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0D158-1B5E-C245-BB3A-78A5787568C6}" type="datetimeFigureOut">
              <a:rPr lang="en-US" smtClean="0"/>
              <a:t>9/3/12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7F6CC-4766-D149-B9F7-69A1F00B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D2ED6-C711-4A02-B992-8C198A23FFC1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7F2B74-7F27-4981-9590-642364FEE966}" type="slidenum">
              <a:rPr lang="it-IT" sz="1200">
                <a:solidFill>
                  <a:prstClr val="black"/>
                </a:solidFill>
              </a:rPr>
              <a:pPr algn="r"/>
              <a:t>16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79059-88DE-A24B-92A5-E5B2ABCF06CB}" type="slidenum">
              <a:rPr lang="it-IT"/>
              <a:pPr/>
              <a:t>19</a:t>
            </a:fld>
            <a:endParaRPr lang="it-IT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BA039-8657-DD45-8679-1056989FCCF2}" type="slidenum">
              <a:rPr lang="it-IT"/>
              <a:pPr/>
              <a:t>22</a:t>
            </a:fld>
            <a:endParaRPr lang="it-IT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4817F3-FE4C-461D-B27D-38884F740EC2}" type="slidenum">
              <a:rPr lang="it-IT" sz="1200"/>
              <a:pPr algn="r"/>
              <a:t>24</a:t>
            </a:fld>
            <a:endParaRPr lang="it-IT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9018A8-2943-884B-BF06-F207753C21AE}" type="slidenum">
              <a:rPr lang="it-IT"/>
              <a:pPr eaLnBrk="1" hangingPunct="1"/>
              <a:t>25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D2ED6-C711-4A02-B992-8C198A23FFC1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089995-EA1F-4830-9DF3-D16C3ACA1785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D2ED6-C711-4A02-B992-8C198A23FFC1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DC2009-4EC2-4616-8744-8509C41BCCB9}" type="slidenum">
              <a:rPr lang="it-IT" sz="1200" smtClean="0">
                <a:solidFill>
                  <a:srgbClr val="000000"/>
                </a:solidFill>
              </a:rPr>
              <a:pPr algn="r"/>
              <a:t>9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C24E3-77A5-445E-8434-658863BD8ECE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3B93D-450C-4A01-AE1D-CE5C4965B8E8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BDF56-881F-3746-87FD-DE85715EBB1B}" type="slidenum">
              <a:rPr lang="en-US"/>
              <a:pPr/>
              <a:t>13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8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5AD70-BA90-464A-85BE-EBCFD80025C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1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3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9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7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9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0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8DF2-ECB6-1948-9AD9-35354C5A3E1D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1A594-46BB-E242-8901-F44FE24A4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png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34.emf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1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2.wmf"/><Relationship Id="rId10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salerno.avi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42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j4LrSxjTIM&amp;feature=related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jpeg"/><Relationship Id="rId5" Type="http://schemas.openxmlformats.org/officeDocument/2006/relationships/image" Target="../media/image7.jpe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916832"/>
            <a:ext cx="8229600" cy="1143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ntelligent groups and sparse controls</a:t>
            </a:r>
            <a:endParaRPr lang="it-IT" sz="3200" b="1" i="1" dirty="0" smtClean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85576" y="3573016"/>
            <a:ext cx="821598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Benedetto </a:t>
            </a:r>
            <a:r>
              <a:rPr lang="it-IT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Piccoli</a:t>
            </a:r>
          </a:p>
          <a:p>
            <a:pPr algn="ctr"/>
            <a:endParaRPr lang="it-IT" sz="2400" dirty="0">
              <a:latin typeface="Arial Black" pitchFamily="34" charset="0"/>
            </a:endParaRPr>
          </a:p>
          <a:p>
            <a:pPr algn="ctr"/>
            <a:r>
              <a:rPr lang="it-IT" sz="2400" i="1" dirty="0">
                <a:latin typeface="Vijaya" pitchFamily="34" charset="0"/>
                <a:cs typeface="Vijaya" pitchFamily="34" charset="0"/>
              </a:rPr>
              <a:t>Joseph and Loretta Lopez Chair Professor of Mathematics</a:t>
            </a:r>
          </a:p>
          <a:p>
            <a:pPr algn="ctr"/>
            <a:r>
              <a:rPr lang="it-IT" sz="2400" i="1" dirty="0">
                <a:latin typeface="Vijaya" pitchFamily="34" charset="0"/>
                <a:cs typeface="Vijaya" pitchFamily="34" charset="0"/>
              </a:rPr>
              <a:t>Department of Mathematical </a:t>
            </a:r>
            <a:r>
              <a:rPr lang="it-IT" sz="2400" i="1" dirty="0" smtClean="0">
                <a:latin typeface="Vijaya" pitchFamily="34" charset="0"/>
                <a:cs typeface="Vijaya" pitchFamily="34" charset="0"/>
              </a:rPr>
              <a:t>Sciences and</a:t>
            </a:r>
            <a:endParaRPr lang="it-IT" sz="2400" i="1" dirty="0">
              <a:latin typeface="Vijaya" pitchFamily="34" charset="0"/>
              <a:cs typeface="Vijaya" pitchFamily="34" charset="0"/>
            </a:endParaRPr>
          </a:p>
          <a:p>
            <a:pPr algn="ctr"/>
            <a:r>
              <a:rPr lang="it-IT" sz="2400" i="1" dirty="0" smtClean="0">
                <a:latin typeface="Vijaya" pitchFamily="34" charset="0"/>
                <a:cs typeface="Vijaya" pitchFamily="34" charset="0"/>
              </a:rPr>
              <a:t>Program </a:t>
            </a:r>
            <a:r>
              <a:rPr lang="it-IT" sz="2400" i="1" dirty="0" err="1" smtClean="0">
                <a:latin typeface="Vijaya" pitchFamily="34" charset="0"/>
                <a:cs typeface="Vijaya" pitchFamily="34" charset="0"/>
              </a:rPr>
              <a:t>Director</a:t>
            </a:r>
            <a:endParaRPr lang="it-IT" sz="2400" i="1" dirty="0">
              <a:latin typeface="Vijaya" pitchFamily="34" charset="0"/>
              <a:cs typeface="Vijaya" pitchFamily="34" charset="0"/>
            </a:endParaRPr>
          </a:p>
          <a:p>
            <a:pPr algn="ctr"/>
            <a:r>
              <a:rPr lang="it-IT" sz="2400" i="1" dirty="0">
                <a:latin typeface="Vijaya" pitchFamily="34" charset="0"/>
                <a:cs typeface="Vijaya" pitchFamily="34" charset="0"/>
              </a:rPr>
              <a:t>Center for Computational and Integrative Biology</a:t>
            </a:r>
          </a:p>
          <a:p>
            <a:pPr algn="ctr"/>
            <a:r>
              <a:rPr lang="it-IT" sz="2400" i="1" dirty="0">
                <a:latin typeface="Vijaya" pitchFamily="34" charset="0"/>
                <a:cs typeface="Vijaya" pitchFamily="34" charset="0"/>
              </a:rPr>
              <a:t>Rutgers University - Camden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" y="-9748"/>
            <a:ext cx="464400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ITN – SADCO </a:t>
            </a:r>
            <a:r>
              <a:rPr lang="en-US" dirty="0" smtClean="0"/>
              <a:t>Summer school </a:t>
            </a:r>
          </a:p>
          <a:p>
            <a:r>
              <a:rPr lang="en-US" dirty="0" smtClean="0"/>
              <a:t>"</a:t>
            </a:r>
            <a:r>
              <a:rPr lang="en-US" dirty="0"/>
              <a:t>New Trends in Optimal </a:t>
            </a:r>
            <a:r>
              <a:rPr lang="en-US" dirty="0" smtClean="0"/>
              <a:t>Control” </a:t>
            </a:r>
          </a:p>
          <a:p>
            <a:r>
              <a:rPr lang="en-US" dirty="0" err="1" smtClean="0"/>
              <a:t>Ravello</a:t>
            </a:r>
            <a:r>
              <a:rPr lang="en-US" dirty="0"/>
              <a:t>, </a:t>
            </a:r>
            <a:r>
              <a:rPr lang="en-US" dirty="0" smtClean="0"/>
              <a:t>Italy, </a:t>
            </a:r>
            <a:r>
              <a:rPr lang="en-US" dirty="0"/>
              <a:t>3-7 September </a:t>
            </a:r>
            <a:r>
              <a:rPr lang="en-US" dirty="0" smtClean="0"/>
              <a:t>2012</a:t>
            </a:r>
            <a:endParaRPr lang="en-US" b="1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840" y="0"/>
            <a:ext cx="272616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87549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252413" y="981075"/>
            <a:ext cx="9648826" cy="1079500"/>
            <a:chOff x="1179" y="1318"/>
            <a:chExt cx="3401" cy="498"/>
          </a:xfrm>
        </p:grpSpPr>
        <p:sp>
          <p:nvSpPr>
            <p:cNvPr id="12005" name="Rectangle 5"/>
            <p:cNvSpPr>
              <a:spLocks noChangeArrowheads="1"/>
            </p:cNvSpPr>
            <p:nvPr/>
          </p:nvSpPr>
          <p:spPr bwMode="auto">
            <a:xfrm>
              <a:off x="1247" y="1318"/>
              <a:ext cx="3266" cy="498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06" name="Line 6"/>
            <p:cNvSpPr>
              <a:spLocks noChangeShapeType="1"/>
            </p:cNvSpPr>
            <p:nvPr/>
          </p:nvSpPr>
          <p:spPr bwMode="auto">
            <a:xfrm>
              <a:off x="1179" y="1570"/>
              <a:ext cx="3401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68"/>
          <p:cNvGrpSpPr>
            <a:grpSpLocks/>
          </p:cNvGrpSpPr>
          <p:nvPr/>
        </p:nvGrpSpPr>
        <p:grpSpPr bwMode="auto">
          <a:xfrm>
            <a:off x="323850" y="1052513"/>
            <a:ext cx="8640763" cy="938212"/>
            <a:chOff x="158" y="482"/>
            <a:chExt cx="5443" cy="591"/>
          </a:xfrm>
        </p:grpSpPr>
        <p:grpSp>
          <p:nvGrpSpPr>
            <p:cNvPr id="4" name="Group 321"/>
            <p:cNvGrpSpPr>
              <a:grpSpLocks/>
            </p:cNvGrpSpPr>
            <p:nvPr/>
          </p:nvGrpSpPr>
          <p:grpSpPr bwMode="auto">
            <a:xfrm>
              <a:off x="2245" y="845"/>
              <a:ext cx="408" cy="182"/>
              <a:chOff x="2517" y="1842"/>
              <a:chExt cx="635" cy="183"/>
            </a:xfrm>
          </p:grpSpPr>
          <p:sp>
            <p:nvSpPr>
              <p:cNvPr id="11984" name="AutoShape 322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rgbClr val="5F1F7B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5" name="Line 323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6" name="Line 324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7" name="Line 325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8" name="Line 326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9" name="Line 327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0" name="Line 328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1" name="Rectangle 329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2" name="Rectangle 330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3" name="Rectangle 331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4" name="Rectangle 332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5" name="Rectangle 333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6" name="Line 334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7" name="Line 335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8" name="Line 336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99" name="Line 337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00" name="Line 338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01" name="Line 339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02" name="Line 340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03" name="Line 341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04" name="Rectangle 342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rgbClr val="5F1F7B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343"/>
            <p:cNvGrpSpPr>
              <a:grpSpLocks/>
            </p:cNvGrpSpPr>
            <p:nvPr/>
          </p:nvGrpSpPr>
          <p:grpSpPr bwMode="auto">
            <a:xfrm>
              <a:off x="4830" y="527"/>
              <a:ext cx="408" cy="182"/>
              <a:chOff x="1066" y="935"/>
              <a:chExt cx="408" cy="182"/>
            </a:xfrm>
          </p:grpSpPr>
          <p:sp>
            <p:nvSpPr>
              <p:cNvPr id="11963" name="AutoShape 344"/>
              <p:cNvSpPr>
                <a:spLocks noChangeArrowheads="1"/>
              </p:cNvSpPr>
              <p:nvPr/>
            </p:nvSpPr>
            <p:spPr bwMode="auto">
              <a:xfrm>
                <a:off x="1066" y="935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4" name="Line 345"/>
              <p:cNvSpPr>
                <a:spLocks noChangeShapeType="1"/>
              </p:cNvSpPr>
              <p:nvPr/>
            </p:nvSpPr>
            <p:spPr bwMode="auto">
              <a:xfrm flipH="1" flipV="1">
                <a:off x="1146" y="938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5" name="Line 346"/>
              <p:cNvSpPr>
                <a:spLocks noChangeShapeType="1"/>
              </p:cNvSpPr>
              <p:nvPr/>
            </p:nvSpPr>
            <p:spPr bwMode="auto">
              <a:xfrm flipH="1" flipV="1">
                <a:off x="1315" y="1084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6" name="Line 347"/>
              <p:cNvSpPr>
                <a:spLocks noChangeShapeType="1"/>
              </p:cNvSpPr>
              <p:nvPr/>
            </p:nvSpPr>
            <p:spPr bwMode="auto">
              <a:xfrm flipH="1">
                <a:off x="1148" y="1084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7" name="Line 348"/>
              <p:cNvSpPr>
                <a:spLocks noChangeShapeType="1"/>
              </p:cNvSpPr>
              <p:nvPr/>
            </p:nvSpPr>
            <p:spPr bwMode="auto">
              <a:xfrm flipV="1">
                <a:off x="1144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8" name="Line 349"/>
              <p:cNvSpPr>
                <a:spLocks noChangeShapeType="1"/>
              </p:cNvSpPr>
              <p:nvPr/>
            </p:nvSpPr>
            <p:spPr bwMode="auto">
              <a:xfrm flipV="1">
                <a:off x="1380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9" name="Line 350"/>
              <p:cNvSpPr>
                <a:spLocks noChangeShapeType="1"/>
              </p:cNvSpPr>
              <p:nvPr/>
            </p:nvSpPr>
            <p:spPr bwMode="auto">
              <a:xfrm flipV="1">
                <a:off x="1276" y="936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0" name="Rectangle 351"/>
              <p:cNvSpPr>
                <a:spLocks noChangeArrowheads="1"/>
              </p:cNvSpPr>
              <p:nvPr/>
            </p:nvSpPr>
            <p:spPr bwMode="auto">
              <a:xfrm>
                <a:off x="1160" y="952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1" name="Rectangle 352"/>
              <p:cNvSpPr>
                <a:spLocks noChangeArrowheads="1"/>
              </p:cNvSpPr>
              <p:nvPr/>
            </p:nvSpPr>
            <p:spPr bwMode="auto">
              <a:xfrm rot="5400000">
                <a:off x="1057" y="1016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2" name="Rectangle 353"/>
              <p:cNvSpPr>
                <a:spLocks noChangeArrowheads="1"/>
              </p:cNvSpPr>
              <p:nvPr/>
            </p:nvSpPr>
            <p:spPr bwMode="auto">
              <a:xfrm rot="5400000">
                <a:off x="1273" y="1007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3" name="Rectangle 354"/>
              <p:cNvSpPr>
                <a:spLocks noChangeArrowheads="1"/>
              </p:cNvSpPr>
              <p:nvPr/>
            </p:nvSpPr>
            <p:spPr bwMode="auto">
              <a:xfrm rot="10800000">
                <a:off x="1150" y="1100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4" name="Rectangle 355"/>
              <p:cNvSpPr>
                <a:spLocks noChangeArrowheads="1"/>
              </p:cNvSpPr>
              <p:nvPr/>
            </p:nvSpPr>
            <p:spPr bwMode="auto">
              <a:xfrm rot="10800000">
                <a:off x="1150" y="936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5" name="Line 356"/>
              <p:cNvSpPr>
                <a:spLocks noChangeShapeType="1"/>
              </p:cNvSpPr>
              <p:nvPr/>
            </p:nvSpPr>
            <p:spPr bwMode="auto">
              <a:xfrm>
                <a:off x="1115" y="1116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6" name="Line 357"/>
              <p:cNvSpPr>
                <a:spLocks noChangeShapeType="1"/>
              </p:cNvSpPr>
              <p:nvPr/>
            </p:nvSpPr>
            <p:spPr bwMode="auto">
              <a:xfrm>
                <a:off x="1132" y="936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7" name="Line 358"/>
              <p:cNvSpPr>
                <a:spLocks noChangeShapeType="1"/>
              </p:cNvSpPr>
              <p:nvPr/>
            </p:nvSpPr>
            <p:spPr bwMode="auto">
              <a:xfrm>
                <a:off x="1137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8" name="Line 359"/>
              <p:cNvSpPr>
                <a:spLocks noChangeShapeType="1"/>
              </p:cNvSpPr>
              <p:nvPr/>
            </p:nvSpPr>
            <p:spPr bwMode="auto">
              <a:xfrm flipV="1">
                <a:off x="1381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79" name="Line 360"/>
              <p:cNvSpPr>
                <a:spLocks noChangeShapeType="1"/>
              </p:cNvSpPr>
              <p:nvPr/>
            </p:nvSpPr>
            <p:spPr bwMode="auto">
              <a:xfrm flipV="1">
                <a:off x="1139" y="1100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0" name="Line 361"/>
              <p:cNvSpPr>
                <a:spLocks noChangeShapeType="1"/>
              </p:cNvSpPr>
              <p:nvPr/>
            </p:nvSpPr>
            <p:spPr bwMode="auto">
              <a:xfrm flipV="1">
                <a:off x="1345" y="937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1" name="Line 362"/>
              <p:cNvSpPr>
                <a:spLocks noChangeShapeType="1"/>
              </p:cNvSpPr>
              <p:nvPr/>
            </p:nvSpPr>
            <p:spPr bwMode="auto">
              <a:xfrm flipH="1" flipV="1">
                <a:off x="1138" y="93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2" name="Line 363"/>
              <p:cNvSpPr>
                <a:spLocks noChangeShapeType="1"/>
              </p:cNvSpPr>
              <p:nvPr/>
            </p:nvSpPr>
            <p:spPr bwMode="auto">
              <a:xfrm flipH="1" flipV="1">
                <a:off x="1345" y="1099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83" name="Rectangle 364"/>
              <p:cNvSpPr>
                <a:spLocks noChangeArrowheads="1"/>
              </p:cNvSpPr>
              <p:nvPr/>
            </p:nvSpPr>
            <p:spPr bwMode="auto">
              <a:xfrm>
                <a:off x="1156" y="951"/>
                <a:ext cx="195" cy="15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365"/>
            <p:cNvGrpSpPr>
              <a:grpSpLocks/>
            </p:cNvGrpSpPr>
            <p:nvPr/>
          </p:nvGrpSpPr>
          <p:grpSpPr bwMode="auto">
            <a:xfrm>
              <a:off x="2608" y="482"/>
              <a:ext cx="408" cy="182"/>
              <a:chOff x="1156" y="1237"/>
              <a:chExt cx="408" cy="182"/>
            </a:xfrm>
          </p:grpSpPr>
          <p:sp>
            <p:nvSpPr>
              <p:cNvPr id="11942" name="AutoShape 366"/>
              <p:cNvSpPr>
                <a:spLocks noChangeArrowheads="1"/>
              </p:cNvSpPr>
              <p:nvPr/>
            </p:nvSpPr>
            <p:spPr bwMode="auto">
              <a:xfrm>
                <a:off x="1156" y="1238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3" name="Line 367"/>
              <p:cNvSpPr>
                <a:spLocks noChangeShapeType="1"/>
              </p:cNvSpPr>
              <p:nvPr/>
            </p:nvSpPr>
            <p:spPr bwMode="auto">
              <a:xfrm flipH="1" flipV="1">
                <a:off x="1237" y="1240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4" name="Line 368"/>
              <p:cNvSpPr>
                <a:spLocks noChangeShapeType="1"/>
              </p:cNvSpPr>
              <p:nvPr/>
            </p:nvSpPr>
            <p:spPr bwMode="auto">
              <a:xfrm flipH="1" flipV="1">
                <a:off x="1406" y="1386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5" name="Line 369"/>
              <p:cNvSpPr>
                <a:spLocks noChangeShapeType="1"/>
              </p:cNvSpPr>
              <p:nvPr/>
            </p:nvSpPr>
            <p:spPr bwMode="auto">
              <a:xfrm flipH="1">
                <a:off x="1239" y="1386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6" name="Line 370"/>
              <p:cNvSpPr>
                <a:spLocks noChangeShapeType="1"/>
              </p:cNvSpPr>
              <p:nvPr/>
            </p:nvSpPr>
            <p:spPr bwMode="auto">
              <a:xfrm flipV="1">
                <a:off x="1235" y="1237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7" name="Line 371"/>
              <p:cNvSpPr>
                <a:spLocks noChangeShapeType="1"/>
              </p:cNvSpPr>
              <p:nvPr/>
            </p:nvSpPr>
            <p:spPr bwMode="auto">
              <a:xfrm flipV="1">
                <a:off x="1471" y="1237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8" name="Line 372"/>
              <p:cNvSpPr>
                <a:spLocks noChangeShapeType="1"/>
              </p:cNvSpPr>
              <p:nvPr/>
            </p:nvSpPr>
            <p:spPr bwMode="auto">
              <a:xfrm flipV="1">
                <a:off x="1367" y="1238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9" name="Rectangle 373"/>
              <p:cNvSpPr>
                <a:spLocks noChangeArrowheads="1"/>
              </p:cNvSpPr>
              <p:nvPr/>
            </p:nvSpPr>
            <p:spPr bwMode="auto">
              <a:xfrm>
                <a:off x="1251" y="1254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0" name="Rectangle 374"/>
              <p:cNvSpPr>
                <a:spLocks noChangeArrowheads="1"/>
              </p:cNvSpPr>
              <p:nvPr/>
            </p:nvSpPr>
            <p:spPr bwMode="auto">
              <a:xfrm rot="5400000">
                <a:off x="1148" y="1318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1" name="Rectangle 375"/>
              <p:cNvSpPr>
                <a:spLocks noChangeArrowheads="1"/>
              </p:cNvSpPr>
              <p:nvPr/>
            </p:nvSpPr>
            <p:spPr bwMode="auto">
              <a:xfrm rot="5400000">
                <a:off x="1364" y="1309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2" name="Rectangle 376"/>
              <p:cNvSpPr>
                <a:spLocks noChangeArrowheads="1"/>
              </p:cNvSpPr>
              <p:nvPr/>
            </p:nvSpPr>
            <p:spPr bwMode="auto">
              <a:xfrm rot="10800000">
                <a:off x="1241" y="1402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3" name="Rectangle 377"/>
              <p:cNvSpPr>
                <a:spLocks noChangeArrowheads="1"/>
              </p:cNvSpPr>
              <p:nvPr/>
            </p:nvSpPr>
            <p:spPr bwMode="auto">
              <a:xfrm rot="10800000">
                <a:off x="1241" y="1238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4" name="Line 378"/>
              <p:cNvSpPr>
                <a:spLocks noChangeShapeType="1"/>
              </p:cNvSpPr>
              <p:nvPr/>
            </p:nvSpPr>
            <p:spPr bwMode="auto">
              <a:xfrm>
                <a:off x="1206" y="1418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5" name="Line 379"/>
              <p:cNvSpPr>
                <a:spLocks noChangeShapeType="1"/>
              </p:cNvSpPr>
              <p:nvPr/>
            </p:nvSpPr>
            <p:spPr bwMode="auto">
              <a:xfrm>
                <a:off x="1223" y="1238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6" name="Line 380"/>
              <p:cNvSpPr>
                <a:spLocks noChangeShapeType="1"/>
              </p:cNvSpPr>
              <p:nvPr/>
            </p:nvSpPr>
            <p:spPr bwMode="auto">
              <a:xfrm>
                <a:off x="1228" y="123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7" name="Line 381"/>
              <p:cNvSpPr>
                <a:spLocks noChangeShapeType="1"/>
              </p:cNvSpPr>
              <p:nvPr/>
            </p:nvSpPr>
            <p:spPr bwMode="auto">
              <a:xfrm flipV="1">
                <a:off x="1472" y="123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8" name="Line 382"/>
              <p:cNvSpPr>
                <a:spLocks noChangeShapeType="1"/>
              </p:cNvSpPr>
              <p:nvPr/>
            </p:nvSpPr>
            <p:spPr bwMode="auto">
              <a:xfrm flipV="1">
                <a:off x="1230" y="1402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59" name="Line 383"/>
              <p:cNvSpPr>
                <a:spLocks noChangeShapeType="1"/>
              </p:cNvSpPr>
              <p:nvPr/>
            </p:nvSpPr>
            <p:spPr bwMode="auto">
              <a:xfrm flipV="1">
                <a:off x="1436" y="1239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0" name="Line 384"/>
              <p:cNvSpPr>
                <a:spLocks noChangeShapeType="1"/>
              </p:cNvSpPr>
              <p:nvPr/>
            </p:nvSpPr>
            <p:spPr bwMode="auto">
              <a:xfrm flipH="1" flipV="1">
                <a:off x="1229" y="1239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1" name="Line 385"/>
              <p:cNvSpPr>
                <a:spLocks noChangeShapeType="1"/>
              </p:cNvSpPr>
              <p:nvPr/>
            </p:nvSpPr>
            <p:spPr bwMode="auto">
              <a:xfrm flipH="1" flipV="1">
                <a:off x="1436" y="1401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62" name="Rectangle 386"/>
              <p:cNvSpPr>
                <a:spLocks noChangeArrowheads="1"/>
              </p:cNvSpPr>
              <p:nvPr/>
            </p:nvSpPr>
            <p:spPr bwMode="auto">
              <a:xfrm>
                <a:off x="1247" y="1253"/>
                <a:ext cx="195" cy="150"/>
              </a:xfrm>
              <a:prstGeom prst="rect">
                <a:avLst/>
              </a:prstGeom>
              <a:solidFill>
                <a:srgbClr val="96969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387"/>
            <p:cNvGrpSpPr>
              <a:grpSpLocks/>
            </p:cNvGrpSpPr>
            <p:nvPr/>
          </p:nvGrpSpPr>
          <p:grpSpPr bwMode="auto">
            <a:xfrm>
              <a:off x="5193" y="890"/>
              <a:ext cx="408" cy="183"/>
              <a:chOff x="1066" y="1661"/>
              <a:chExt cx="408" cy="183"/>
            </a:xfrm>
          </p:grpSpPr>
          <p:sp>
            <p:nvSpPr>
              <p:cNvPr id="11921" name="AutoShape 388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2" name="Line 389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3" name="Line 390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4" name="Line 391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5" name="Line 392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6" name="Line 393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7" name="Line 394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8" name="Rectangle 395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9" name="Rectangle 396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0" name="Rectangle 397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1" name="Rectangle 398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2" name="Rectangle 399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3" name="Line 400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4" name="Line 401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5" name="Line 402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6" name="Line 403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7" name="Line 404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8" name="Line 405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9" name="Line 406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0" name="Line 407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1" name="Rectangle 408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409"/>
            <p:cNvGrpSpPr>
              <a:grpSpLocks/>
            </p:cNvGrpSpPr>
            <p:nvPr/>
          </p:nvGrpSpPr>
          <p:grpSpPr bwMode="auto">
            <a:xfrm>
              <a:off x="4377" y="890"/>
              <a:ext cx="408" cy="182"/>
              <a:chOff x="2517" y="1842"/>
              <a:chExt cx="635" cy="183"/>
            </a:xfrm>
          </p:grpSpPr>
          <p:sp>
            <p:nvSpPr>
              <p:cNvPr id="11900" name="AutoShape 410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1" name="Line 411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2" name="Line 412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3" name="Line 413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4" name="Line 414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5" name="Line 415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6" name="Line 416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7" name="Rectangle 417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8" name="Rectangle 418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9" name="Rectangle 419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0" name="Rectangle 420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1" name="Rectangle 421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2" name="Line 422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3" name="Line 423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4" name="Line 424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5" name="Line 425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6" name="Line 426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7" name="Line 427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8" name="Line 428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19" name="Line 429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20" name="Rectangle 430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431"/>
            <p:cNvGrpSpPr>
              <a:grpSpLocks/>
            </p:cNvGrpSpPr>
            <p:nvPr/>
          </p:nvGrpSpPr>
          <p:grpSpPr bwMode="auto">
            <a:xfrm>
              <a:off x="3787" y="527"/>
              <a:ext cx="408" cy="183"/>
              <a:chOff x="1066" y="1661"/>
              <a:chExt cx="408" cy="183"/>
            </a:xfrm>
          </p:grpSpPr>
          <p:sp>
            <p:nvSpPr>
              <p:cNvPr id="11879" name="AutoShape 432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0" name="Line 433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1" name="Line 434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2" name="Line 435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3" name="Line 436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4" name="Line 437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5" name="Line 438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6" name="Rectangle 439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7" name="Rectangle 440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8" name="Rectangle 441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9" name="Rectangle 442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0" name="Rectangle 443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1" name="Line 444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2" name="Line 445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3" name="Line 446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4" name="Line 447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5" name="Line 448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6" name="Line 449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7" name="Line 450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8" name="Line 451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9" name="Rectangle 452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476"/>
            <p:cNvGrpSpPr>
              <a:grpSpLocks/>
            </p:cNvGrpSpPr>
            <p:nvPr/>
          </p:nvGrpSpPr>
          <p:grpSpPr bwMode="auto">
            <a:xfrm>
              <a:off x="521" y="527"/>
              <a:ext cx="408" cy="182"/>
              <a:chOff x="1066" y="935"/>
              <a:chExt cx="408" cy="182"/>
            </a:xfrm>
          </p:grpSpPr>
          <p:sp>
            <p:nvSpPr>
              <p:cNvPr id="11858" name="AutoShape 477"/>
              <p:cNvSpPr>
                <a:spLocks noChangeArrowheads="1"/>
              </p:cNvSpPr>
              <p:nvPr/>
            </p:nvSpPr>
            <p:spPr bwMode="auto">
              <a:xfrm>
                <a:off x="1066" y="935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9" name="Line 478"/>
              <p:cNvSpPr>
                <a:spLocks noChangeShapeType="1"/>
              </p:cNvSpPr>
              <p:nvPr/>
            </p:nvSpPr>
            <p:spPr bwMode="auto">
              <a:xfrm flipH="1" flipV="1">
                <a:off x="1146" y="938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0" name="Line 479"/>
              <p:cNvSpPr>
                <a:spLocks noChangeShapeType="1"/>
              </p:cNvSpPr>
              <p:nvPr/>
            </p:nvSpPr>
            <p:spPr bwMode="auto">
              <a:xfrm flipH="1" flipV="1">
                <a:off x="1315" y="1084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1" name="Line 480"/>
              <p:cNvSpPr>
                <a:spLocks noChangeShapeType="1"/>
              </p:cNvSpPr>
              <p:nvPr/>
            </p:nvSpPr>
            <p:spPr bwMode="auto">
              <a:xfrm flipH="1">
                <a:off x="1148" y="1084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2" name="Line 481"/>
              <p:cNvSpPr>
                <a:spLocks noChangeShapeType="1"/>
              </p:cNvSpPr>
              <p:nvPr/>
            </p:nvSpPr>
            <p:spPr bwMode="auto">
              <a:xfrm flipV="1">
                <a:off x="1144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3" name="Line 482"/>
              <p:cNvSpPr>
                <a:spLocks noChangeShapeType="1"/>
              </p:cNvSpPr>
              <p:nvPr/>
            </p:nvSpPr>
            <p:spPr bwMode="auto">
              <a:xfrm flipV="1">
                <a:off x="1380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4" name="Line 483"/>
              <p:cNvSpPr>
                <a:spLocks noChangeShapeType="1"/>
              </p:cNvSpPr>
              <p:nvPr/>
            </p:nvSpPr>
            <p:spPr bwMode="auto">
              <a:xfrm flipV="1">
                <a:off x="1276" y="936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5" name="Rectangle 484"/>
              <p:cNvSpPr>
                <a:spLocks noChangeArrowheads="1"/>
              </p:cNvSpPr>
              <p:nvPr/>
            </p:nvSpPr>
            <p:spPr bwMode="auto">
              <a:xfrm>
                <a:off x="1160" y="952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6" name="Rectangle 485"/>
              <p:cNvSpPr>
                <a:spLocks noChangeArrowheads="1"/>
              </p:cNvSpPr>
              <p:nvPr/>
            </p:nvSpPr>
            <p:spPr bwMode="auto">
              <a:xfrm rot="5400000">
                <a:off x="1057" y="1016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7" name="Rectangle 486"/>
              <p:cNvSpPr>
                <a:spLocks noChangeArrowheads="1"/>
              </p:cNvSpPr>
              <p:nvPr/>
            </p:nvSpPr>
            <p:spPr bwMode="auto">
              <a:xfrm rot="5400000">
                <a:off x="1273" y="1007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8" name="Rectangle 487"/>
              <p:cNvSpPr>
                <a:spLocks noChangeArrowheads="1"/>
              </p:cNvSpPr>
              <p:nvPr/>
            </p:nvSpPr>
            <p:spPr bwMode="auto">
              <a:xfrm rot="10800000">
                <a:off x="1150" y="1100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69" name="Rectangle 488"/>
              <p:cNvSpPr>
                <a:spLocks noChangeArrowheads="1"/>
              </p:cNvSpPr>
              <p:nvPr/>
            </p:nvSpPr>
            <p:spPr bwMode="auto">
              <a:xfrm rot="10800000">
                <a:off x="1150" y="936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0" name="Line 489"/>
              <p:cNvSpPr>
                <a:spLocks noChangeShapeType="1"/>
              </p:cNvSpPr>
              <p:nvPr/>
            </p:nvSpPr>
            <p:spPr bwMode="auto">
              <a:xfrm>
                <a:off x="1115" y="1116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1" name="Line 490"/>
              <p:cNvSpPr>
                <a:spLocks noChangeShapeType="1"/>
              </p:cNvSpPr>
              <p:nvPr/>
            </p:nvSpPr>
            <p:spPr bwMode="auto">
              <a:xfrm>
                <a:off x="1132" y="936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2" name="Line 491"/>
              <p:cNvSpPr>
                <a:spLocks noChangeShapeType="1"/>
              </p:cNvSpPr>
              <p:nvPr/>
            </p:nvSpPr>
            <p:spPr bwMode="auto">
              <a:xfrm>
                <a:off x="1137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3" name="Line 492"/>
              <p:cNvSpPr>
                <a:spLocks noChangeShapeType="1"/>
              </p:cNvSpPr>
              <p:nvPr/>
            </p:nvSpPr>
            <p:spPr bwMode="auto">
              <a:xfrm flipV="1">
                <a:off x="1381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4" name="Line 493"/>
              <p:cNvSpPr>
                <a:spLocks noChangeShapeType="1"/>
              </p:cNvSpPr>
              <p:nvPr/>
            </p:nvSpPr>
            <p:spPr bwMode="auto">
              <a:xfrm flipV="1">
                <a:off x="1139" y="1100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5" name="Line 494"/>
              <p:cNvSpPr>
                <a:spLocks noChangeShapeType="1"/>
              </p:cNvSpPr>
              <p:nvPr/>
            </p:nvSpPr>
            <p:spPr bwMode="auto">
              <a:xfrm flipV="1">
                <a:off x="1345" y="937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6" name="Line 495"/>
              <p:cNvSpPr>
                <a:spLocks noChangeShapeType="1"/>
              </p:cNvSpPr>
              <p:nvPr/>
            </p:nvSpPr>
            <p:spPr bwMode="auto">
              <a:xfrm flipH="1" flipV="1">
                <a:off x="1138" y="93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7" name="Line 496"/>
              <p:cNvSpPr>
                <a:spLocks noChangeShapeType="1"/>
              </p:cNvSpPr>
              <p:nvPr/>
            </p:nvSpPr>
            <p:spPr bwMode="auto">
              <a:xfrm flipH="1" flipV="1">
                <a:off x="1345" y="1099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78" name="Rectangle 497"/>
              <p:cNvSpPr>
                <a:spLocks noChangeArrowheads="1"/>
              </p:cNvSpPr>
              <p:nvPr/>
            </p:nvSpPr>
            <p:spPr bwMode="auto">
              <a:xfrm>
                <a:off x="1156" y="951"/>
                <a:ext cx="195" cy="15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98"/>
            <p:cNvGrpSpPr>
              <a:grpSpLocks/>
            </p:cNvGrpSpPr>
            <p:nvPr/>
          </p:nvGrpSpPr>
          <p:grpSpPr bwMode="auto">
            <a:xfrm>
              <a:off x="930" y="845"/>
              <a:ext cx="408" cy="183"/>
              <a:chOff x="1066" y="1661"/>
              <a:chExt cx="408" cy="183"/>
            </a:xfrm>
          </p:grpSpPr>
          <p:sp>
            <p:nvSpPr>
              <p:cNvPr id="11837" name="AutoShape 499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8" name="Line 500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9" name="Line 501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0" name="Line 502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1" name="Line 503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2" name="Line 504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3" name="Line 505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4" name="Rectangle 506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5" name="Rectangle 507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6" name="Rectangle 508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7" name="Rectangle 509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8" name="Rectangle 510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49" name="Line 511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0" name="Line 512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1" name="Line 513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2" name="Line 514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3" name="Line 515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4" name="Line 516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5" name="Line 517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6" name="Line 518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57" name="Rectangle 519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15" name="Group 520"/>
            <p:cNvGrpSpPr>
              <a:grpSpLocks/>
            </p:cNvGrpSpPr>
            <p:nvPr/>
          </p:nvGrpSpPr>
          <p:grpSpPr bwMode="auto">
            <a:xfrm>
              <a:off x="158" y="890"/>
              <a:ext cx="408" cy="182"/>
              <a:chOff x="2517" y="1842"/>
              <a:chExt cx="635" cy="183"/>
            </a:xfrm>
          </p:grpSpPr>
          <p:sp>
            <p:nvSpPr>
              <p:cNvPr id="11816" name="AutoShape 521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17" name="Line 522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18" name="Line 523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19" name="Line 524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0" name="Line 525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1" name="Line 526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2" name="Line 527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3" name="Rectangle 528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4" name="Rectangle 529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5" name="Rectangle 530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6" name="Rectangle 531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7" name="Rectangle 532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8" name="Line 533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9" name="Line 534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0" name="Line 535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1" name="Line 536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2" name="Line 537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3" name="Line 538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4" name="Line 539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5" name="Line 540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6" name="Rectangle 541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268" name="Text Box 1169"/>
          <p:cNvSpPr txBox="1">
            <a:spLocks noChangeArrowheads="1"/>
          </p:cNvSpPr>
          <p:nvPr/>
        </p:nvSpPr>
        <p:spPr bwMode="auto">
          <a:xfrm>
            <a:off x="900113" y="115888"/>
            <a:ext cx="724589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Scales for </a:t>
            </a:r>
            <a:r>
              <a:rPr lang="it-IT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vehicular traffic</a:t>
            </a:r>
          </a:p>
        </p:txBody>
      </p:sp>
      <p:sp>
        <p:nvSpPr>
          <p:cNvPr id="174226" name="Line 1170"/>
          <p:cNvSpPr>
            <a:spLocks noChangeShapeType="1"/>
          </p:cNvSpPr>
          <p:nvPr/>
        </p:nvSpPr>
        <p:spPr bwMode="auto">
          <a:xfrm>
            <a:off x="179388" y="2636838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27" name="Line 1171"/>
          <p:cNvSpPr>
            <a:spLocks noChangeShapeType="1"/>
          </p:cNvSpPr>
          <p:nvPr/>
        </p:nvSpPr>
        <p:spPr bwMode="auto">
          <a:xfrm>
            <a:off x="3924300" y="1773238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8" name="Text Box 1172"/>
          <p:cNvSpPr txBox="1">
            <a:spLocks noChangeArrowheads="1"/>
          </p:cNvSpPr>
          <p:nvPr/>
        </p:nvSpPr>
        <p:spPr bwMode="auto">
          <a:xfrm>
            <a:off x="8675688" y="27813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29" name="Text Box 1173"/>
          <p:cNvSpPr txBox="1">
            <a:spLocks noChangeArrowheads="1"/>
          </p:cNvSpPr>
          <p:nvPr/>
        </p:nvSpPr>
        <p:spPr bwMode="auto">
          <a:xfrm>
            <a:off x="8532813" y="2708275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/>
              <a:t>x</a:t>
            </a:r>
          </a:p>
        </p:txBody>
      </p:sp>
      <p:grpSp>
        <p:nvGrpSpPr>
          <p:cNvPr id="13" name="Group 1176"/>
          <p:cNvGrpSpPr>
            <a:grpSpLocks/>
          </p:cNvGrpSpPr>
          <p:nvPr/>
        </p:nvGrpSpPr>
        <p:grpSpPr bwMode="auto">
          <a:xfrm>
            <a:off x="3832225" y="2655888"/>
            <a:ext cx="398463" cy="563562"/>
            <a:chOff x="2414" y="1673"/>
            <a:chExt cx="251" cy="355"/>
          </a:xfrm>
        </p:grpSpPr>
        <p:sp>
          <p:nvSpPr>
            <p:cNvPr id="11805" name="Text Box 1174"/>
            <p:cNvSpPr txBox="1">
              <a:spLocks noChangeArrowheads="1"/>
            </p:cNvSpPr>
            <p:nvPr/>
          </p:nvSpPr>
          <p:spPr bwMode="auto">
            <a:xfrm>
              <a:off x="2414" y="1673"/>
              <a:ext cx="21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/>
                <a:t>x</a:t>
              </a:r>
            </a:p>
          </p:txBody>
        </p:sp>
        <p:sp>
          <p:nvSpPr>
            <p:cNvPr id="11806" name="Text Box 1175"/>
            <p:cNvSpPr txBox="1">
              <a:spLocks noChangeArrowheads="1"/>
            </p:cNvSpPr>
            <p:nvPr/>
          </p:nvSpPr>
          <p:spPr bwMode="auto">
            <a:xfrm>
              <a:off x="2517" y="1797"/>
              <a:ext cx="1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</a:t>
              </a:r>
            </a:p>
          </p:txBody>
        </p:sp>
      </p:grpSp>
      <p:sp>
        <p:nvSpPr>
          <p:cNvPr id="174233" name="Line 1177"/>
          <p:cNvSpPr>
            <a:spLocks noChangeShapeType="1"/>
          </p:cNvSpPr>
          <p:nvPr/>
        </p:nvSpPr>
        <p:spPr bwMode="auto">
          <a:xfrm>
            <a:off x="3924300" y="1773238"/>
            <a:ext cx="935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183"/>
          <p:cNvGrpSpPr>
            <a:grpSpLocks/>
          </p:cNvGrpSpPr>
          <p:nvPr/>
        </p:nvGrpSpPr>
        <p:grpSpPr bwMode="auto">
          <a:xfrm>
            <a:off x="4643438" y="1844675"/>
            <a:ext cx="379412" cy="582613"/>
            <a:chOff x="3107" y="1117"/>
            <a:chExt cx="239" cy="367"/>
          </a:xfrm>
        </p:grpSpPr>
        <p:sp>
          <p:nvSpPr>
            <p:cNvPr id="11803" name="Text Box 1180"/>
            <p:cNvSpPr txBox="1">
              <a:spLocks noChangeArrowheads="1"/>
            </p:cNvSpPr>
            <p:nvPr/>
          </p:nvSpPr>
          <p:spPr bwMode="auto">
            <a:xfrm>
              <a:off x="3107" y="1117"/>
              <a:ext cx="21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/>
                <a:t>v</a:t>
              </a:r>
            </a:p>
          </p:txBody>
        </p:sp>
        <p:sp>
          <p:nvSpPr>
            <p:cNvPr id="11804" name="Text Box 1182"/>
            <p:cNvSpPr txBox="1">
              <a:spLocks noChangeArrowheads="1"/>
            </p:cNvSpPr>
            <p:nvPr/>
          </p:nvSpPr>
          <p:spPr bwMode="auto">
            <a:xfrm>
              <a:off x="3198" y="1253"/>
              <a:ext cx="1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i</a:t>
              </a:r>
            </a:p>
          </p:txBody>
        </p:sp>
      </p:grpSp>
      <p:grpSp>
        <p:nvGrpSpPr>
          <p:cNvPr id="15" name="Group 1184"/>
          <p:cNvGrpSpPr>
            <a:grpSpLocks/>
          </p:cNvGrpSpPr>
          <p:nvPr/>
        </p:nvGrpSpPr>
        <p:grpSpPr bwMode="auto">
          <a:xfrm>
            <a:off x="-252413" y="2781300"/>
            <a:ext cx="9648826" cy="647700"/>
            <a:chOff x="1179" y="1318"/>
            <a:chExt cx="3401" cy="498"/>
          </a:xfrm>
        </p:grpSpPr>
        <p:sp>
          <p:nvSpPr>
            <p:cNvPr id="11801" name="Rectangle 1185"/>
            <p:cNvSpPr>
              <a:spLocks noChangeArrowheads="1"/>
            </p:cNvSpPr>
            <p:nvPr/>
          </p:nvSpPr>
          <p:spPr bwMode="auto">
            <a:xfrm>
              <a:off x="1247" y="1318"/>
              <a:ext cx="3266" cy="498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02" name="Line 1186"/>
            <p:cNvSpPr>
              <a:spLocks noChangeShapeType="1"/>
            </p:cNvSpPr>
            <p:nvPr/>
          </p:nvSpPr>
          <p:spPr bwMode="auto">
            <a:xfrm>
              <a:off x="1179" y="1570"/>
              <a:ext cx="3401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187"/>
          <p:cNvGrpSpPr>
            <a:grpSpLocks/>
          </p:cNvGrpSpPr>
          <p:nvPr/>
        </p:nvGrpSpPr>
        <p:grpSpPr bwMode="auto">
          <a:xfrm>
            <a:off x="6262688" y="2852738"/>
            <a:ext cx="2881312" cy="504825"/>
            <a:chOff x="158" y="482"/>
            <a:chExt cx="5443" cy="591"/>
          </a:xfrm>
        </p:grpSpPr>
        <p:grpSp>
          <p:nvGrpSpPr>
            <p:cNvPr id="11603" name="Group 1188"/>
            <p:cNvGrpSpPr>
              <a:grpSpLocks/>
            </p:cNvGrpSpPr>
            <p:nvPr/>
          </p:nvGrpSpPr>
          <p:grpSpPr bwMode="auto">
            <a:xfrm>
              <a:off x="2245" y="845"/>
              <a:ext cx="408" cy="182"/>
              <a:chOff x="2517" y="1842"/>
              <a:chExt cx="635" cy="183"/>
            </a:xfrm>
          </p:grpSpPr>
          <p:sp>
            <p:nvSpPr>
              <p:cNvPr id="11780" name="AutoShape 1189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rgbClr val="5F1F7B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1" name="Line 1190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2" name="Line 1191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3" name="Line 1192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4" name="Line 1193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5" name="Line 1194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6" name="Line 1195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7" name="Rectangle 1196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8" name="Rectangle 1197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9" name="Rectangle 1198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0" name="Rectangle 1199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1" name="Rectangle 1200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2" name="Line 1201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3" name="Line 1202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4" name="Line 1203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5" name="Line 1204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6" name="Line 1205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7" name="Line 1206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8" name="Line 1207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9" name="Line 1208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00" name="Rectangle 1209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rgbClr val="5F1F7B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4" name="Group 1210"/>
            <p:cNvGrpSpPr>
              <a:grpSpLocks/>
            </p:cNvGrpSpPr>
            <p:nvPr/>
          </p:nvGrpSpPr>
          <p:grpSpPr bwMode="auto">
            <a:xfrm>
              <a:off x="4830" y="527"/>
              <a:ext cx="408" cy="182"/>
              <a:chOff x="1066" y="935"/>
              <a:chExt cx="408" cy="182"/>
            </a:xfrm>
          </p:grpSpPr>
          <p:sp>
            <p:nvSpPr>
              <p:cNvPr id="11759" name="AutoShape 1211"/>
              <p:cNvSpPr>
                <a:spLocks noChangeArrowheads="1"/>
              </p:cNvSpPr>
              <p:nvPr/>
            </p:nvSpPr>
            <p:spPr bwMode="auto">
              <a:xfrm>
                <a:off x="1066" y="935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0" name="Line 1212"/>
              <p:cNvSpPr>
                <a:spLocks noChangeShapeType="1"/>
              </p:cNvSpPr>
              <p:nvPr/>
            </p:nvSpPr>
            <p:spPr bwMode="auto">
              <a:xfrm flipH="1" flipV="1">
                <a:off x="1146" y="938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1" name="Line 1213"/>
              <p:cNvSpPr>
                <a:spLocks noChangeShapeType="1"/>
              </p:cNvSpPr>
              <p:nvPr/>
            </p:nvSpPr>
            <p:spPr bwMode="auto">
              <a:xfrm flipH="1" flipV="1">
                <a:off x="1315" y="1084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2" name="Line 1214"/>
              <p:cNvSpPr>
                <a:spLocks noChangeShapeType="1"/>
              </p:cNvSpPr>
              <p:nvPr/>
            </p:nvSpPr>
            <p:spPr bwMode="auto">
              <a:xfrm flipH="1">
                <a:off x="1148" y="1084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3" name="Line 1215"/>
              <p:cNvSpPr>
                <a:spLocks noChangeShapeType="1"/>
              </p:cNvSpPr>
              <p:nvPr/>
            </p:nvSpPr>
            <p:spPr bwMode="auto">
              <a:xfrm flipV="1">
                <a:off x="1144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4" name="Line 1216"/>
              <p:cNvSpPr>
                <a:spLocks noChangeShapeType="1"/>
              </p:cNvSpPr>
              <p:nvPr/>
            </p:nvSpPr>
            <p:spPr bwMode="auto">
              <a:xfrm flipV="1">
                <a:off x="1380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5" name="Line 1217"/>
              <p:cNvSpPr>
                <a:spLocks noChangeShapeType="1"/>
              </p:cNvSpPr>
              <p:nvPr/>
            </p:nvSpPr>
            <p:spPr bwMode="auto">
              <a:xfrm flipV="1">
                <a:off x="1276" y="936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6" name="Rectangle 1218"/>
              <p:cNvSpPr>
                <a:spLocks noChangeArrowheads="1"/>
              </p:cNvSpPr>
              <p:nvPr/>
            </p:nvSpPr>
            <p:spPr bwMode="auto">
              <a:xfrm>
                <a:off x="1160" y="952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7" name="Rectangle 1219"/>
              <p:cNvSpPr>
                <a:spLocks noChangeArrowheads="1"/>
              </p:cNvSpPr>
              <p:nvPr/>
            </p:nvSpPr>
            <p:spPr bwMode="auto">
              <a:xfrm rot="5400000">
                <a:off x="1057" y="1016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8" name="Rectangle 1220"/>
              <p:cNvSpPr>
                <a:spLocks noChangeArrowheads="1"/>
              </p:cNvSpPr>
              <p:nvPr/>
            </p:nvSpPr>
            <p:spPr bwMode="auto">
              <a:xfrm rot="5400000">
                <a:off x="1273" y="1007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69" name="Rectangle 1221"/>
              <p:cNvSpPr>
                <a:spLocks noChangeArrowheads="1"/>
              </p:cNvSpPr>
              <p:nvPr/>
            </p:nvSpPr>
            <p:spPr bwMode="auto">
              <a:xfrm rot="10800000">
                <a:off x="1150" y="1100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0" name="Rectangle 1222"/>
              <p:cNvSpPr>
                <a:spLocks noChangeArrowheads="1"/>
              </p:cNvSpPr>
              <p:nvPr/>
            </p:nvSpPr>
            <p:spPr bwMode="auto">
              <a:xfrm rot="10800000">
                <a:off x="1150" y="936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1" name="Line 1223"/>
              <p:cNvSpPr>
                <a:spLocks noChangeShapeType="1"/>
              </p:cNvSpPr>
              <p:nvPr/>
            </p:nvSpPr>
            <p:spPr bwMode="auto">
              <a:xfrm>
                <a:off x="1115" y="1116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2" name="Line 1224"/>
              <p:cNvSpPr>
                <a:spLocks noChangeShapeType="1"/>
              </p:cNvSpPr>
              <p:nvPr/>
            </p:nvSpPr>
            <p:spPr bwMode="auto">
              <a:xfrm>
                <a:off x="1132" y="936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3" name="Line 1225"/>
              <p:cNvSpPr>
                <a:spLocks noChangeShapeType="1"/>
              </p:cNvSpPr>
              <p:nvPr/>
            </p:nvSpPr>
            <p:spPr bwMode="auto">
              <a:xfrm>
                <a:off x="1137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4" name="Line 1226"/>
              <p:cNvSpPr>
                <a:spLocks noChangeShapeType="1"/>
              </p:cNvSpPr>
              <p:nvPr/>
            </p:nvSpPr>
            <p:spPr bwMode="auto">
              <a:xfrm flipV="1">
                <a:off x="1381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5" name="Line 1227"/>
              <p:cNvSpPr>
                <a:spLocks noChangeShapeType="1"/>
              </p:cNvSpPr>
              <p:nvPr/>
            </p:nvSpPr>
            <p:spPr bwMode="auto">
              <a:xfrm flipV="1">
                <a:off x="1139" y="1100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6" name="Line 1228"/>
              <p:cNvSpPr>
                <a:spLocks noChangeShapeType="1"/>
              </p:cNvSpPr>
              <p:nvPr/>
            </p:nvSpPr>
            <p:spPr bwMode="auto">
              <a:xfrm flipV="1">
                <a:off x="1345" y="937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7" name="Line 1229"/>
              <p:cNvSpPr>
                <a:spLocks noChangeShapeType="1"/>
              </p:cNvSpPr>
              <p:nvPr/>
            </p:nvSpPr>
            <p:spPr bwMode="auto">
              <a:xfrm flipH="1" flipV="1">
                <a:off x="1138" y="93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8" name="Line 1230"/>
              <p:cNvSpPr>
                <a:spLocks noChangeShapeType="1"/>
              </p:cNvSpPr>
              <p:nvPr/>
            </p:nvSpPr>
            <p:spPr bwMode="auto">
              <a:xfrm flipH="1" flipV="1">
                <a:off x="1345" y="1099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9" name="Rectangle 1231"/>
              <p:cNvSpPr>
                <a:spLocks noChangeArrowheads="1"/>
              </p:cNvSpPr>
              <p:nvPr/>
            </p:nvSpPr>
            <p:spPr bwMode="auto">
              <a:xfrm>
                <a:off x="1156" y="951"/>
                <a:ext cx="195" cy="15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5" name="Group 1232"/>
            <p:cNvGrpSpPr>
              <a:grpSpLocks/>
            </p:cNvGrpSpPr>
            <p:nvPr/>
          </p:nvGrpSpPr>
          <p:grpSpPr bwMode="auto">
            <a:xfrm>
              <a:off x="2608" y="482"/>
              <a:ext cx="408" cy="182"/>
              <a:chOff x="1156" y="1237"/>
              <a:chExt cx="408" cy="182"/>
            </a:xfrm>
          </p:grpSpPr>
          <p:sp>
            <p:nvSpPr>
              <p:cNvPr id="11738" name="AutoShape 1233"/>
              <p:cNvSpPr>
                <a:spLocks noChangeArrowheads="1"/>
              </p:cNvSpPr>
              <p:nvPr/>
            </p:nvSpPr>
            <p:spPr bwMode="auto">
              <a:xfrm>
                <a:off x="1156" y="1238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9" name="Line 1234"/>
              <p:cNvSpPr>
                <a:spLocks noChangeShapeType="1"/>
              </p:cNvSpPr>
              <p:nvPr/>
            </p:nvSpPr>
            <p:spPr bwMode="auto">
              <a:xfrm flipH="1" flipV="1">
                <a:off x="1237" y="1240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0" name="Line 1235"/>
              <p:cNvSpPr>
                <a:spLocks noChangeShapeType="1"/>
              </p:cNvSpPr>
              <p:nvPr/>
            </p:nvSpPr>
            <p:spPr bwMode="auto">
              <a:xfrm flipH="1" flipV="1">
                <a:off x="1406" y="1386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1" name="Line 1236"/>
              <p:cNvSpPr>
                <a:spLocks noChangeShapeType="1"/>
              </p:cNvSpPr>
              <p:nvPr/>
            </p:nvSpPr>
            <p:spPr bwMode="auto">
              <a:xfrm flipH="1">
                <a:off x="1239" y="1386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2" name="Line 1237"/>
              <p:cNvSpPr>
                <a:spLocks noChangeShapeType="1"/>
              </p:cNvSpPr>
              <p:nvPr/>
            </p:nvSpPr>
            <p:spPr bwMode="auto">
              <a:xfrm flipV="1">
                <a:off x="1235" y="1237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3" name="Line 1238"/>
              <p:cNvSpPr>
                <a:spLocks noChangeShapeType="1"/>
              </p:cNvSpPr>
              <p:nvPr/>
            </p:nvSpPr>
            <p:spPr bwMode="auto">
              <a:xfrm flipV="1">
                <a:off x="1471" y="1237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4" name="Line 1239"/>
              <p:cNvSpPr>
                <a:spLocks noChangeShapeType="1"/>
              </p:cNvSpPr>
              <p:nvPr/>
            </p:nvSpPr>
            <p:spPr bwMode="auto">
              <a:xfrm flipV="1">
                <a:off x="1367" y="1238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5" name="Rectangle 1240"/>
              <p:cNvSpPr>
                <a:spLocks noChangeArrowheads="1"/>
              </p:cNvSpPr>
              <p:nvPr/>
            </p:nvSpPr>
            <p:spPr bwMode="auto">
              <a:xfrm>
                <a:off x="1251" y="1254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6" name="Rectangle 1241"/>
              <p:cNvSpPr>
                <a:spLocks noChangeArrowheads="1"/>
              </p:cNvSpPr>
              <p:nvPr/>
            </p:nvSpPr>
            <p:spPr bwMode="auto">
              <a:xfrm rot="5400000">
                <a:off x="1148" y="1318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7" name="Rectangle 1242"/>
              <p:cNvSpPr>
                <a:spLocks noChangeArrowheads="1"/>
              </p:cNvSpPr>
              <p:nvPr/>
            </p:nvSpPr>
            <p:spPr bwMode="auto">
              <a:xfrm rot="5400000">
                <a:off x="1364" y="1309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8" name="Rectangle 1243"/>
              <p:cNvSpPr>
                <a:spLocks noChangeArrowheads="1"/>
              </p:cNvSpPr>
              <p:nvPr/>
            </p:nvSpPr>
            <p:spPr bwMode="auto">
              <a:xfrm rot="10800000">
                <a:off x="1241" y="1402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49" name="Rectangle 1244"/>
              <p:cNvSpPr>
                <a:spLocks noChangeArrowheads="1"/>
              </p:cNvSpPr>
              <p:nvPr/>
            </p:nvSpPr>
            <p:spPr bwMode="auto">
              <a:xfrm rot="10800000">
                <a:off x="1241" y="1238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0" name="Line 1245"/>
              <p:cNvSpPr>
                <a:spLocks noChangeShapeType="1"/>
              </p:cNvSpPr>
              <p:nvPr/>
            </p:nvSpPr>
            <p:spPr bwMode="auto">
              <a:xfrm>
                <a:off x="1206" y="1418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1" name="Line 1246"/>
              <p:cNvSpPr>
                <a:spLocks noChangeShapeType="1"/>
              </p:cNvSpPr>
              <p:nvPr/>
            </p:nvSpPr>
            <p:spPr bwMode="auto">
              <a:xfrm>
                <a:off x="1223" y="1238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2" name="Line 1247"/>
              <p:cNvSpPr>
                <a:spLocks noChangeShapeType="1"/>
              </p:cNvSpPr>
              <p:nvPr/>
            </p:nvSpPr>
            <p:spPr bwMode="auto">
              <a:xfrm>
                <a:off x="1228" y="123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3" name="Line 1248"/>
              <p:cNvSpPr>
                <a:spLocks noChangeShapeType="1"/>
              </p:cNvSpPr>
              <p:nvPr/>
            </p:nvSpPr>
            <p:spPr bwMode="auto">
              <a:xfrm flipV="1">
                <a:off x="1472" y="123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4" name="Line 1249"/>
              <p:cNvSpPr>
                <a:spLocks noChangeShapeType="1"/>
              </p:cNvSpPr>
              <p:nvPr/>
            </p:nvSpPr>
            <p:spPr bwMode="auto">
              <a:xfrm flipV="1">
                <a:off x="1230" y="1402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5" name="Line 1250"/>
              <p:cNvSpPr>
                <a:spLocks noChangeShapeType="1"/>
              </p:cNvSpPr>
              <p:nvPr/>
            </p:nvSpPr>
            <p:spPr bwMode="auto">
              <a:xfrm flipV="1">
                <a:off x="1436" y="1239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6" name="Line 1251"/>
              <p:cNvSpPr>
                <a:spLocks noChangeShapeType="1"/>
              </p:cNvSpPr>
              <p:nvPr/>
            </p:nvSpPr>
            <p:spPr bwMode="auto">
              <a:xfrm flipH="1" flipV="1">
                <a:off x="1229" y="1239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7" name="Line 1252"/>
              <p:cNvSpPr>
                <a:spLocks noChangeShapeType="1"/>
              </p:cNvSpPr>
              <p:nvPr/>
            </p:nvSpPr>
            <p:spPr bwMode="auto">
              <a:xfrm flipH="1" flipV="1">
                <a:off x="1436" y="1401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58" name="Rectangle 1253"/>
              <p:cNvSpPr>
                <a:spLocks noChangeArrowheads="1"/>
              </p:cNvSpPr>
              <p:nvPr/>
            </p:nvSpPr>
            <p:spPr bwMode="auto">
              <a:xfrm>
                <a:off x="1247" y="1253"/>
                <a:ext cx="195" cy="150"/>
              </a:xfrm>
              <a:prstGeom prst="rect">
                <a:avLst/>
              </a:prstGeom>
              <a:solidFill>
                <a:srgbClr val="96969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6" name="Group 1254"/>
            <p:cNvGrpSpPr>
              <a:grpSpLocks/>
            </p:cNvGrpSpPr>
            <p:nvPr/>
          </p:nvGrpSpPr>
          <p:grpSpPr bwMode="auto">
            <a:xfrm>
              <a:off x="5193" y="890"/>
              <a:ext cx="408" cy="183"/>
              <a:chOff x="1066" y="1661"/>
              <a:chExt cx="408" cy="183"/>
            </a:xfrm>
          </p:grpSpPr>
          <p:sp>
            <p:nvSpPr>
              <p:cNvPr id="11717" name="AutoShape 1255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8" name="Line 1256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9" name="Line 1257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0" name="Line 1258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1" name="Line 1259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2" name="Line 1260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3" name="Line 1261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4" name="Rectangle 1262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5" name="Rectangle 1263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6" name="Rectangle 1264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7" name="Rectangle 1265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8" name="Rectangle 1266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9" name="Line 1267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0" name="Line 1268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1" name="Line 1269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2" name="Line 1270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3" name="Line 1271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4" name="Line 1272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5" name="Line 1273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6" name="Line 1274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37" name="Rectangle 1275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7" name="Group 1276"/>
            <p:cNvGrpSpPr>
              <a:grpSpLocks/>
            </p:cNvGrpSpPr>
            <p:nvPr/>
          </p:nvGrpSpPr>
          <p:grpSpPr bwMode="auto">
            <a:xfrm>
              <a:off x="4377" y="890"/>
              <a:ext cx="408" cy="182"/>
              <a:chOff x="2517" y="1842"/>
              <a:chExt cx="635" cy="183"/>
            </a:xfrm>
          </p:grpSpPr>
          <p:sp>
            <p:nvSpPr>
              <p:cNvPr id="11696" name="AutoShape 1277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7" name="Line 1278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8" name="Line 1279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9" name="Line 1280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0" name="Line 1281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1" name="Line 1282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2" name="Line 1283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3" name="Rectangle 1284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4" name="Rectangle 1285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5" name="Rectangle 1286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6" name="Rectangle 1287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7" name="Rectangle 1288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8" name="Line 1289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9" name="Line 1290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0" name="Line 1291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1" name="Line 1292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2" name="Line 1293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3" name="Line 1294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4" name="Line 1295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5" name="Line 1296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6" name="Rectangle 1297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8" name="Group 1298"/>
            <p:cNvGrpSpPr>
              <a:grpSpLocks/>
            </p:cNvGrpSpPr>
            <p:nvPr/>
          </p:nvGrpSpPr>
          <p:grpSpPr bwMode="auto">
            <a:xfrm>
              <a:off x="3787" y="527"/>
              <a:ext cx="408" cy="183"/>
              <a:chOff x="1066" y="1661"/>
              <a:chExt cx="408" cy="183"/>
            </a:xfrm>
          </p:grpSpPr>
          <p:sp>
            <p:nvSpPr>
              <p:cNvPr id="11675" name="AutoShape 1299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6" name="Line 1300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7" name="Line 1301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" name="Line 1302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9" name="Line 1303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0" name="Line 1304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1" name="Line 1305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2" name="Rectangle 1306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3" name="Rectangle 1307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4" name="Rectangle 1308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5" name="Rectangle 1309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6" name="Rectangle 1310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7" name="Line 1311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8" name="Line 1312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89" name="Line 1313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0" name="Line 1314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1" name="Line 1315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2" name="Line 1316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3" name="Line 1317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4" name="Line 1318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5" name="Rectangle 1319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09" name="Group 1320"/>
            <p:cNvGrpSpPr>
              <a:grpSpLocks/>
            </p:cNvGrpSpPr>
            <p:nvPr/>
          </p:nvGrpSpPr>
          <p:grpSpPr bwMode="auto">
            <a:xfrm>
              <a:off x="521" y="527"/>
              <a:ext cx="408" cy="182"/>
              <a:chOff x="1066" y="935"/>
              <a:chExt cx="408" cy="182"/>
            </a:xfrm>
          </p:grpSpPr>
          <p:sp>
            <p:nvSpPr>
              <p:cNvPr id="11654" name="AutoShape 1321"/>
              <p:cNvSpPr>
                <a:spLocks noChangeArrowheads="1"/>
              </p:cNvSpPr>
              <p:nvPr/>
            </p:nvSpPr>
            <p:spPr bwMode="auto">
              <a:xfrm>
                <a:off x="1066" y="935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5" name="Line 1322"/>
              <p:cNvSpPr>
                <a:spLocks noChangeShapeType="1"/>
              </p:cNvSpPr>
              <p:nvPr/>
            </p:nvSpPr>
            <p:spPr bwMode="auto">
              <a:xfrm flipH="1" flipV="1">
                <a:off x="1146" y="938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6" name="Line 1323"/>
              <p:cNvSpPr>
                <a:spLocks noChangeShapeType="1"/>
              </p:cNvSpPr>
              <p:nvPr/>
            </p:nvSpPr>
            <p:spPr bwMode="auto">
              <a:xfrm flipH="1" flipV="1">
                <a:off x="1315" y="1084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7" name="Line 1324"/>
              <p:cNvSpPr>
                <a:spLocks noChangeShapeType="1"/>
              </p:cNvSpPr>
              <p:nvPr/>
            </p:nvSpPr>
            <p:spPr bwMode="auto">
              <a:xfrm flipH="1">
                <a:off x="1148" y="1084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8" name="Line 1325"/>
              <p:cNvSpPr>
                <a:spLocks noChangeShapeType="1"/>
              </p:cNvSpPr>
              <p:nvPr/>
            </p:nvSpPr>
            <p:spPr bwMode="auto">
              <a:xfrm flipV="1">
                <a:off x="1144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9" name="Line 1326"/>
              <p:cNvSpPr>
                <a:spLocks noChangeShapeType="1"/>
              </p:cNvSpPr>
              <p:nvPr/>
            </p:nvSpPr>
            <p:spPr bwMode="auto">
              <a:xfrm flipV="1">
                <a:off x="1380" y="935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0" name="Line 1327"/>
              <p:cNvSpPr>
                <a:spLocks noChangeShapeType="1"/>
              </p:cNvSpPr>
              <p:nvPr/>
            </p:nvSpPr>
            <p:spPr bwMode="auto">
              <a:xfrm flipV="1">
                <a:off x="1276" y="936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1" name="Rectangle 1328"/>
              <p:cNvSpPr>
                <a:spLocks noChangeArrowheads="1"/>
              </p:cNvSpPr>
              <p:nvPr/>
            </p:nvSpPr>
            <p:spPr bwMode="auto">
              <a:xfrm>
                <a:off x="1160" y="952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2" name="Rectangle 1329"/>
              <p:cNvSpPr>
                <a:spLocks noChangeArrowheads="1"/>
              </p:cNvSpPr>
              <p:nvPr/>
            </p:nvSpPr>
            <p:spPr bwMode="auto">
              <a:xfrm rot="5400000">
                <a:off x="1057" y="1016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" name="Rectangle 1330"/>
              <p:cNvSpPr>
                <a:spLocks noChangeArrowheads="1"/>
              </p:cNvSpPr>
              <p:nvPr/>
            </p:nvSpPr>
            <p:spPr bwMode="auto">
              <a:xfrm rot="5400000">
                <a:off x="1273" y="1007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4" name="Rectangle 1331"/>
              <p:cNvSpPr>
                <a:spLocks noChangeArrowheads="1"/>
              </p:cNvSpPr>
              <p:nvPr/>
            </p:nvSpPr>
            <p:spPr bwMode="auto">
              <a:xfrm rot="10800000">
                <a:off x="1150" y="1100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5" name="Rectangle 1332"/>
              <p:cNvSpPr>
                <a:spLocks noChangeArrowheads="1"/>
              </p:cNvSpPr>
              <p:nvPr/>
            </p:nvSpPr>
            <p:spPr bwMode="auto">
              <a:xfrm rot="10800000">
                <a:off x="1150" y="936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6" name="Line 1333"/>
              <p:cNvSpPr>
                <a:spLocks noChangeShapeType="1"/>
              </p:cNvSpPr>
              <p:nvPr/>
            </p:nvSpPr>
            <p:spPr bwMode="auto">
              <a:xfrm>
                <a:off x="1115" y="1116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7" name="Line 1334"/>
              <p:cNvSpPr>
                <a:spLocks noChangeShapeType="1"/>
              </p:cNvSpPr>
              <p:nvPr/>
            </p:nvSpPr>
            <p:spPr bwMode="auto">
              <a:xfrm>
                <a:off x="1132" y="936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8" name="Line 1335"/>
              <p:cNvSpPr>
                <a:spLocks noChangeShapeType="1"/>
              </p:cNvSpPr>
              <p:nvPr/>
            </p:nvSpPr>
            <p:spPr bwMode="auto">
              <a:xfrm>
                <a:off x="1137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9" name="Line 1336"/>
              <p:cNvSpPr>
                <a:spLocks noChangeShapeType="1"/>
              </p:cNvSpPr>
              <p:nvPr/>
            </p:nvSpPr>
            <p:spPr bwMode="auto">
              <a:xfrm flipV="1">
                <a:off x="1381" y="936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0" name="Line 1337"/>
              <p:cNvSpPr>
                <a:spLocks noChangeShapeType="1"/>
              </p:cNvSpPr>
              <p:nvPr/>
            </p:nvSpPr>
            <p:spPr bwMode="auto">
              <a:xfrm flipV="1">
                <a:off x="1139" y="1100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1" name="Line 1338"/>
              <p:cNvSpPr>
                <a:spLocks noChangeShapeType="1"/>
              </p:cNvSpPr>
              <p:nvPr/>
            </p:nvSpPr>
            <p:spPr bwMode="auto">
              <a:xfrm flipV="1">
                <a:off x="1345" y="937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2" name="Line 1339"/>
              <p:cNvSpPr>
                <a:spLocks noChangeShapeType="1"/>
              </p:cNvSpPr>
              <p:nvPr/>
            </p:nvSpPr>
            <p:spPr bwMode="auto">
              <a:xfrm flipH="1" flipV="1">
                <a:off x="1138" y="93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3" name="Line 1340"/>
              <p:cNvSpPr>
                <a:spLocks noChangeShapeType="1"/>
              </p:cNvSpPr>
              <p:nvPr/>
            </p:nvSpPr>
            <p:spPr bwMode="auto">
              <a:xfrm flipH="1" flipV="1">
                <a:off x="1345" y="1099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4" name="Rectangle 1341"/>
              <p:cNvSpPr>
                <a:spLocks noChangeArrowheads="1"/>
              </p:cNvSpPr>
              <p:nvPr/>
            </p:nvSpPr>
            <p:spPr bwMode="auto">
              <a:xfrm>
                <a:off x="1156" y="951"/>
                <a:ext cx="195" cy="150"/>
              </a:xfrm>
              <a:prstGeom prst="rect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0" name="Group 1342"/>
            <p:cNvGrpSpPr>
              <a:grpSpLocks/>
            </p:cNvGrpSpPr>
            <p:nvPr/>
          </p:nvGrpSpPr>
          <p:grpSpPr bwMode="auto">
            <a:xfrm>
              <a:off x="930" y="845"/>
              <a:ext cx="408" cy="183"/>
              <a:chOff x="1066" y="1661"/>
              <a:chExt cx="408" cy="183"/>
            </a:xfrm>
          </p:grpSpPr>
          <p:sp>
            <p:nvSpPr>
              <p:cNvPr id="11633" name="AutoShape 1343"/>
              <p:cNvSpPr>
                <a:spLocks noChangeArrowheads="1"/>
              </p:cNvSpPr>
              <p:nvPr/>
            </p:nvSpPr>
            <p:spPr bwMode="auto">
              <a:xfrm>
                <a:off x="1066" y="1661"/>
                <a:ext cx="408" cy="1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4" name="Line 1344"/>
              <p:cNvSpPr>
                <a:spLocks noChangeShapeType="1"/>
              </p:cNvSpPr>
              <p:nvPr/>
            </p:nvSpPr>
            <p:spPr bwMode="auto">
              <a:xfrm flipH="1" flipV="1">
                <a:off x="1146" y="1665"/>
                <a:ext cx="31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5" name="Line 1345"/>
              <p:cNvSpPr>
                <a:spLocks noChangeShapeType="1"/>
              </p:cNvSpPr>
              <p:nvPr/>
            </p:nvSpPr>
            <p:spPr bwMode="auto">
              <a:xfrm flipH="1" flipV="1">
                <a:off x="1315" y="1811"/>
                <a:ext cx="63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6" name="Line 1346"/>
              <p:cNvSpPr>
                <a:spLocks noChangeShapeType="1"/>
              </p:cNvSpPr>
              <p:nvPr/>
            </p:nvSpPr>
            <p:spPr bwMode="auto">
              <a:xfrm flipH="1">
                <a:off x="1148" y="1811"/>
                <a:ext cx="30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7" name="Line 1347"/>
              <p:cNvSpPr>
                <a:spLocks noChangeShapeType="1"/>
              </p:cNvSpPr>
              <p:nvPr/>
            </p:nvSpPr>
            <p:spPr bwMode="auto">
              <a:xfrm flipV="1">
                <a:off x="1144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8" name="Line 1348"/>
              <p:cNvSpPr>
                <a:spLocks noChangeShapeType="1"/>
              </p:cNvSpPr>
              <p:nvPr/>
            </p:nvSpPr>
            <p:spPr bwMode="auto">
              <a:xfrm flipV="1">
                <a:off x="1380" y="1662"/>
                <a:ext cx="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9" name="Line 1349"/>
              <p:cNvSpPr>
                <a:spLocks noChangeShapeType="1"/>
              </p:cNvSpPr>
              <p:nvPr/>
            </p:nvSpPr>
            <p:spPr bwMode="auto">
              <a:xfrm flipV="1">
                <a:off x="1276" y="1663"/>
                <a:ext cx="10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0" name="Rectangle 1350"/>
              <p:cNvSpPr>
                <a:spLocks noChangeArrowheads="1"/>
              </p:cNvSpPr>
              <p:nvPr/>
            </p:nvSpPr>
            <p:spPr bwMode="auto">
              <a:xfrm>
                <a:off x="1160" y="1679"/>
                <a:ext cx="188" cy="149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1" name="Rectangle 1351"/>
              <p:cNvSpPr>
                <a:spLocks noChangeArrowheads="1"/>
              </p:cNvSpPr>
              <p:nvPr/>
            </p:nvSpPr>
            <p:spPr bwMode="auto">
              <a:xfrm rot="5400000">
                <a:off x="1057" y="1743"/>
                <a:ext cx="180" cy="19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2" name="Rectangle 1352"/>
              <p:cNvSpPr>
                <a:spLocks noChangeArrowheads="1"/>
              </p:cNvSpPr>
              <p:nvPr/>
            </p:nvSpPr>
            <p:spPr bwMode="auto">
              <a:xfrm rot="5400000">
                <a:off x="1273" y="1734"/>
                <a:ext cx="180" cy="3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3" name="Rectangle 1353"/>
              <p:cNvSpPr>
                <a:spLocks noChangeArrowheads="1"/>
              </p:cNvSpPr>
              <p:nvPr/>
            </p:nvSpPr>
            <p:spPr bwMode="auto">
              <a:xfrm rot="10800000">
                <a:off x="1150" y="1827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4" name="Rectangle 1354"/>
              <p:cNvSpPr>
                <a:spLocks noChangeArrowheads="1"/>
              </p:cNvSpPr>
              <p:nvPr/>
            </p:nvSpPr>
            <p:spPr bwMode="auto">
              <a:xfrm rot="10800000">
                <a:off x="1150" y="1663"/>
                <a:ext cx="213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5" name="Line 1355"/>
              <p:cNvSpPr>
                <a:spLocks noChangeShapeType="1"/>
              </p:cNvSpPr>
              <p:nvPr/>
            </p:nvSpPr>
            <p:spPr bwMode="auto">
              <a:xfrm>
                <a:off x="1115" y="1841"/>
                <a:ext cx="2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6" name="Line 1356"/>
              <p:cNvSpPr>
                <a:spLocks noChangeShapeType="1"/>
              </p:cNvSpPr>
              <p:nvPr/>
            </p:nvSpPr>
            <p:spPr bwMode="auto">
              <a:xfrm>
                <a:off x="1132" y="1663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7" name="Line 1357"/>
              <p:cNvSpPr>
                <a:spLocks noChangeShapeType="1"/>
              </p:cNvSpPr>
              <p:nvPr/>
            </p:nvSpPr>
            <p:spPr bwMode="auto">
              <a:xfrm>
                <a:off x="1137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8" name="Line 1358"/>
              <p:cNvSpPr>
                <a:spLocks noChangeShapeType="1"/>
              </p:cNvSpPr>
              <p:nvPr/>
            </p:nvSpPr>
            <p:spPr bwMode="auto">
              <a:xfrm flipV="1">
                <a:off x="1381" y="1663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9" name="Line 1359"/>
              <p:cNvSpPr>
                <a:spLocks noChangeShapeType="1"/>
              </p:cNvSpPr>
              <p:nvPr/>
            </p:nvSpPr>
            <p:spPr bwMode="auto">
              <a:xfrm flipV="1">
                <a:off x="1139" y="1827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0" name="Line 1360"/>
              <p:cNvSpPr>
                <a:spLocks noChangeShapeType="1"/>
              </p:cNvSpPr>
              <p:nvPr/>
            </p:nvSpPr>
            <p:spPr bwMode="auto">
              <a:xfrm flipV="1">
                <a:off x="1345" y="1664"/>
                <a:ext cx="3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1" name="Line 1361"/>
              <p:cNvSpPr>
                <a:spLocks noChangeShapeType="1"/>
              </p:cNvSpPr>
              <p:nvPr/>
            </p:nvSpPr>
            <p:spPr bwMode="auto">
              <a:xfrm flipH="1" flipV="1">
                <a:off x="1138" y="1664"/>
                <a:ext cx="1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2" name="Line 1362"/>
              <p:cNvSpPr>
                <a:spLocks noChangeShapeType="1"/>
              </p:cNvSpPr>
              <p:nvPr/>
            </p:nvSpPr>
            <p:spPr bwMode="auto">
              <a:xfrm flipH="1" flipV="1">
                <a:off x="1345" y="1826"/>
                <a:ext cx="36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3" name="Rectangle 1363"/>
              <p:cNvSpPr>
                <a:spLocks noChangeArrowheads="1"/>
              </p:cNvSpPr>
              <p:nvPr/>
            </p:nvSpPr>
            <p:spPr bwMode="auto">
              <a:xfrm>
                <a:off x="1156" y="1678"/>
                <a:ext cx="195" cy="15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1" name="Group 1364"/>
            <p:cNvGrpSpPr>
              <a:grpSpLocks/>
            </p:cNvGrpSpPr>
            <p:nvPr/>
          </p:nvGrpSpPr>
          <p:grpSpPr bwMode="auto">
            <a:xfrm>
              <a:off x="158" y="890"/>
              <a:ext cx="408" cy="182"/>
              <a:chOff x="2517" y="1842"/>
              <a:chExt cx="635" cy="183"/>
            </a:xfrm>
          </p:grpSpPr>
          <p:sp>
            <p:nvSpPr>
              <p:cNvPr id="11612" name="AutoShape 1365"/>
              <p:cNvSpPr>
                <a:spLocks noChangeArrowheads="1"/>
              </p:cNvSpPr>
              <p:nvPr/>
            </p:nvSpPr>
            <p:spPr bwMode="auto">
              <a:xfrm>
                <a:off x="2517" y="1842"/>
                <a:ext cx="635" cy="18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3" name="Line 1366"/>
              <p:cNvSpPr>
                <a:spLocks noChangeShapeType="1"/>
              </p:cNvSpPr>
              <p:nvPr/>
            </p:nvSpPr>
            <p:spPr bwMode="auto">
              <a:xfrm flipH="1" flipV="1">
                <a:off x="2641" y="1845"/>
                <a:ext cx="4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" name="Line 1367"/>
              <p:cNvSpPr>
                <a:spLocks noChangeShapeType="1"/>
              </p:cNvSpPr>
              <p:nvPr/>
            </p:nvSpPr>
            <p:spPr bwMode="auto">
              <a:xfrm flipH="1" flipV="1">
                <a:off x="2904" y="1992"/>
                <a:ext cx="98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5" name="Line 1368"/>
              <p:cNvSpPr>
                <a:spLocks noChangeShapeType="1"/>
              </p:cNvSpPr>
              <p:nvPr/>
            </p:nvSpPr>
            <p:spPr bwMode="auto">
              <a:xfrm flipH="1">
                <a:off x="2644" y="1992"/>
                <a:ext cx="48" cy="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6" name="Line 1369"/>
              <p:cNvSpPr>
                <a:spLocks noChangeShapeType="1"/>
              </p:cNvSpPr>
              <p:nvPr/>
            </p:nvSpPr>
            <p:spPr bwMode="auto">
              <a:xfrm flipV="1">
                <a:off x="2639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7" name="Line 1370"/>
              <p:cNvSpPr>
                <a:spLocks noChangeShapeType="1"/>
              </p:cNvSpPr>
              <p:nvPr/>
            </p:nvSpPr>
            <p:spPr bwMode="auto">
              <a:xfrm flipV="1">
                <a:off x="3006" y="1842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8" name="Line 1371"/>
              <p:cNvSpPr>
                <a:spLocks noChangeShapeType="1"/>
              </p:cNvSpPr>
              <p:nvPr/>
            </p:nvSpPr>
            <p:spPr bwMode="auto">
              <a:xfrm flipV="1">
                <a:off x="2844" y="1843"/>
                <a:ext cx="161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9" name="Rectangle 1372"/>
              <p:cNvSpPr>
                <a:spLocks noChangeArrowheads="1"/>
              </p:cNvSpPr>
              <p:nvPr/>
            </p:nvSpPr>
            <p:spPr bwMode="auto">
              <a:xfrm>
                <a:off x="2663" y="1859"/>
                <a:ext cx="293" cy="150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0" name="Rectangle 1373"/>
              <p:cNvSpPr>
                <a:spLocks noChangeArrowheads="1"/>
              </p:cNvSpPr>
              <p:nvPr/>
            </p:nvSpPr>
            <p:spPr bwMode="auto">
              <a:xfrm rot="5400000">
                <a:off x="2551" y="1919"/>
                <a:ext cx="181" cy="30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1" name="Rectangle 1374"/>
              <p:cNvSpPr>
                <a:spLocks noChangeArrowheads="1"/>
              </p:cNvSpPr>
              <p:nvPr/>
            </p:nvSpPr>
            <p:spPr bwMode="auto">
              <a:xfrm rot="5400000">
                <a:off x="2887" y="1905"/>
                <a:ext cx="181" cy="58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2" name="Rectangle 1375"/>
              <p:cNvSpPr>
                <a:spLocks noChangeArrowheads="1"/>
              </p:cNvSpPr>
              <p:nvPr/>
            </p:nvSpPr>
            <p:spPr bwMode="auto">
              <a:xfrm rot="10800000">
                <a:off x="2648" y="2008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3" name="Rectangle 1376"/>
              <p:cNvSpPr>
                <a:spLocks noChangeArrowheads="1"/>
              </p:cNvSpPr>
              <p:nvPr/>
            </p:nvSpPr>
            <p:spPr bwMode="auto">
              <a:xfrm rot="10800000">
                <a:off x="2648" y="1843"/>
                <a:ext cx="331" cy="1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4" name="Line 1377"/>
              <p:cNvSpPr>
                <a:spLocks noChangeShapeType="1"/>
              </p:cNvSpPr>
              <p:nvPr/>
            </p:nvSpPr>
            <p:spPr bwMode="auto">
              <a:xfrm>
                <a:off x="2593" y="2024"/>
                <a:ext cx="4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5" name="Line 1378"/>
              <p:cNvSpPr>
                <a:spLocks noChangeShapeType="1"/>
              </p:cNvSpPr>
              <p:nvPr/>
            </p:nvSpPr>
            <p:spPr bwMode="auto">
              <a:xfrm>
                <a:off x="2620" y="1843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6" name="Line 1379"/>
              <p:cNvSpPr>
                <a:spLocks noChangeShapeType="1"/>
              </p:cNvSpPr>
              <p:nvPr/>
            </p:nvSpPr>
            <p:spPr bwMode="auto">
              <a:xfrm>
                <a:off x="2628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7" name="Line 1380"/>
              <p:cNvSpPr>
                <a:spLocks noChangeShapeType="1"/>
              </p:cNvSpPr>
              <p:nvPr/>
            </p:nvSpPr>
            <p:spPr bwMode="auto">
              <a:xfrm flipV="1">
                <a:off x="3007" y="1843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8" name="Line 1381"/>
              <p:cNvSpPr>
                <a:spLocks noChangeShapeType="1"/>
              </p:cNvSpPr>
              <p:nvPr/>
            </p:nvSpPr>
            <p:spPr bwMode="auto">
              <a:xfrm flipV="1">
                <a:off x="2630" y="2008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29" name="Line 1382"/>
              <p:cNvSpPr>
                <a:spLocks noChangeShapeType="1"/>
              </p:cNvSpPr>
              <p:nvPr/>
            </p:nvSpPr>
            <p:spPr bwMode="auto">
              <a:xfrm flipV="1">
                <a:off x="2952" y="1844"/>
                <a:ext cx="55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0" name="Line 1383"/>
              <p:cNvSpPr>
                <a:spLocks noChangeShapeType="1"/>
              </p:cNvSpPr>
              <p:nvPr/>
            </p:nvSpPr>
            <p:spPr bwMode="auto">
              <a:xfrm flipH="1" flipV="1">
                <a:off x="2629" y="1844"/>
                <a:ext cx="28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1" name="Line 1384"/>
              <p:cNvSpPr>
                <a:spLocks noChangeShapeType="1"/>
              </p:cNvSpPr>
              <p:nvPr/>
            </p:nvSpPr>
            <p:spPr bwMode="auto">
              <a:xfrm flipH="1" flipV="1">
                <a:off x="2952" y="2007"/>
                <a:ext cx="55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32" name="Rectangle 1385"/>
              <p:cNvSpPr>
                <a:spLocks noChangeArrowheads="1"/>
              </p:cNvSpPr>
              <p:nvPr/>
            </p:nvSpPr>
            <p:spPr bwMode="auto">
              <a:xfrm>
                <a:off x="2657" y="1858"/>
                <a:ext cx="304" cy="151"/>
              </a:xfrm>
              <a:prstGeom prst="rect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6" name="Group 1387"/>
          <p:cNvGrpSpPr>
            <a:grpSpLocks/>
          </p:cNvGrpSpPr>
          <p:nvPr/>
        </p:nvGrpSpPr>
        <p:grpSpPr bwMode="auto">
          <a:xfrm>
            <a:off x="4308475" y="3162300"/>
            <a:ext cx="215900" cy="155575"/>
            <a:chOff x="2517" y="1842"/>
            <a:chExt cx="635" cy="183"/>
          </a:xfrm>
        </p:grpSpPr>
        <p:sp>
          <p:nvSpPr>
            <p:cNvPr id="11582" name="AutoShape 1388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rgbClr val="5F1F7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3" name="Line 1389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4" name="Line 1390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5" name="Line 1391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6" name="Line 1392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" name="Line 1393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" name="Line 1394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" name="Rectangle 1395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" name="Rectangle 1396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1" name="Rectangle 1397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" name="Rectangle 1398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" name="Rectangle 1399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4" name="Line 1400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5" name="Line 1401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6" name="Line 1402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7" name="Line 1403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8" name="Line 1404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9" name="Line 1405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00" name="Line 1406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01" name="Line 1407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02" name="Rectangle 1408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rgbClr val="5F1F7B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409"/>
          <p:cNvGrpSpPr>
            <a:grpSpLocks/>
          </p:cNvGrpSpPr>
          <p:nvPr/>
        </p:nvGrpSpPr>
        <p:grpSpPr bwMode="auto">
          <a:xfrm>
            <a:off x="5676900" y="2890838"/>
            <a:ext cx="215900" cy="155575"/>
            <a:chOff x="1066" y="935"/>
            <a:chExt cx="408" cy="182"/>
          </a:xfrm>
        </p:grpSpPr>
        <p:sp>
          <p:nvSpPr>
            <p:cNvPr id="11561" name="AutoShape 1410"/>
            <p:cNvSpPr>
              <a:spLocks noChangeArrowheads="1"/>
            </p:cNvSpPr>
            <p:nvPr/>
          </p:nvSpPr>
          <p:spPr bwMode="auto">
            <a:xfrm>
              <a:off x="1066" y="935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2" name="Line 1411"/>
            <p:cNvSpPr>
              <a:spLocks noChangeShapeType="1"/>
            </p:cNvSpPr>
            <p:nvPr/>
          </p:nvSpPr>
          <p:spPr bwMode="auto">
            <a:xfrm flipH="1" flipV="1">
              <a:off x="1146" y="938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3" name="Line 1412"/>
            <p:cNvSpPr>
              <a:spLocks noChangeShapeType="1"/>
            </p:cNvSpPr>
            <p:nvPr/>
          </p:nvSpPr>
          <p:spPr bwMode="auto">
            <a:xfrm flipH="1" flipV="1">
              <a:off x="1315" y="1084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4" name="Line 1413"/>
            <p:cNvSpPr>
              <a:spLocks noChangeShapeType="1"/>
            </p:cNvSpPr>
            <p:nvPr/>
          </p:nvSpPr>
          <p:spPr bwMode="auto">
            <a:xfrm flipH="1">
              <a:off x="1148" y="1084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5" name="Line 1414"/>
            <p:cNvSpPr>
              <a:spLocks noChangeShapeType="1"/>
            </p:cNvSpPr>
            <p:nvPr/>
          </p:nvSpPr>
          <p:spPr bwMode="auto">
            <a:xfrm flipV="1">
              <a:off x="1144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6" name="Line 1415"/>
            <p:cNvSpPr>
              <a:spLocks noChangeShapeType="1"/>
            </p:cNvSpPr>
            <p:nvPr/>
          </p:nvSpPr>
          <p:spPr bwMode="auto">
            <a:xfrm flipV="1">
              <a:off x="1380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7" name="Line 1416"/>
            <p:cNvSpPr>
              <a:spLocks noChangeShapeType="1"/>
            </p:cNvSpPr>
            <p:nvPr/>
          </p:nvSpPr>
          <p:spPr bwMode="auto">
            <a:xfrm flipV="1">
              <a:off x="1276" y="936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8" name="Rectangle 1417"/>
            <p:cNvSpPr>
              <a:spLocks noChangeArrowheads="1"/>
            </p:cNvSpPr>
            <p:nvPr/>
          </p:nvSpPr>
          <p:spPr bwMode="auto">
            <a:xfrm>
              <a:off x="1160" y="952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9" name="Rectangle 1418"/>
            <p:cNvSpPr>
              <a:spLocks noChangeArrowheads="1"/>
            </p:cNvSpPr>
            <p:nvPr/>
          </p:nvSpPr>
          <p:spPr bwMode="auto">
            <a:xfrm rot="5400000">
              <a:off x="1057" y="1016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0" name="Rectangle 1419"/>
            <p:cNvSpPr>
              <a:spLocks noChangeArrowheads="1"/>
            </p:cNvSpPr>
            <p:nvPr/>
          </p:nvSpPr>
          <p:spPr bwMode="auto">
            <a:xfrm rot="5400000">
              <a:off x="1273" y="1007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1" name="Rectangle 1420"/>
            <p:cNvSpPr>
              <a:spLocks noChangeArrowheads="1"/>
            </p:cNvSpPr>
            <p:nvPr/>
          </p:nvSpPr>
          <p:spPr bwMode="auto">
            <a:xfrm rot="10800000">
              <a:off x="1150" y="1100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" name="Rectangle 1421"/>
            <p:cNvSpPr>
              <a:spLocks noChangeArrowheads="1"/>
            </p:cNvSpPr>
            <p:nvPr/>
          </p:nvSpPr>
          <p:spPr bwMode="auto">
            <a:xfrm rot="10800000">
              <a:off x="1150" y="936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" name="Line 1422"/>
            <p:cNvSpPr>
              <a:spLocks noChangeShapeType="1"/>
            </p:cNvSpPr>
            <p:nvPr/>
          </p:nvSpPr>
          <p:spPr bwMode="auto">
            <a:xfrm>
              <a:off x="1115" y="1116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4" name="Line 1423"/>
            <p:cNvSpPr>
              <a:spLocks noChangeShapeType="1"/>
            </p:cNvSpPr>
            <p:nvPr/>
          </p:nvSpPr>
          <p:spPr bwMode="auto">
            <a:xfrm>
              <a:off x="1132" y="936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" name="Line 1424"/>
            <p:cNvSpPr>
              <a:spLocks noChangeShapeType="1"/>
            </p:cNvSpPr>
            <p:nvPr/>
          </p:nvSpPr>
          <p:spPr bwMode="auto">
            <a:xfrm>
              <a:off x="1137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6" name="Line 1425"/>
            <p:cNvSpPr>
              <a:spLocks noChangeShapeType="1"/>
            </p:cNvSpPr>
            <p:nvPr/>
          </p:nvSpPr>
          <p:spPr bwMode="auto">
            <a:xfrm flipV="1">
              <a:off x="1381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7" name="Line 1426"/>
            <p:cNvSpPr>
              <a:spLocks noChangeShapeType="1"/>
            </p:cNvSpPr>
            <p:nvPr/>
          </p:nvSpPr>
          <p:spPr bwMode="auto">
            <a:xfrm flipV="1">
              <a:off x="1139" y="1100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8" name="Line 1427"/>
            <p:cNvSpPr>
              <a:spLocks noChangeShapeType="1"/>
            </p:cNvSpPr>
            <p:nvPr/>
          </p:nvSpPr>
          <p:spPr bwMode="auto">
            <a:xfrm flipV="1">
              <a:off x="1345" y="937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9" name="Line 1428"/>
            <p:cNvSpPr>
              <a:spLocks noChangeShapeType="1"/>
            </p:cNvSpPr>
            <p:nvPr/>
          </p:nvSpPr>
          <p:spPr bwMode="auto">
            <a:xfrm flipH="1" flipV="1">
              <a:off x="1138" y="93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0" name="Line 1429"/>
            <p:cNvSpPr>
              <a:spLocks noChangeShapeType="1"/>
            </p:cNvSpPr>
            <p:nvPr/>
          </p:nvSpPr>
          <p:spPr bwMode="auto">
            <a:xfrm flipH="1" flipV="1">
              <a:off x="1345" y="1099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1" name="Rectangle 1430"/>
            <p:cNvSpPr>
              <a:spLocks noChangeArrowheads="1"/>
            </p:cNvSpPr>
            <p:nvPr/>
          </p:nvSpPr>
          <p:spPr bwMode="auto">
            <a:xfrm>
              <a:off x="1156" y="951"/>
              <a:ext cx="195" cy="150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431"/>
          <p:cNvGrpSpPr>
            <a:grpSpLocks/>
          </p:cNvGrpSpPr>
          <p:nvPr/>
        </p:nvGrpSpPr>
        <p:grpSpPr bwMode="auto">
          <a:xfrm>
            <a:off x="4500563" y="2852738"/>
            <a:ext cx="215900" cy="155575"/>
            <a:chOff x="1156" y="1237"/>
            <a:chExt cx="408" cy="182"/>
          </a:xfrm>
        </p:grpSpPr>
        <p:sp>
          <p:nvSpPr>
            <p:cNvPr id="11540" name="AutoShape 1432"/>
            <p:cNvSpPr>
              <a:spLocks noChangeArrowheads="1"/>
            </p:cNvSpPr>
            <p:nvPr/>
          </p:nvSpPr>
          <p:spPr bwMode="auto">
            <a:xfrm>
              <a:off x="1156" y="1238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1" name="Line 1433"/>
            <p:cNvSpPr>
              <a:spLocks noChangeShapeType="1"/>
            </p:cNvSpPr>
            <p:nvPr/>
          </p:nvSpPr>
          <p:spPr bwMode="auto">
            <a:xfrm flipH="1" flipV="1">
              <a:off x="1237" y="1240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2" name="Line 1434"/>
            <p:cNvSpPr>
              <a:spLocks noChangeShapeType="1"/>
            </p:cNvSpPr>
            <p:nvPr/>
          </p:nvSpPr>
          <p:spPr bwMode="auto">
            <a:xfrm flipH="1" flipV="1">
              <a:off x="1406" y="1386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3" name="Line 1435"/>
            <p:cNvSpPr>
              <a:spLocks noChangeShapeType="1"/>
            </p:cNvSpPr>
            <p:nvPr/>
          </p:nvSpPr>
          <p:spPr bwMode="auto">
            <a:xfrm flipH="1">
              <a:off x="1239" y="1386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4" name="Line 1436"/>
            <p:cNvSpPr>
              <a:spLocks noChangeShapeType="1"/>
            </p:cNvSpPr>
            <p:nvPr/>
          </p:nvSpPr>
          <p:spPr bwMode="auto">
            <a:xfrm flipV="1">
              <a:off x="1235" y="1237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5" name="Line 1437"/>
            <p:cNvSpPr>
              <a:spLocks noChangeShapeType="1"/>
            </p:cNvSpPr>
            <p:nvPr/>
          </p:nvSpPr>
          <p:spPr bwMode="auto">
            <a:xfrm flipV="1">
              <a:off x="1471" y="1237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6" name="Line 1438"/>
            <p:cNvSpPr>
              <a:spLocks noChangeShapeType="1"/>
            </p:cNvSpPr>
            <p:nvPr/>
          </p:nvSpPr>
          <p:spPr bwMode="auto">
            <a:xfrm flipV="1">
              <a:off x="1367" y="1238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7" name="Rectangle 1439"/>
            <p:cNvSpPr>
              <a:spLocks noChangeArrowheads="1"/>
            </p:cNvSpPr>
            <p:nvPr/>
          </p:nvSpPr>
          <p:spPr bwMode="auto">
            <a:xfrm>
              <a:off x="1251" y="1254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8" name="Rectangle 1440"/>
            <p:cNvSpPr>
              <a:spLocks noChangeArrowheads="1"/>
            </p:cNvSpPr>
            <p:nvPr/>
          </p:nvSpPr>
          <p:spPr bwMode="auto">
            <a:xfrm rot="5400000">
              <a:off x="1148" y="1318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9" name="Rectangle 1441"/>
            <p:cNvSpPr>
              <a:spLocks noChangeArrowheads="1"/>
            </p:cNvSpPr>
            <p:nvPr/>
          </p:nvSpPr>
          <p:spPr bwMode="auto">
            <a:xfrm rot="5400000">
              <a:off x="1364" y="1309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0" name="Rectangle 1442"/>
            <p:cNvSpPr>
              <a:spLocks noChangeArrowheads="1"/>
            </p:cNvSpPr>
            <p:nvPr/>
          </p:nvSpPr>
          <p:spPr bwMode="auto">
            <a:xfrm rot="10800000">
              <a:off x="1241" y="1402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1" name="Rectangle 1443"/>
            <p:cNvSpPr>
              <a:spLocks noChangeArrowheads="1"/>
            </p:cNvSpPr>
            <p:nvPr/>
          </p:nvSpPr>
          <p:spPr bwMode="auto">
            <a:xfrm rot="10800000">
              <a:off x="1241" y="1238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2" name="Line 1444"/>
            <p:cNvSpPr>
              <a:spLocks noChangeShapeType="1"/>
            </p:cNvSpPr>
            <p:nvPr/>
          </p:nvSpPr>
          <p:spPr bwMode="auto">
            <a:xfrm>
              <a:off x="1206" y="1418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3" name="Line 1445"/>
            <p:cNvSpPr>
              <a:spLocks noChangeShapeType="1"/>
            </p:cNvSpPr>
            <p:nvPr/>
          </p:nvSpPr>
          <p:spPr bwMode="auto">
            <a:xfrm>
              <a:off x="1223" y="1238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4" name="Line 1446"/>
            <p:cNvSpPr>
              <a:spLocks noChangeShapeType="1"/>
            </p:cNvSpPr>
            <p:nvPr/>
          </p:nvSpPr>
          <p:spPr bwMode="auto">
            <a:xfrm>
              <a:off x="1228" y="123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5" name="Line 1447"/>
            <p:cNvSpPr>
              <a:spLocks noChangeShapeType="1"/>
            </p:cNvSpPr>
            <p:nvPr/>
          </p:nvSpPr>
          <p:spPr bwMode="auto">
            <a:xfrm flipV="1">
              <a:off x="1472" y="123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6" name="Line 1448"/>
            <p:cNvSpPr>
              <a:spLocks noChangeShapeType="1"/>
            </p:cNvSpPr>
            <p:nvPr/>
          </p:nvSpPr>
          <p:spPr bwMode="auto">
            <a:xfrm flipV="1">
              <a:off x="1230" y="1402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7" name="Line 1449"/>
            <p:cNvSpPr>
              <a:spLocks noChangeShapeType="1"/>
            </p:cNvSpPr>
            <p:nvPr/>
          </p:nvSpPr>
          <p:spPr bwMode="auto">
            <a:xfrm flipV="1">
              <a:off x="1436" y="1239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8" name="Line 1450"/>
            <p:cNvSpPr>
              <a:spLocks noChangeShapeType="1"/>
            </p:cNvSpPr>
            <p:nvPr/>
          </p:nvSpPr>
          <p:spPr bwMode="auto">
            <a:xfrm flipH="1" flipV="1">
              <a:off x="1229" y="1239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9" name="Line 1451"/>
            <p:cNvSpPr>
              <a:spLocks noChangeShapeType="1"/>
            </p:cNvSpPr>
            <p:nvPr/>
          </p:nvSpPr>
          <p:spPr bwMode="auto">
            <a:xfrm flipH="1" flipV="1">
              <a:off x="1436" y="1401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0" name="Rectangle 1452"/>
            <p:cNvSpPr>
              <a:spLocks noChangeArrowheads="1"/>
            </p:cNvSpPr>
            <p:nvPr/>
          </p:nvSpPr>
          <p:spPr bwMode="auto">
            <a:xfrm>
              <a:off x="1247" y="1253"/>
              <a:ext cx="195" cy="150"/>
            </a:xfrm>
            <a:prstGeom prst="rect">
              <a:avLst/>
            </a:prstGeom>
            <a:solidFill>
              <a:srgbClr val="96969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475"/>
          <p:cNvGrpSpPr>
            <a:grpSpLocks/>
          </p:cNvGrpSpPr>
          <p:nvPr/>
        </p:nvGrpSpPr>
        <p:grpSpPr bwMode="auto">
          <a:xfrm>
            <a:off x="5437188" y="3201988"/>
            <a:ext cx="215900" cy="153987"/>
            <a:chOff x="2517" y="1842"/>
            <a:chExt cx="635" cy="183"/>
          </a:xfrm>
        </p:grpSpPr>
        <p:sp>
          <p:nvSpPr>
            <p:cNvPr id="11519" name="AutoShape 1476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0" name="Line 1477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1" name="Line 1478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2" name="Line 1479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3" name="Line 1480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4" name="Line 1481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5" name="Line 1482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6" name="Rectangle 1483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7" name="Rectangle 1484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8" name="Rectangle 1485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9" name="Rectangle 1486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0" name="Rectangle 1487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1" name="Line 1488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2" name="Line 1489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3" name="Line 1490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4" name="Line 1491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5" name="Line 1492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6" name="Line 1493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7" name="Line 1494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8" name="Line 1495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9" name="Rectangle 1496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1497"/>
          <p:cNvGrpSpPr>
            <a:grpSpLocks/>
          </p:cNvGrpSpPr>
          <p:nvPr/>
        </p:nvGrpSpPr>
        <p:grpSpPr bwMode="auto">
          <a:xfrm>
            <a:off x="6084888" y="2852738"/>
            <a:ext cx="215900" cy="157162"/>
            <a:chOff x="1066" y="1661"/>
            <a:chExt cx="408" cy="183"/>
          </a:xfrm>
        </p:grpSpPr>
        <p:sp>
          <p:nvSpPr>
            <p:cNvPr id="11498" name="AutoShape 1498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9" name="Line 1499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0" name="Line 1500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1" name="Line 1501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2" name="Line 1502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3" name="Line 1503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4" name="Line 1504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5" name="Rectangle 1505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6" name="Rectangle 1506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7" name="Rectangle 1507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8" name="Rectangle 1508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" name="Rectangle 1509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" name="Line 1510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1" name="Line 1511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2" name="Line 1512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3" name="Line 1513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4" name="Line 1514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5" name="Line 1515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6" name="Line 1516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7" name="Line 1517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8" name="Rectangle 1518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1541"/>
          <p:cNvGrpSpPr>
            <a:grpSpLocks/>
          </p:cNvGrpSpPr>
          <p:nvPr/>
        </p:nvGrpSpPr>
        <p:grpSpPr bwMode="auto">
          <a:xfrm>
            <a:off x="3611563" y="3162300"/>
            <a:ext cx="215900" cy="157163"/>
            <a:chOff x="1066" y="1661"/>
            <a:chExt cx="408" cy="183"/>
          </a:xfrm>
        </p:grpSpPr>
        <p:sp>
          <p:nvSpPr>
            <p:cNvPr id="11477" name="AutoShape 1542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8" name="Line 1543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9" name="Line 1544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0" name="Line 1545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1" name="Line 1546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2" name="Line 1547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3" name="Line 1548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4" name="Rectangle 1549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5" name="Rectangle 1550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6" name="Rectangle 1551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7" name="Rectangle 1552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8" name="Rectangle 1553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9" name="Line 1554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0" name="Line 1555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1" name="Line 1556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2" name="Line 1557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3" name="Line 1558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4" name="Line 1559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5" name="Line 1560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6" name="Line 1561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7" name="Rectangle 1562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07" name="Group 1563"/>
          <p:cNvGrpSpPr>
            <a:grpSpLocks/>
          </p:cNvGrpSpPr>
          <p:nvPr/>
        </p:nvGrpSpPr>
        <p:grpSpPr bwMode="auto">
          <a:xfrm>
            <a:off x="3276600" y="2924175"/>
            <a:ext cx="215900" cy="153988"/>
            <a:chOff x="2517" y="1842"/>
            <a:chExt cx="635" cy="183"/>
          </a:xfrm>
        </p:grpSpPr>
        <p:sp>
          <p:nvSpPr>
            <p:cNvPr id="11456" name="AutoShape 1564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7" name="Line 1565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8" name="Line 1566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9" name="Line 1567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0" name="Line 1568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1" name="Line 1569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2" name="Line 1570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3" name="Rectangle 1571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4" name="Rectangle 1572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5" name="Rectangle 1573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6" name="Rectangle 1574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7" name="Rectangle 1575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8" name="Line 1576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" name="Line 1577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" name="Line 1578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" name="Line 1579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" name="Line 1580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3" name="Line 1581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" name="Line 1582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" name="Line 1583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" name="Rectangle 1584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08" name="Group 1608"/>
          <p:cNvGrpSpPr>
            <a:grpSpLocks/>
          </p:cNvGrpSpPr>
          <p:nvPr/>
        </p:nvGrpSpPr>
        <p:grpSpPr bwMode="auto">
          <a:xfrm>
            <a:off x="2652713" y="2890838"/>
            <a:ext cx="215900" cy="155575"/>
            <a:chOff x="1066" y="935"/>
            <a:chExt cx="408" cy="182"/>
          </a:xfrm>
        </p:grpSpPr>
        <p:sp>
          <p:nvSpPr>
            <p:cNvPr id="11435" name="AutoShape 1609"/>
            <p:cNvSpPr>
              <a:spLocks noChangeArrowheads="1"/>
            </p:cNvSpPr>
            <p:nvPr/>
          </p:nvSpPr>
          <p:spPr bwMode="auto">
            <a:xfrm>
              <a:off x="1066" y="935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6" name="Line 1610"/>
            <p:cNvSpPr>
              <a:spLocks noChangeShapeType="1"/>
            </p:cNvSpPr>
            <p:nvPr/>
          </p:nvSpPr>
          <p:spPr bwMode="auto">
            <a:xfrm flipH="1" flipV="1">
              <a:off x="1146" y="938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7" name="Line 1611"/>
            <p:cNvSpPr>
              <a:spLocks noChangeShapeType="1"/>
            </p:cNvSpPr>
            <p:nvPr/>
          </p:nvSpPr>
          <p:spPr bwMode="auto">
            <a:xfrm flipH="1" flipV="1">
              <a:off x="1315" y="1084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8" name="Line 1612"/>
            <p:cNvSpPr>
              <a:spLocks noChangeShapeType="1"/>
            </p:cNvSpPr>
            <p:nvPr/>
          </p:nvSpPr>
          <p:spPr bwMode="auto">
            <a:xfrm flipH="1">
              <a:off x="1148" y="1084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9" name="Line 1613"/>
            <p:cNvSpPr>
              <a:spLocks noChangeShapeType="1"/>
            </p:cNvSpPr>
            <p:nvPr/>
          </p:nvSpPr>
          <p:spPr bwMode="auto">
            <a:xfrm flipV="1">
              <a:off x="1144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0" name="Line 1614"/>
            <p:cNvSpPr>
              <a:spLocks noChangeShapeType="1"/>
            </p:cNvSpPr>
            <p:nvPr/>
          </p:nvSpPr>
          <p:spPr bwMode="auto">
            <a:xfrm flipV="1">
              <a:off x="1380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1" name="Line 1615"/>
            <p:cNvSpPr>
              <a:spLocks noChangeShapeType="1"/>
            </p:cNvSpPr>
            <p:nvPr/>
          </p:nvSpPr>
          <p:spPr bwMode="auto">
            <a:xfrm flipV="1">
              <a:off x="1276" y="936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2" name="Rectangle 1616"/>
            <p:cNvSpPr>
              <a:spLocks noChangeArrowheads="1"/>
            </p:cNvSpPr>
            <p:nvPr/>
          </p:nvSpPr>
          <p:spPr bwMode="auto">
            <a:xfrm>
              <a:off x="1160" y="952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3" name="Rectangle 1617"/>
            <p:cNvSpPr>
              <a:spLocks noChangeArrowheads="1"/>
            </p:cNvSpPr>
            <p:nvPr/>
          </p:nvSpPr>
          <p:spPr bwMode="auto">
            <a:xfrm rot="5400000">
              <a:off x="1057" y="1016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4" name="Rectangle 1618"/>
            <p:cNvSpPr>
              <a:spLocks noChangeArrowheads="1"/>
            </p:cNvSpPr>
            <p:nvPr/>
          </p:nvSpPr>
          <p:spPr bwMode="auto">
            <a:xfrm rot="5400000">
              <a:off x="1273" y="1007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5" name="Rectangle 1619"/>
            <p:cNvSpPr>
              <a:spLocks noChangeArrowheads="1"/>
            </p:cNvSpPr>
            <p:nvPr/>
          </p:nvSpPr>
          <p:spPr bwMode="auto">
            <a:xfrm rot="10800000">
              <a:off x="1150" y="1100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6" name="Rectangle 1620"/>
            <p:cNvSpPr>
              <a:spLocks noChangeArrowheads="1"/>
            </p:cNvSpPr>
            <p:nvPr/>
          </p:nvSpPr>
          <p:spPr bwMode="auto">
            <a:xfrm rot="10800000">
              <a:off x="1150" y="936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7" name="Line 1621"/>
            <p:cNvSpPr>
              <a:spLocks noChangeShapeType="1"/>
            </p:cNvSpPr>
            <p:nvPr/>
          </p:nvSpPr>
          <p:spPr bwMode="auto">
            <a:xfrm>
              <a:off x="1115" y="1116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8" name="Line 1622"/>
            <p:cNvSpPr>
              <a:spLocks noChangeShapeType="1"/>
            </p:cNvSpPr>
            <p:nvPr/>
          </p:nvSpPr>
          <p:spPr bwMode="auto">
            <a:xfrm>
              <a:off x="1132" y="936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9" name="Line 1623"/>
            <p:cNvSpPr>
              <a:spLocks noChangeShapeType="1"/>
            </p:cNvSpPr>
            <p:nvPr/>
          </p:nvSpPr>
          <p:spPr bwMode="auto">
            <a:xfrm>
              <a:off x="1137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0" name="Line 1624"/>
            <p:cNvSpPr>
              <a:spLocks noChangeShapeType="1"/>
            </p:cNvSpPr>
            <p:nvPr/>
          </p:nvSpPr>
          <p:spPr bwMode="auto">
            <a:xfrm flipV="1">
              <a:off x="1381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1" name="Line 1625"/>
            <p:cNvSpPr>
              <a:spLocks noChangeShapeType="1"/>
            </p:cNvSpPr>
            <p:nvPr/>
          </p:nvSpPr>
          <p:spPr bwMode="auto">
            <a:xfrm flipV="1">
              <a:off x="1139" y="1100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2" name="Line 1626"/>
            <p:cNvSpPr>
              <a:spLocks noChangeShapeType="1"/>
            </p:cNvSpPr>
            <p:nvPr/>
          </p:nvSpPr>
          <p:spPr bwMode="auto">
            <a:xfrm flipV="1">
              <a:off x="1345" y="937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3" name="Line 1627"/>
            <p:cNvSpPr>
              <a:spLocks noChangeShapeType="1"/>
            </p:cNvSpPr>
            <p:nvPr/>
          </p:nvSpPr>
          <p:spPr bwMode="auto">
            <a:xfrm flipH="1" flipV="1">
              <a:off x="1138" y="93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4" name="Line 1628"/>
            <p:cNvSpPr>
              <a:spLocks noChangeShapeType="1"/>
            </p:cNvSpPr>
            <p:nvPr/>
          </p:nvSpPr>
          <p:spPr bwMode="auto">
            <a:xfrm flipH="1" flipV="1">
              <a:off x="1345" y="1099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5" name="Rectangle 1629"/>
            <p:cNvSpPr>
              <a:spLocks noChangeArrowheads="1"/>
            </p:cNvSpPr>
            <p:nvPr/>
          </p:nvSpPr>
          <p:spPr bwMode="auto">
            <a:xfrm>
              <a:off x="1156" y="951"/>
              <a:ext cx="195" cy="150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09" name="Group 1630"/>
          <p:cNvGrpSpPr>
            <a:grpSpLocks/>
          </p:cNvGrpSpPr>
          <p:nvPr/>
        </p:nvGrpSpPr>
        <p:grpSpPr bwMode="auto">
          <a:xfrm>
            <a:off x="1476375" y="2852738"/>
            <a:ext cx="215900" cy="155575"/>
            <a:chOff x="1156" y="1237"/>
            <a:chExt cx="408" cy="182"/>
          </a:xfrm>
        </p:grpSpPr>
        <p:sp>
          <p:nvSpPr>
            <p:cNvPr id="11414" name="AutoShape 1631"/>
            <p:cNvSpPr>
              <a:spLocks noChangeArrowheads="1"/>
            </p:cNvSpPr>
            <p:nvPr/>
          </p:nvSpPr>
          <p:spPr bwMode="auto">
            <a:xfrm>
              <a:off x="1156" y="1238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5" name="Line 1632"/>
            <p:cNvSpPr>
              <a:spLocks noChangeShapeType="1"/>
            </p:cNvSpPr>
            <p:nvPr/>
          </p:nvSpPr>
          <p:spPr bwMode="auto">
            <a:xfrm flipH="1" flipV="1">
              <a:off x="1237" y="1240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6" name="Line 1633"/>
            <p:cNvSpPr>
              <a:spLocks noChangeShapeType="1"/>
            </p:cNvSpPr>
            <p:nvPr/>
          </p:nvSpPr>
          <p:spPr bwMode="auto">
            <a:xfrm flipH="1" flipV="1">
              <a:off x="1406" y="1386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7" name="Line 1634"/>
            <p:cNvSpPr>
              <a:spLocks noChangeShapeType="1"/>
            </p:cNvSpPr>
            <p:nvPr/>
          </p:nvSpPr>
          <p:spPr bwMode="auto">
            <a:xfrm flipH="1">
              <a:off x="1239" y="1386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8" name="Line 1635"/>
            <p:cNvSpPr>
              <a:spLocks noChangeShapeType="1"/>
            </p:cNvSpPr>
            <p:nvPr/>
          </p:nvSpPr>
          <p:spPr bwMode="auto">
            <a:xfrm flipV="1">
              <a:off x="1235" y="1237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9" name="Line 1636"/>
            <p:cNvSpPr>
              <a:spLocks noChangeShapeType="1"/>
            </p:cNvSpPr>
            <p:nvPr/>
          </p:nvSpPr>
          <p:spPr bwMode="auto">
            <a:xfrm flipV="1">
              <a:off x="1471" y="1237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0" name="Line 1637"/>
            <p:cNvSpPr>
              <a:spLocks noChangeShapeType="1"/>
            </p:cNvSpPr>
            <p:nvPr/>
          </p:nvSpPr>
          <p:spPr bwMode="auto">
            <a:xfrm flipV="1">
              <a:off x="1367" y="1238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1" name="Rectangle 1638"/>
            <p:cNvSpPr>
              <a:spLocks noChangeArrowheads="1"/>
            </p:cNvSpPr>
            <p:nvPr/>
          </p:nvSpPr>
          <p:spPr bwMode="auto">
            <a:xfrm>
              <a:off x="1251" y="1254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2" name="Rectangle 1639"/>
            <p:cNvSpPr>
              <a:spLocks noChangeArrowheads="1"/>
            </p:cNvSpPr>
            <p:nvPr/>
          </p:nvSpPr>
          <p:spPr bwMode="auto">
            <a:xfrm rot="5400000">
              <a:off x="1148" y="1318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3" name="Rectangle 1640"/>
            <p:cNvSpPr>
              <a:spLocks noChangeArrowheads="1"/>
            </p:cNvSpPr>
            <p:nvPr/>
          </p:nvSpPr>
          <p:spPr bwMode="auto">
            <a:xfrm rot="5400000">
              <a:off x="1364" y="1309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4" name="Rectangle 1641"/>
            <p:cNvSpPr>
              <a:spLocks noChangeArrowheads="1"/>
            </p:cNvSpPr>
            <p:nvPr/>
          </p:nvSpPr>
          <p:spPr bwMode="auto">
            <a:xfrm rot="10800000">
              <a:off x="1241" y="1402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5" name="Rectangle 1642"/>
            <p:cNvSpPr>
              <a:spLocks noChangeArrowheads="1"/>
            </p:cNvSpPr>
            <p:nvPr/>
          </p:nvSpPr>
          <p:spPr bwMode="auto">
            <a:xfrm rot="10800000">
              <a:off x="1241" y="1238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6" name="Line 1643"/>
            <p:cNvSpPr>
              <a:spLocks noChangeShapeType="1"/>
            </p:cNvSpPr>
            <p:nvPr/>
          </p:nvSpPr>
          <p:spPr bwMode="auto">
            <a:xfrm>
              <a:off x="1206" y="1418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7" name="Line 1644"/>
            <p:cNvSpPr>
              <a:spLocks noChangeShapeType="1"/>
            </p:cNvSpPr>
            <p:nvPr/>
          </p:nvSpPr>
          <p:spPr bwMode="auto">
            <a:xfrm>
              <a:off x="1223" y="1238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8" name="Line 1645"/>
            <p:cNvSpPr>
              <a:spLocks noChangeShapeType="1"/>
            </p:cNvSpPr>
            <p:nvPr/>
          </p:nvSpPr>
          <p:spPr bwMode="auto">
            <a:xfrm>
              <a:off x="1228" y="123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9" name="Line 1646"/>
            <p:cNvSpPr>
              <a:spLocks noChangeShapeType="1"/>
            </p:cNvSpPr>
            <p:nvPr/>
          </p:nvSpPr>
          <p:spPr bwMode="auto">
            <a:xfrm flipV="1">
              <a:off x="1472" y="123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0" name="Line 1647"/>
            <p:cNvSpPr>
              <a:spLocks noChangeShapeType="1"/>
            </p:cNvSpPr>
            <p:nvPr/>
          </p:nvSpPr>
          <p:spPr bwMode="auto">
            <a:xfrm flipV="1">
              <a:off x="1230" y="1402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1" name="Line 1648"/>
            <p:cNvSpPr>
              <a:spLocks noChangeShapeType="1"/>
            </p:cNvSpPr>
            <p:nvPr/>
          </p:nvSpPr>
          <p:spPr bwMode="auto">
            <a:xfrm flipV="1">
              <a:off x="1436" y="1239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2" name="Line 1649"/>
            <p:cNvSpPr>
              <a:spLocks noChangeShapeType="1"/>
            </p:cNvSpPr>
            <p:nvPr/>
          </p:nvSpPr>
          <p:spPr bwMode="auto">
            <a:xfrm flipH="1" flipV="1">
              <a:off x="1229" y="1239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3" name="Line 1650"/>
            <p:cNvSpPr>
              <a:spLocks noChangeShapeType="1"/>
            </p:cNvSpPr>
            <p:nvPr/>
          </p:nvSpPr>
          <p:spPr bwMode="auto">
            <a:xfrm flipH="1" flipV="1">
              <a:off x="1436" y="1401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4" name="Rectangle 1651"/>
            <p:cNvSpPr>
              <a:spLocks noChangeArrowheads="1"/>
            </p:cNvSpPr>
            <p:nvPr/>
          </p:nvSpPr>
          <p:spPr bwMode="auto">
            <a:xfrm>
              <a:off x="1247" y="1253"/>
              <a:ext cx="195" cy="150"/>
            </a:xfrm>
            <a:prstGeom prst="rect">
              <a:avLst/>
            </a:prstGeom>
            <a:solidFill>
              <a:srgbClr val="96969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10" name="Group 1652"/>
          <p:cNvGrpSpPr>
            <a:grpSpLocks/>
          </p:cNvGrpSpPr>
          <p:nvPr/>
        </p:nvGrpSpPr>
        <p:grpSpPr bwMode="auto">
          <a:xfrm>
            <a:off x="2844800" y="3201988"/>
            <a:ext cx="215900" cy="155575"/>
            <a:chOff x="1066" y="1661"/>
            <a:chExt cx="408" cy="183"/>
          </a:xfrm>
        </p:grpSpPr>
        <p:sp>
          <p:nvSpPr>
            <p:cNvPr id="11393" name="AutoShape 1653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4" name="Line 1654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5" name="Line 1655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6" name="Line 1656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7" name="Line 1657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8" name="Line 1658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9" name="Line 1659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0" name="Rectangle 1660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1" name="Rectangle 1661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2" name="Rectangle 1662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3" name="Rectangle 1663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4" name="Rectangle 1664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5" name="Line 1665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6" name="Line 1666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7" name="Line 1667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8" name="Line 1668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9" name="Line 1669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0" name="Line 1670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1" name="Line 1671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2" name="Line 1672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3" name="Rectangle 1673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11" name="Group 1674"/>
          <p:cNvGrpSpPr>
            <a:grpSpLocks/>
          </p:cNvGrpSpPr>
          <p:nvPr/>
        </p:nvGrpSpPr>
        <p:grpSpPr bwMode="auto">
          <a:xfrm>
            <a:off x="2413000" y="3201988"/>
            <a:ext cx="215900" cy="153987"/>
            <a:chOff x="2517" y="1842"/>
            <a:chExt cx="635" cy="183"/>
          </a:xfrm>
        </p:grpSpPr>
        <p:sp>
          <p:nvSpPr>
            <p:cNvPr id="11372" name="AutoShape 1675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3" name="Line 1676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4" name="Line 1677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" name="Line 1678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" name="Line 1679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" name="Line 1680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" name="Line 1681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" name="Rectangle 1682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" name="Rectangle 1683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" name="Rectangle 1684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" name="Rectangle 1685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" name="Rectangle 1686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" name="Line 1687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" name="Line 1688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" name="Line 1689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" name="Line 1690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" name="Line 1691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9" name="Line 1692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0" name="Line 1693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1" name="Line 1694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2" name="Rectangle 1695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12" name="Group 1696"/>
          <p:cNvGrpSpPr>
            <a:grpSpLocks/>
          </p:cNvGrpSpPr>
          <p:nvPr/>
        </p:nvGrpSpPr>
        <p:grpSpPr bwMode="auto">
          <a:xfrm>
            <a:off x="1187450" y="3141663"/>
            <a:ext cx="215900" cy="157162"/>
            <a:chOff x="1066" y="1661"/>
            <a:chExt cx="408" cy="183"/>
          </a:xfrm>
        </p:grpSpPr>
        <p:sp>
          <p:nvSpPr>
            <p:cNvPr id="11351" name="AutoShape 1697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2" name="Line 1698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3" name="Line 1699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4" name="Line 1700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5" name="Line 1701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6" name="Line 1702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7" name="Line 1703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8" name="Rectangle 1704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9" name="Rectangle 1705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0" name="Rectangle 1706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1" name="Rectangle 1707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2" name="Rectangle 1708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3" name="Line 1709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4" name="Line 1710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5" name="Line 1711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6" name="Line 1712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" name="Line 1713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" name="Line 1714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" name="Line 1715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" name="Line 1716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" name="Rectangle 1717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13" name="Group 1718"/>
          <p:cNvGrpSpPr>
            <a:grpSpLocks/>
          </p:cNvGrpSpPr>
          <p:nvPr/>
        </p:nvGrpSpPr>
        <p:grpSpPr bwMode="auto">
          <a:xfrm>
            <a:off x="371475" y="2890838"/>
            <a:ext cx="215900" cy="155575"/>
            <a:chOff x="1066" y="935"/>
            <a:chExt cx="408" cy="182"/>
          </a:xfrm>
        </p:grpSpPr>
        <p:sp>
          <p:nvSpPr>
            <p:cNvPr id="11330" name="AutoShape 1719"/>
            <p:cNvSpPr>
              <a:spLocks noChangeArrowheads="1"/>
            </p:cNvSpPr>
            <p:nvPr/>
          </p:nvSpPr>
          <p:spPr bwMode="auto">
            <a:xfrm>
              <a:off x="1066" y="935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1" name="Line 1720"/>
            <p:cNvSpPr>
              <a:spLocks noChangeShapeType="1"/>
            </p:cNvSpPr>
            <p:nvPr/>
          </p:nvSpPr>
          <p:spPr bwMode="auto">
            <a:xfrm flipH="1" flipV="1">
              <a:off x="1146" y="938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2" name="Line 1721"/>
            <p:cNvSpPr>
              <a:spLocks noChangeShapeType="1"/>
            </p:cNvSpPr>
            <p:nvPr/>
          </p:nvSpPr>
          <p:spPr bwMode="auto">
            <a:xfrm flipH="1" flipV="1">
              <a:off x="1315" y="1084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3" name="Line 1722"/>
            <p:cNvSpPr>
              <a:spLocks noChangeShapeType="1"/>
            </p:cNvSpPr>
            <p:nvPr/>
          </p:nvSpPr>
          <p:spPr bwMode="auto">
            <a:xfrm flipH="1">
              <a:off x="1148" y="1084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4" name="Line 1723"/>
            <p:cNvSpPr>
              <a:spLocks noChangeShapeType="1"/>
            </p:cNvSpPr>
            <p:nvPr/>
          </p:nvSpPr>
          <p:spPr bwMode="auto">
            <a:xfrm flipV="1">
              <a:off x="1144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5" name="Line 1724"/>
            <p:cNvSpPr>
              <a:spLocks noChangeShapeType="1"/>
            </p:cNvSpPr>
            <p:nvPr/>
          </p:nvSpPr>
          <p:spPr bwMode="auto">
            <a:xfrm flipV="1">
              <a:off x="1380" y="935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6" name="Line 1725"/>
            <p:cNvSpPr>
              <a:spLocks noChangeShapeType="1"/>
            </p:cNvSpPr>
            <p:nvPr/>
          </p:nvSpPr>
          <p:spPr bwMode="auto">
            <a:xfrm flipV="1">
              <a:off x="1276" y="936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7" name="Rectangle 1726"/>
            <p:cNvSpPr>
              <a:spLocks noChangeArrowheads="1"/>
            </p:cNvSpPr>
            <p:nvPr/>
          </p:nvSpPr>
          <p:spPr bwMode="auto">
            <a:xfrm>
              <a:off x="1160" y="952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8" name="Rectangle 1727"/>
            <p:cNvSpPr>
              <a:spLocks noChangeArrowheads="1"/>
            </p:cNvSpPr>
            <p:nvPr/>
          </p:nvSpPr>
          <p:spPr bwMode="auto">
            <a:xfrm rot="5400000">
              <a:off x="1057" y="1016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9" name="Rectangle 1728"/>
            <p:cNvSpPr>
              <a:spLocks noChangeArrowheads="1"/>
            </p:cNvSpPr>
            <p:nvPr/>
          </p:nvSpPr>
          <p:spPr bwMode="auto">
            <a:xfrm rot="5400000">
              <a:off x="1273" y="1007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0" name="Rectangle 1729"/>
            <p:cNvSpPr>
              <a:spLocks noChangeArrowheads="1"/>
            </p:cNvSpPr>
            <p:nvPr/>
          </p:nvSpPr>
          <p:spPr bwMode="auto">
            <a:xfrm rot="10800000">
              <a:off x="1150" y="1100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1" name="Rectangle 1730"/>
            <p:cNvSpPr>
              <a:spLocks noChangeArrowheads="1"/>
            </p:cNvSpPr>
            <p:nvPr/>
          </p:nvSpPr>
          <p:spPr bwMode="auto">
            <a:xfrm rot="10800000">
              <a:off x="1150" y="936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2" name="Line 1731"/>
            <p:cNvSpPr>
              <a:spLocks noChangeShapeType="1"/>
            </p:cNvSpPr>
            <p:nvPr/>
          </p:nvSpPr>
          <p:spPr bwMode="auto">
            <a:xfrm>
              <a:off x="1115" y="1116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3" name="Line 1732"/>
            <p:cNvSpPr>
              <a:spLocks noChangeShapeType="1"/>
            </p:cNvSpPr>
            <p:nvPr/>
          </p:nvSpPr>
          <p:spPr bwMode="auto">
            <a:xfrm>
              <a:off x="1132" y="936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4" name="Line 1733"/>
            <p:cNvSpPr>
              <a:spLocks noChangeShapeType="1"/>
            </p:cNvSpPr>
            <p:nvPr/>
          </p:nvSpPr>
          <p:spPr bwMode="auto">
            <a:xfrm>
              <a:off x="1137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5" name="Line 1734"/>
            <p:cNvSpPr>
              <a:spLocks noChangeShapeType="1"/>
            </p:cNvSpPr>
            <p:nvPr/>
          </p:nvSpPr>
          <p:spPr bwMode="auto">
            <a:xfrm flipV="1">
              <a:off x="1381" y="93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6" name="Line 1735"/>
            <p:cNvSpPr>
              <a:spLocks noChangeShapeType="1"/>
            </p:cNvSpPr>
            <p:nvPr/>
          </p:nvSpPr>
          <p:spPr bwMode="auto">
            <a:xfrm flipV="1">
              <a:off x="1139" y="1100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7" name="Line 1736"/>
            <p:cNvSpPr>
              <a:spLocks noChangeShapeType="1"/>
            </p:cNvSpPr>
            <p:nvPr/>
          </p:nvSpPr>
          <p:spPr bwMode="auto">
            <a:xfrm flipV="1">
              <a:off x="1345" y="937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8" name="Line 1737"/>
            <p:cNvSpPr>
              <a:spLocks noChangeShapeType="1"/>
            </p:cNvSpPr>
            <p:nvPr/>
          </p:nvSpPr>
          <p:spPr bwMode="auto">
            <a:xfrm flipH="1" flipV="1">
              <a:off x="1138" y="93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9" name="Line 1738"/>
            <p:cNvSpPr>
              <a:spLocks noChangeShapeType="1"/>
            </p:cNvSpPr>
            <p:nvPr/>
          </p:nvSpPr>
          <p:spPr bwMode="auto">
            <a:xfrm flipH="1" flipV="1">
              <a:off x="1345" y="1099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0" name="Rectangle 1739"/>
            <p:cNvSpPr>
              <a:spLocks noChangeArrowheads="1"/>
            </p:cNvSpPr>
            <p:nvPr/>
          </p:nvSpPr>
          <p:spPr bwMode="auto">
            <a:xfrm>
              <a:off x="1156" y="951"/>
              <a:ext cx="195" cy="150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14" name="Group 1762"/>
          <p:cNvGrpSpPr>
            <a:grpSpLocks/>
          </p:cNvGrpSpPr>
          <p:nvPr/>
        </p:nvGrpSpPr>
        <p:grpSpPr bwMode="auto">
          <a:xfrm>
            <a:off x="179388" y="3201988"/>
            <a:ext cx="215900" cy="153987"/>
            <a:chOff x="2517" y="1842"/>
            <a:chExt cx="635" cy="183"/>
          </a:xfrm>
        </p:grpSpPr>
        <p:sp>
          <p:nvSpPr>
            <p:cNvPr id="11309" name="AutoShape 1763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Line 1764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Line 1765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Line 1766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Line 1767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Line 1768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Line 1769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Rectangle 1770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Rectangle 1771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8" name="Rectangle 1772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9" name="Rectangle 1773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0" name="Rectangle 1774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1" name="Line 1775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2" name="Line 1776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3" name="Line 1777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4" name="Line 1778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5" name="Line 1779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6" name="Line 1780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7" name="Line 1781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8" name="Line 1782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9" name="Rectangle 1783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840" name="Line 1784"/>
          <p:cNvSpPr>
            <a:spLocks noChangeShapeType="1"/>
          </p:cNvSpPr>
          <p:nvPr/>
        </p:nvSpPr>
        <p:spPr bwMode="auto">
          <a:xfrm>
            <a:off x="179388" y="46529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842" name="Text Box 1786"/>
          <p:cNvSpPr txBox="1">
            <a:spLocks noChangeArrowheads="1"/>
          </p:cNvSpPr>
          <p:nvPr/>
        </p:nvSpPr>
        <p:spPr bwMode="auto">
          <a:xfrm>
            <a:off x="8604250" y="4724400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/>
              <a:t>x</a:t>
            </a:r>
          </a:p>
        </p:txBody>
      </p:sp>
      <p:sp>
        <p:nvSpPr>
          <p:cNvPr id="174845" name="Freeform 1789"/>
          <p:cNvSpPr>
            <a:spLocks/>
          </p:cNvSpPr>
          <p:nvPr/>
        </p:nvSpPr>
        <p:spPr bwMode="auto">
          <a:xfrm>
            <a:off x="323850" y="3597275"/>
            <a:ext cx="8280400" cy="923925"/>
          </a:xfrm>
          <a:custGeom>
            <a:avLst/>
            <a:gdLst>
              <a:gd name="T0" fmla="*/ 0 w 5216"/>
              <a:gd name="T1" fmla="*/ 2147483647 h 582"/>
              <a:gd name="T2" fmla="*/ 2147483647 w 5216"/>
              <a:gd name="T3" fmla="*/ 2147483647 h 582"/>
              <a:gd name="T4" fmla="*/ 2147483647 w 5216"/>
              <a:gd name="T5" fmla="*/ 2147483647 h 582"/>
              <a:gd name="T6" fmla="*/ 2147483647 w 5216"/>
              <a:gd name="T7" fmla="*/ 2147483647 h 582"/>
              <a:gd name="T8" fmla="*/ 2147483647 w 5216"/>
              <a:gd name="T9" fmla="*/ 2147483647 h 582"/>
              <a:gd name="T10" fmla="*/ 2147483647 w 5216"/>
              <a:gd name="T11" fmla="*/ 2147483647 h 582"/>
              <a:gd name="T12" fmla="*/ 2147483647 w 5216"/>
              <a:gd name="T13" fmla="*/ 2147483647 h 582"/>
              <a:gd name="T14" fmla="*/ 2147483647 w 5216"/>
              <a:gd name="T15" fmla="*/ 2147483647 h 582"/>
              <a:gd name="T16" fmla="*/ 2147483647 w 5216"/>
              <a:gd name="T17" fmla="*/ 2147483647 h 582"/>
              <a:gd name="T18" fmla="*/ 2147483647 w 5216"/>
              <a:gd name="T19" fmla="*/ 2147483647 h 582"/>
              <a:gd name="T20" fmla="*/ 2147483647 w 5216"/>
              <a:gd name="T21" fmla="*/ 2147483647 h 582"/>
              <a:gd name="T22" fmla="*/ 2147483647 w 5216"/>
              <a:gd name="T23" fmla="*/ 2147483647 h 582"/>
              <a:gd name="T24" fmla="*/ 2147483647 w 5216"/>
              <a:gd name="T25" fmla="*/ 2147483647 h 582"/>
              <a:gd name="T26" fmla="*/ 2147483647 w 5216"/>
              <a:gd name="T27" fmla="*/ 2147483647 h 582"/>
              <a:gd name="T28" fmla="*/ 2147483647 w 5216"/>
              <a:gd name="T29" fmla="*/ 2147483647 h 5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216"/>
              <a:gd name="T46" fmla="*/ 0 h 582"/>
              <a:gd name="T47" fmla="*/ 5216 w 5216"/>
              <a:gd name="T48" fmla="*/ 582 h 58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216" h="582">
                <a:moveTo>
                  <a:pt x="0" y="348"/>
                </a:moveTo>
                <a:cubicBezTo>
                  <a:pt x="102" y="465"/>
                  <a:pt x="204" y="582"/>
                  <a:pt x="317" y="574"/>
                </a:cubicBezTo>
                <a:cubicBezTo>
                  <a:pt x="430" y="566"/>
                  <a:pt x="544" y="309"/>
                  <a:pt x="680" y="302"/>
                </a:cubicBezTo>
                <a:cubicBezTo>
                  <a:pt x="816" y="295"/>
                  <a:pt x="975" y="567"/>
                  <a:pt x="1134" y="529"/>
                </a:cubicBezTo>
                <a:cubicBezTo>
                  <a:pt x="1293" y="491"/>
                  <a:pt x="1482" y="128"/>
                  <a:pt x="1633" y="75"/>
                </a:cubicBezTo>
                <a:cubicBezTo>
                  <a:pt x="1784" y="22"/>
                  <a:pt x="1913" y="136"/>
                  <a:pt x="2041" y="212"/>
                </a:cubicBezTo>
                <a:cubicBezTo>
                  <a:pt x="2169" y="288"/>
                  <a:pt x="2298" y="522"/>
                  <a:pt x="2404" y="529"/>
                </a:cubicBezTo>
                <a:cubicBezTo>
                  <a:pt x="2510" y="536"/>
                  <a:pt x="2570" y="250"/>
                  <a:pt x="2676" y="257"/>
                </a:cubicBezTo>
                <a:cubicBezTo>
                  <a:pt x="2782" y="264"/>
                  <a:pt x="2911" y="567"/>
                  <a:pt x="3039" y="574"/>
                </a:cubicBezTo>
                <a:cubicBezTo>
                  <a:pt x="3167" y="581"/>
                  <a:pt x="3303" y="393"/>
                  <a:pt x="3447" y="302"/>
                </a:cubicBezTo>
                <a:cubicBezTo>
                  <a:pt x="3591" y="211"/>
                  <a:pt x="3757" y="0"/>
                  <a:pt x="3901" y="30"/>
                </a:cubicBezTo>
                <a:cubicBezTo>
                  <a:pt x="4045" y="60"/>
                  <a:pt x="4196" y="446"/>
                  <a:pt x="4309" y="484"/>
                </a:cubicBezTo>
                <a:cubicBezTo>
                  <a:pt x="4422" y="522"/>
                  <a:pt x="4490" y="249"/>
                  <a:pt x="4581" y="257"/>
                </a:cubicBezTo>
                <a:cubicBezTo>
                  <a:pt x="4672" y="265"/>
                  <a:pt x="4747" y="552"/>
                  <a:pt x="4853" y="529"/>
                </a:cubicBezTo>
                <a:cubicBezTo>
                  <a:pt x="4959" y="506"/>
                  <a:pt x="5087" y="313"/>
                  <a:pt x="5216" y="12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846" name="Line 1790"/>
          <p:cNvSpPr>
            <a:spLocks noChangeShapeType="1"/>
          </p:cNvSpPr>
          <p:nvPr/>
        </p:nvSpPr>
        <p:spPr bwMode="auto">
          <a:xfrm flipV="1">
            <a:off x="3059113" y="3716338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847" name="Line 1791"/>
          <p:cNvSpPr>
            <a:spLocks noChangeShapeType="1"/>
          </p:cNvSpPr>
          <p:nvPr/>
        </p:nvSpPr>
        <p:spPr bwMode="auto">
          <a:xfrm flipV="1">
            <a:off x="6300788" y="3716338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848" name="Text Box 1792"/>
          <p:cNvSpPr txBox="1">
            <a:spLocks noChangeArrowheads="1"/>
          </p:cNvSpPr>
          <p:nvPr/>
        </p:nvSpPr>
        <p:spPr bwMode="auto">
          <a:xfrm>
            <a:off x="2895600" y="467360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a</a:t>
            </a:r>
          </a:p>
        </p:txBody>
      </p:sp>
      <p:sp>
        <p:nvSpPr>
          <p:cNvPr id="174849" name="Text Box 1793"/>
          <p:cNvSpPr txBox="1">
            <a:spLocks noChangeArrowheads="1"/>
          </p:cNvSpPr>
          <p:nvPr/>
        </p:nvSpPr>
        <p:spPr bwMode="auto">
          <a:xfrm>
            <a:off x="6135688" y="467360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b</a:t>
            </a:r>
          </a:p>
        </p:txBody>
      </p:sp>
      <p:sp>
        <p:nvSpPr>
          <p:cNvPr id="11299" name="Text Box 1794"/>
          <p:cNvSpPr txBox="1">
            <a:spLocks noChangeArrowheads="1"/>
          </p:cNvSpPr>
          <p:nvPr/>
        </p:nvSpPr>
        <p:spPr bwMode="auto">
          <a:xfrm>
            <a:off x="4192588" y="51784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74852" name="Picture 17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3573463"/>
            <a:ext cx="792162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4853" name="Text Box 1797"/>
          <p:cNvSpPr txBox="1">
            <a:spLocks noChangeArrowheads="1"/>
          </p:cNvSpPr>
          <p:nvPr/>
        </p:nvSpPr>
        <p:spPr bwMode="auto">
          <a:xfrm>
            <a:off x="2924175" y="3284538"/>
            <a:ext cx="2368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MICROSCOPIC</a:t>
            </a:r>
          </a:p>
        </p:txBody>
      </p:sp>
      <p:sp>
        <p:nvSpPr>
          <p:cNvPr id="174855" name="Text Box 1799"/>
          <p:cNvSpPr txBox="1">
            <a:spLocks noChangeArrowheads="1"/>
          </p:cNvSpPr>
          <p:nvPr/>
        </p:nvSpPr>
        <p:spPr bwMode="auto">
          <a:xfrm>
            <a:off x="3276600" y="1892300"/>
            <a:ext cx="252825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MACROSCOPIC</a:t>
            </a:r>
          </a:p>
        </p:txBody>
      </p:sp>
      <p:pic>
        <p:nvPicPr>
          <p:cNvPr id="174856" name="Picture 1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088" y="5021263"/>
            <a:ext cx="1770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857" name="Picture 18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5021263"/>
            <a:ext cx="20605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858" name="Picture 18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5438" y="5021263"/>
            <a:ext cx="22637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859" name="Picture 18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3188" y="5884863"/>
            <a:ext cx="3933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860" name="Picture 18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2775" y="5956300"/>
            <a:ext cx="28400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862" name="Picture 18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3819525"/>
            <a:ext cx="3217862" cy="1049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8975002"/>
      </p:ext>
    </p:extLst>
  </p:cSld>
  <p:clrMapOvr>
    <a:masterClrMapping/>
  </p:clrMapOvr>
  <p:transition xmlns:p14="http://schemas.microsoft.com/office/powerpoint/2010/main" advClick="0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4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4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74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4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4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74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4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7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4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4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4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74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4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7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3336E-6 L 0 0.2255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5399E-6 L 0 0.2176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7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7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7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5" dur="500"/>
                                        <p:tgtEl>
                                          <p:spTgt spid="17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8" dur="500"/>
                                        <p:tgtEl>
                                          <p:spTgt spid="17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17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4" dur="500"/>
                                        <p:tgtEl>
                                          <p:spTgt spid="17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7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7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7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7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7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7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7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7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7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7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574 L -0.27778 -0.699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74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58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7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7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74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26" grpId="0" animBg="1"/>
      <p:bldP spid="174226" grpId="1" animBg="1"/>
      <p:bldP spid="174227" grpId="0" animBg="1"/>
      <p:bldP spid="174227" grpId="1" animBg="1"/>
      <p:bldP spid="174228" grpId="0"/>
      <p:bldP spid="174229" grpId="0"/>
      <p:bldP spid="174229" grpId="1"/>
      <p:bldP spid="174233" grpId="0" animBg="1"/>
      <p:bldP spid="174233" grpId="1" animBg="1"/>
      <p:bldP spid="174840" grpId="0" animBg="1"/>
      <p:bldP spid="174842" grpId="0"/>
      <p:bldP spid="174845" grpId="0" animBg="1"/>
      <p:bldP spid="174846" grpId="0" animBg="1"/>
      <p:bldP spid="174847" grpId="0" animBg="1"/>
      <p:bldP spid="174848" grpId="0"/>
      <p:bldP spid="174849" grpId="0"/>
      <p:bldP spid="174853" grpId="0"/>
      <p:bldP spid="174853" grpId="1"/>
      <p:bldP spid="174855" grpId="0"/>
      <p:bldP spid="17485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686800" cy="981075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CC3300"/>
                </a:solidFill>
              </a:rPr>
              <a:t>Lighthill-Whitham-Richards model</a:t>
            </a:r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981075"/>
            <a:ext cx="2520950" cy="47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0" y="1052513"/>
            <a:ext cx="6013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The flux is given by the density times the average velocity</a:t>
            </a: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0" y="1557338"/>
            <a:ext cx="6597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If we assume that the average velocity depends only on density</a:t>
            </a:r>
          </a:p>
        </p:txBody>
      </p:sp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1484313"/>
            <a:ext cx="2016125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51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1989138"/>
            <a:ext cx="5832475" cy="1247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1547813" y="4868863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 flipV="1">
            <a:off x="1908175" y="3500438"/>
            <a:ext cx="0" cy="1728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1908175" y="4005263"/>
            <a:ext cx="172720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511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13" y="3644900"/>
            <a:ext cx="576262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511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4940300"/>
            <a:ext cx="574675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5119" name="Line 15"/>
          <p:cNvSpPr>
            <a:spLocks noChangeShapeType="1"/>
          </p:cNvSpPr>
          <p:nvPr/>
        </p:nvSpPr>
        <p:spPr bwMode="auto">
          <a:xfrm>
            <a:off x="4787900" y="4868863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20" name="Line 16"/>
          <p:cNvSpPr>
            <a:spLocks noChangeShapeType="1"/>
          </p:cNvSpPr>
          <p:nvPr/>
        </p:nvSpPr>
        <p:spPr bwMode="auto">
          <a:xfrm flipV="1">
            <a:off x="5148263" y="3500438"/>
            <a:ext cx="0" cy="1728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21" name="Freeform 17"/>
          <p:cNvSpPr>
            <a:spLocks/>
          </p:cNvSpPr>
          <p:nvPr/>
        </p:nvSpPr>
        <p:spPr bwMode="auto">
          <a:xfrm>
            <a:off x="5148263" y="3789363"/>
            <a:ext cx="1944687" cy="1079500"/>
          </a:xfrm>
          <a:custGeom>
            <a:avLst/>
            <a:gdLst>
              <a:gd name="T0" fmla="*/ 0 w 1225"/>
              <a:gd name="T1" fmla="*/ 2147483647 h 680"/>
              <a:gd name="T2" fmla="*/ 2147483647 w 1225"/>
              <a:gd name="T3" fmla="*/ 2147483647 h 680"/>
              <a:gd name="T4" fmla="*/ 2147483647 w 1225"/>
              <a:gd name="T5" fmla="*/ 2147483647 h 680"/>
              <a:gd name="T6" fmla="*/ 2147483647 w 1225"/>
              <a:gd name="T7" fmla="*/ 2147483647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225"/>
              <a:gd name="T13" fmla="*/ 0 h 680"/>
              <a:gd name="T14" fmla="*/ 1225 w 1225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5" h="680">
                <a:moveTo>
                  <a:pt x="0" y="680"/>
                </a:moveTo>
                <a:cubicBezTo>
                  <a:pt x="117" y="457"/>
                  <a:pt x="235" y="234"/>
                  <a:pt x="363" y="136"/>
                </a:cubicBezTo>
                <a:cubicBezTo>
                  <a:pt x="491" y="38"/>
                  <a:pt x="627" y="0"/>
                  <a:pt x="771" y="91"/>
                </a:cubicBezTo>
                <a:cubicBezTo>
                  <a:pt x="915" y="182"/>
                  <a:pt x="1070" y="431"/>
                  <a:pt x="1225" y="6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512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4941888"/>
            <a:ext cx="574675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5123" name="Text Box 19"/>
          <p:cNvSpPr txBox="1">
            <a:spLocks noChangeArrowheads="1"/>
          </p:cNvSpPr>
          <p:nvPr/>
        </p:nvSpPr>
        <p:spPr bwMode="auto">
          <a:xfrm>
            <a:off x="3040063" y="3521075"/>
            <a:ext cx="946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velocity</a:t>
            </a:r>
          </a:p>
        </p:txBody>
      </p:sp>
      <p:sp>
        <p:nvSpPr>
          <p:cNvPr id="175124" name="Text Box 20"/>
          <p:cNvSpPr txBox="1">
            <a:spLocks noChangeArrowheads="1"/>
          </p:cNvSpPr>
          <p:nvPr/>
        </p:nvSpPr>
        <p:spPr bwMode="auto">
          <a:xfrm>
            <a:off x="6640513" y="3448050"/>
            <a:ext cx="539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flux</a:t>
            </a:r>
          </a:p>
        </p:txBody>
      </p:sp>
      <p:sp>
        <p:nvSpPr>
          <p:cNvPr id="175125" name="Line 21"/>
          <p:cNvSpPr>
            <a:spLocks noChangeShapeType="1"/>
          </p:cNvSpPr>
          <p:nvPr/>
        </p:nvSpPr>
        <p:spPr bwMode="auto">
          <a:xfrm>
            <a:off x="827088" y="4849813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26" name="Freeform 22"/>
          <p:cNvSpPr>
            <a:spLocks/>
          </p:cNvSpPr>
          <p:nvPr/>
        </p:nvSpPr>
        <p:spPr bwMode="auto">
          <a:xfrm>
            <a:off x="900113" y="3900488"/>
            <a:ext cx="2376487" cy="733425"/>
          </a:xfrm>
          <a:custGeom>
            <a:avLst/>
            <a:gdLst>
              <a:gd name="T0" fmla="*/ 0 w 1497"/>
              <a:gd name="T1" fmla="*/ 2147483647 h 462"/>
              <a:gd name="T2" fmla="*/ 2147483647 w 1497"/>
              <a:gd name="T3" fmla="*/ 2147483647 h 462"/>
              <a:gd name="T4" fmla="*/ 2147483647 w 1497"/>
              <a:gd name="T5" fmla="*/ 2147483647 h 462"/>
              <a:gd name="T6" fmla="*/ 2147483647 w 1497"/>
              <a:gd name="T7" fmla="*/ 2147483647 h 462"/>
              <a:gd name="T8" fmla="*/ 2147483647 w 1497"/>
              <a:gd name="T9" fmla="*/ 2147483647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7"/>
              <a:gd name="T16" fmla="*/ 0 h 462"/>
              <a:gd name="T17" fmla="*/ 1497 w 1497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7" h="462">
                <a:moveTo>
                  <a:pt x="0" y="462"/>
                </a:moveTo>
                <a:cubicBezTo>
                  <a:pt x="143" y="432"/>
                  <a:pt x="287" y="402"/>
                  <a:pt x="408" y="326"/>
                </a:cubicBezTo>
                <a:cubicBezTo>
                  <a:pt x="529" y="250"/>
                  <a:pt x="627" y="16"/>
                  <a:pt x="725" y="8"/>
                </a:cubicBezTo>
                <a:cubicBezTo>
                  <a:pt x="823" y="0"/>
                  <a:pt x="869" y="212"/>
                  <a:pt x="998" y="280"/>
                </a:cubicBezTo>
                <a:cubicBezTo>
                  <a:pt x="1127" y="348"/>
                  <a:pt x="1312" y="382"/>
                  <a:pt x="1497" y="4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27" name="AutoShape 23"/>
          <p:cNvSpPr>
            <a:spLocks noChangeArrowheads="1"/>
          </p:cNvSpPr>
          <p:nvPr/>
        </p:nvSpPr>
        <p:spPr bwMode="auto">
          <a:xfrm>
            <a:off x="4140200" y="420211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Line 24"/>
          <p:cNvSpPr>
            <a:spLocks noChangeShapeType="1"/>
          </p:cNvSpPr>
          <p:nvPr/>
        </p:nvSpPr>
        <p:spPr bwMode="auto">
          <a:xfrm>
            <a:off x="5651500" y="4848225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129" name="Freeform 25"/>
          <p:cNvSpPr>
            <a:spLocks/>
          </p:cNvSpPr>
          <p:nvPr/>
        </p:nvSpPr>
        <p:spPr bwMode="auto">
          <a:xfrm>
            <a:off x="5724525" y="4416425"/>
            <a:ext cx="935038" cy="252413"/>
          </a:xfrm>
          <a:custGeom>
            <a:avLst/>
            <a:gdLst>
              <a:gd name="T0" fmla="*/ 0 w 589"/>
              <a:gd name="T1" fmla="*/ 2147483647 h 159"/>
              <a:gd name="T2" fmla="*/ 2147483647 w 589"/>
              <a:gd name="T3" fmla="*/ 2147483647 h 159"/>
              <a:gd name="T4" fmla="*/ 2147483647 w 589"/>
              <a:gd name="T5" fmla="*/ 0 h 159"/>
              <a:gd name="T6" fmla="*/ 0 60000 65536"/>
              <a:gd name="T7" fmla="*/ 0 60000 65536"/>
              <a:gd name="T8" fmla="*/ 0 60000 65536"/>
              <a:gd name="T9" fmla="*/ 0 w 589"/>
              <a:gd name="T10" fmla="*/ 0 h 159"/>
              <a:gd name="T11" fmla="*/ 589 w 589"/>
              <a:gd name="T12" fmla="*/ 159 h 1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9" h="159">
                <a:moveTo>
                  <a:pt x="0" y="136"/>
                </a:moveTo>
                <a:cubicBezTo>
                  <a:pt x="109" y="147"/>
                  <a:pt x="219" y="159"/>
                  <a:pt x="317" y="136"/>
                </a:cubicBezTo>
                <a:cubicBezTo>
                  <a:pt x="415" y="113"/>
                  <a:pt x="502" y="56"/>
                  <a:pt x="589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30" name="Freeform 26"/>
          <p:cNvSpPr>
            <a:spLocks/>
          </p:cNvSpPr>
          <p:nvPr/>
        </p:nvSpPr>
        <p:spPr bwMode="auto">
          <a:xfrm>
            <a:off x="6659563" y="3768725"/>
            <a:ext cx="1441450" cy="452363"/>
          </a:xfrm>
          <a:custGeom>
            <a:avLst/>
            <a:gdLst>
              <a:gd name="T0" fmla="*/ 0 w 908"/>
              <a:gd name="T1" fmla="*/ 0 h 318"/>
              <a:gd name="T2" fmla="*/ 2147483647 w 908"/>
              <a:gd name="T3" fmla="*/ 2147483647 h 318"/>
              <a:gd name="T4" fmla="*/ 2147483647 w 908"/>
              <a:gd name="T5" fmla="*/ 2147483647 h 318"/>
              <a:gd name="T6" fmla="*/ 0 60000 65536"/>
              <a:gd name="T7" fmla="*/ 0 60000 65536"/>
              <a:gd name="T8" fmla="*/ 0 60000 65536"/>
              <a:gd name="T9" fmla="*/ 0 w 908"/>
              <a:gd name="T10" fmla="*/ 0 h 318"/>
              <a:gd name="T11" fmla="*/ 908 w 908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8" h="318">
                <a:moveTo>
                  <a:pt x="0" y="0"/>
                </a:moveTo>
                <a:cubicBezTo>
                  <a:pt x="151" y="87"/>
                  <a:pt x="303" y="174"/>
                  <a:pt x="454" y="227"/>
                </a:cubicBezTo>
                <a:cubicBezTo>
                  <a:pt x="605" y="280"/>
                  <a:pt x="756" y="299"/>
                  <a:pt x="908" y="31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33" name="Line 29"/>
          <p:cNvSpPr>
            <a:spLocks noChangeShapeType="1"/>
          </p:cNvSpPr>
          <p:nvPr/>
        </p:nvSpPr>
        <p:spPr bwMode="auto">
          <a:xfrm flipV="1">
            <a:off x="6659563" y="3768725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134" name="AutoShape 30"/>
          <p:cNvSpPr>
            <a:spLocks noChangeArrowheads="1"/>
          </p:cNvSpPr>
          <p:nvPr/>
        </p:nvSpPr>
        <p:spPr bwMode="auto">
          <a:xfrm>
            <a:off x="6156325" y="4056063"/>
            <a:ext cx="358775" cy="73025"/>
          </a:xfrm>
          <a:prstGeom prst="leftArrow">
            <a:avLst>
              <a:gd name="adj1" fmla="val 50000"/>
              <a:gd name="adj2" fmla="val 122826"/>
            </a:avLst>
          </a:prstGeom>
          <a:solidFill>
            <a:srgbClr val="FF3300"/>
          </a:solid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3300"/>
              </a:solidFill>
            </a:endParaRPr>
          </a:p>
        </p:txBody>
      </p:sp>
      <p:sp>
        <p:nvSpPr>
          <p:cNvPr id="175135" name="Text Box 31"/>
          <p:cNvSpPr txBox="1">
            <a:spLocks noChangeArrowheads="1"/>
          </p:cNvSpPr>
          <p:nvPr/>
        </p:nvSpPr>
        <p:spPr bwMode="auto">
          <a:xfrm>
            <a:off x="376238" y="371633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Time t=0</a:t>
            </a:r>
          </a:p>
        </p:txBody>
      </p:sp>
      <p:sp>
        <p:nvSpPr>
          <p:cNvPr id="175136" name="Text Box 32"/>
          <p:cNvSpPr txBox="1">
            <a:spLocks noChangeArrowheads="1"/>
          </p:cNvSpPr>
          <p:nvPr/>
        </p:nvSpPr>
        <p:spPr bwMode="auto">
          <a:xfrm>
            <a:off x="7720013" y="3573463"/>
            <a:ext cx="12382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Finite time</a:t>
            </a:r>
          </a:p>
        </p:txBody>
      </p:sp>
      <p:sp>
        <p:nvSpPr>
          <p:cNvPr id="175137" name="Text Box 33"/>
          <p:cNvSpPr txBox="1">
            <a:spLocks noChangeArrowheads="1"/>
          </p:cNvSpPr>
          <p:nvPr/>
        </p:nvSpPr>
        <p:spPr bwMode="auto">
          <a:xfrm>
            <a:off x="323850" y="5734050"/>
            <a:ext cx="30670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Non unique (weak) solutions</a:t>
            </a:r>
          </a:p>
        </p:txBody>
      </p:sp>
      <p:sp>
        <p:nvSpPr>
          <p:cNvPr id="23582" name="Text Box 35"/>
          <p:cNvSpPr txBox="1">
            <a:spLocks noChangeArrowheads="1"/>
          </p:cNvSpPr>
          <p:nvPr/>
        </p:nvSpPr>
        <p:spPr bwMode="auto">
          <a:xfrm>
            <a:off x="4192588" y="568166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5140" name="AutoShape 36"/>
          <p:cNvSpPr>
            <a:spLocks noChangeArrowheads="1"/>
          </p:cNvSpPr>
          <p:nvPr/>
        </p:nvSpPr>
        <p:spPr bwMode="auto">
          <a:xfrm>
            <a:off x="4211638" y="5734050"/>
            <a:ext cx="863600" cy="358775"/>
          </a:xfrm>
          <a:prstGeom prst="rightArrow">
            <a:avLst>
              <a:gd name="adj1" fmla="val 50000"/>
              <a:gd name="adj2" fmla="val 6017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41" name="Text Box 37"/>
          <p:cNvSpPr txBox="1">
            <a:spLocks noChangeArrowheads="1"/>
          </p:cNvSpPr>
          <p:nvPr/>
        </p:nvSpPr>
        <p:spPr bwMode="auto">
          <a:xfrm>
            <a:off x="5940425" y="5734050"/>
            <a:ext cx="2647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Entropy (gas dynamics) </a:t>
            </a:r>
          </a:p>
        </p:txBody>
      </p:sp>
      <p:sp>
        <p:nvSpPr>
          <p:cNvPr id="175142" name="Text Box 38"/>
          <p:cNvSpPr txBox="1">
            <a:spLocks noChangeArrowheads="1"/>
          </p:cNvSpPr>
          <p:nvPr/>
        </p:nvSpPr>
        <p:spPr bwMode="auto">
          <a:xfrm>
            <a:off x="5003800" y="6216650"/>
            <a:ext cx="4140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(disorder is increasing, stable shocks)</a:t>
            </a:r>
          </a:p>
          <a:p>
            <a:endParaRPr lang="it-IT"/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5076825" y="5184775"/>
            <a:ext cx="3311525" cy="1557338"/>
            <a:chOff x="2154" y="1951"/>
            <a:chExt cx="2086" cy="981"/>
          </a:xfrm>
        </p:grpSpPr>
        <p:sp>
          <p:nvSpPr>
            <p:cNvPr id="23587" name="Line 65"/>
            <p:cNvSpPr>
              <a:spLocks noChangeShapeType="1"/>
            </p:cNvSpPr>
            <p:nvPr/>
          </p:nvSpPr>
          <p:spPr bwMode="auto">
            <a:xfrm>
              <a:off x="2217" y="2892"/>
              <a:ext cx="20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66"/>
            <p:cNvSpPr>
              <a:spLocks/>
            </p:cNvSpPr>
            <p:nvPr/>
          </p:nvSpPr>
          <p:spPr bwMode="auto">
            <a:xfrm>
              <a:off x="2217" y="1951"/>
              <a:ext cx="1986" cy="833"/>
            </a:xfrm>
            <a:custGeom>
              <a:avLst/>
              <a:gdLst>
                <a:gd name="T0" fmla="*/ 0 w 1986"/>
                <a:gd name="T1" fmla="*/ 763 h 833"/>
                <a:gd name="T2" fmla="*/ 843 w 1986"/>
                <a:gd name="T3" fmla="*/ 725 h 833"/>
                <a:gd name="T4" fmla="*/ 1011 w 1986"/>
                <a:gd name="T5" fmla="*/ 113 h 833"/>
                <a:gd name="T6" fmla="*/ 1833 w 1986"/>
                <a:gd name="T7" fmla="*/ 48 h 833"/>
                <a:gd name="T8" fmla="*/ 1928 w 1986"/>
                <a:gd name="T9" fmla="*/ 48 h 8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6"/>
                <a:gd name="T16" fmla="*/ 0 h 833"/>
                <a:gd name="T17" fmla="*/ 1986 w 1986"/>
                <a:gd name="T18" fmla="*/ 833 h 8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6" h="833">
                  <a:moveTo>
                    <a:pt x="0" y="763"/>
                  </a:moveTo>
                  <a:cubicBezTo>
                    <a:pt x="141" y="757"/>
                    <a:pt x="675" y="833"/>
                    <a:pt x="843" y="725"/>
                  </a:cubicBezTo>
                  <a:cubicBezTo>
                    <a:pt x="1011" y="617"/>
                    <a:pt x="846" y="226"/>
                    <a:pt x="1011" y="113"/>
                  </a:cubicBezTo>
                  <a:cubicBezTo>
                    <a:pt x="1176" y="0"/>
                    <a:pt x="1680" y="59"/>
                    <a:pt x="1833" y="48"/>
                  </a:cubicBezTo>
                  <a:cubicBezTo>
                    <a:pt x="1986" y="37"/>
                    <a:pt x="1922" y="48"/>
                    <a:pt x="1928" y="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Rectangle 67"/>
            <p:cNvSpPr>
              <a:spLocks noChangeArrowheads="1"/>
            </p:cNvSpPr>
            <p:nvPr/>
          </p:nvSpPr>
          <p:spPr bwMode="auto">
            <a:xfrm>
              <a:off x="2154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0" name="Rectangle 68"/>
            <p:cNvSpPr>
              <a:spLocks noChangeArrowheads="1"/>
            </p:cNvSpPr>
            <p:nvPr/>
          </p:nvSpPr>
          <p:spPr bwMode="auto">
            <a:xfrm>
              <a:off x="2564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Rectangle 69"/>
            <p:cNvSpPr>
              <a:spLocks noChangeArrowheads="1"/>
            </p:cNvSpPr>
            <p:nvPr/>
          </p:nvSpPr>
          <p:spPr bwMode="auto">
            <a:xfrm>
              <a:off x="2901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Rectangle 70"/>
            <p:cNvSpPr>
              <a:spLocks noChangeArrowheads="1"/>
            </p:cNvSpPr>
            <p:nvPr/>
          </p:nvSpPr>
          <p:spPr bwMode="auto">
            <a:xfrm>
              <a:off x="3197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Rectangle 71"/>
            <p:cNvSpPr>
              <a:spLocks noChangeArrowheads="1"/>
            </p:cNvSpPr>
            <p:nvPr/>
          </p:nvSpPr>
          <p:spPr bwMode="auto">
            <a:xfrm>
              <a:off x="3418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Rectangle 72"/>
            <p:cNvSpPr>
              <a:spLocks noChangeArrowheads="1"/>
            </p:cNvSpPr>
            <p:nvPr/>
          </p:nvSpPr>
          <p:spPr bwMode="auto">
            <a:xfrm>
              <a:off x="3576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Rectangle 73"/>
            <p:cNvSpPr>
              <a:spLocks noChangeArrowheads="1"/>
            </p:cNvSpPr>
            <p:nvPr/>
          </p:nvSpPr>
          <p:spPr bwMode="auto">
            <a:xfrm>
              <a:off x="4050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Rectangle 74"/>
            <p:cNvSpPr>
              <a:spLocks noChangeArrowheads="1"/>
            </p:cNvSpPr>
            <p:nvPr/>
          </p:nvSpPr>
          <p:spPr bwMode="auto">
            <a:xfrm>
              <a:off x="3734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Rectangle 75"/>
            <p:cNvSpPr>
              <a:spLocks noChangeArrowheads="1"/>
            </p:cNvSpPr>
            <p:nvPr/>
          </p:nvSpPr>
          <p:spPr bwMode="auto">
            <a:xfrm>
              <a:off x="3892" y="2813"/>
              <a:ext cx="127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Freeform 11"/>
          <p:cNvSpPr/>
          <p:nvPr/>
        </p:nvSpPr>
        <p:spPr>
          <a:xfrm>
            <a:off x="6165512" y="3562064"/>
            <a:ext cx="755993" cy="857536"/>
          </a:xfrm>
          <a:custGeom>
            <a:avLst/>
            <a:gdLst>
              <a:gd name="connsiteX0" fmla="*/ 482938 w 755993"/>
              <a:gd name="connsiteY0" fmla="*/ 857536 h 857536"/>
              <a:gd name="connsiteX1" fmla="*/ 755988 w 755993"/>
              <a:gd name="connsiteY1" fmla="*/ 616236 h 857536"/>
              <a:gd name="connsiteX2" fmla="*/ 489288 w 755993"/>
              <a:gd name="connsiteY2" fmla="*/ 463836 h 857536"/>
              <a:gd name="connsiteX3" fmla="*/ 13038 w 755993"/>
              <a:gd name="connsiteY3" fmla="*/ 171736 h 857536"/>
              <a:gd name="connsiteX4" fmla="*/ 165438 w 755993"/>
              <a:gd name="connsiteY4" fmla="*/ 286 h 857536"/>
              <a:gd name="connsiteX5" fmla="*/ 495638 w 755993"/>
              <a:gd name="connsiteY5" fmla="*/ 209836 h 85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993" h="857536">
                <a:moveTo>
                  <a:pt x="482938" y="857536"/>
                </a:moveTo>
                <a:cubicBezTo>
                  <a:pt x="618934" y="769694"/>
                  <a:pt x="754930" y="681853"/>
                  <a:pt x="755988" y="616236"/>
                </a:cubicBezTo>
                <a:cubicBezTo>
                  <a:pt x="757046" y="550619"/>
                  <a:pt x="613113" y="537919"/>
                  <a:pt x="489288" y="463836"/>
                </a:cubicBezTo>
                <a:cubicBezTo>
                  <a:pt x="365463" y="389753"/>
                  <a:pt x="67013" y="248994"/>
                  <a:pt x="13038" y="171736"/>
                </a:cubicBezTo>
                <a:cubicBezTo>
                  <a:pt x="-40937" y="94478"/>
                  <a:pt x="85005" y="-6064"/>
                  <a:pt x="165438" y="286"/>
                </a:cubicBezTo>
                <a:cubicBezTo>
                  <a:pt x="245871" y="6636"/>
                  <a:pt x="495638" y="209836"/>
                  <a:pt x="495638" y="209836"/>
                </a:cubicBezTo>
              </a:path>
            </a:pathLst>
          </a:custGeom>
          <a:ln>
            <a:solidFill>
              <a:srgbClr val="00009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64088" y="3296017"/>
            <a:ext cx="1972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Methods of characteristics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9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7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7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7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7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7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17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/>
      <p:bldP spid="175111" grpId="0"/>
      <p:bldP spid="175114" grpId="0" animBg="1"/>
      <p:bldP spid="175114" grpId="1" animBg="1"/>
      <p:bldP spid="175115" grpId="0" animBg="1"/>
      <p:bldP spid="175115" grpId="1" animBg="1"/>
      <p:bldP spid="175116" grpId="0" animBg="1"/>
      <p:bldP spid="175116" grpId="1" animBg="1"/>
      <p:bldP spid="175119" grpId="0" animBg="1"/>
      <p:bldP spid="175119" grpId="1" animBg="1"/>
      <p:bldP spid="175120" grpId="0" animBg="1"/>
      <p:bldP spid="175120" grpId="1" animBg="1"/>
      <p:bldP spid="175121" grpId="0" animBg="1"/>
      <p:bldP spid="175121" grpId="1" animBg="1"/>
      <p:bldP spid="175123" grpId="0"/>
      <p:bldP spid="175123" grpId="1"/>
      <p:bldP spid="175124" grpId="0"/>
      <p:bldP spid="175124" grpId="1"/>
      <p:bldP spid="175125" grpId="0" animBg="1"/>
      <p:bldP spid="175126" grpId="0" animBg="1"/>
      <p:bldP spid="175127" grpId="0" animBg="1"/>
      <p:bldP spid="175128" grpId="0" animBg="1"/>
      <p:bldP spid="175129" grpId="0" animBg="1"/>
      <p:bldP spid="175130" grpId="0" animBg="1"/>
      <p:bldP spid="175133" grpId="0" animBg="1"/>
      <p:bldP spid="175134" grpId="0" animBg="1"/>
      <p:bldP spid="175135" grpId="0"/>
      <p:bldP spid="175136" grpId="0"/>
      <p:bldP spid="175137" grpId="0"/>
      <p:bldP spid="175140" grpId="0" animBg="1"/>
      <p:bldP spid="175141" grpId="0"/>
      <p:bldP spid="175142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 of conservation laws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7544" y="5875684"/>
            <a:ext cx="756084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-1377044" y="4041068"/>
            <a:ext cx="4184848" cy="6362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23528" y="4437112"/>
            <a:ext cx="2812473" cy="886691"/>
          </a:xfrm>
          <a:custGeom>
            <a:avLst/>
            <a:gdLst>
              <a:gd name="connsiteX0" fmla="*/ 0 w 2812473"/>
              <a:gd name="connsiteY0" fmla="*/ 886691 h 886691"/>
              <a:gd name="connsiteX1" fmla="*/ 1343891 w 2812473"/>
              <a:gd name="connsiteY1" fmla="*/ 96982 h 886691"/>
              <a:gd name="connsiteX2" fmla="*/ 2133600 w 2812473"/>
              <a:gd name="connsiteY2" fmla="*/ 540328 h 886691"/>
              <a:gd name="connsiteX3" fmla="*/ 2812473 w 2812473"/>
              <a:gd name="connsiteY3" fmla="*/ 0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2473" h="886691">
                <a:moveTo>
                  <a:pt x="0" y="886691"/>
                </a:moveTo>
                <a:cubicBezTo>
                  <a:pt x="494145" y="520700"/>
                  <a:pt x="988291" y="154709"/>
                  <a:pt x="1343891" y="96982"/>
                </a:cubicBezTo>
                <a:cubicBezTo>
                  <a:pt x="1699491" y="39255"/>
                  <a:pt x="1888836" y="556492"/>
                  <a:pt x="2133600" y="540328"/>
                </a:cubicBezTo>
                <a:cubicBezTo>
                  <a:pt x="2378364" y="524164"/>
                  <a:pt x="2595418" y="262082"/>
                  <a:pt x="2812473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flipV="1">
            <a:off x="3131840" y="3284984"/>
            <a:ext cx="2160240" cy="864096"/>
          </a:xfrm>
          <a:custGeom>
            <a:avLst/>
            <a:gdLst>
              <a:gd name="connsiteX0" fmla="*/ 0 w 2812473"/>
              <a:gd name="connsiteY0" fmla="*/ 886691 h 886691"/>
              <a:gd name="connsiteX1" fmla="*/ 1343891 w 2812473"/>
              <a:gd name="connsiteY1" fmla="*/ 96982 h 886691"/>
              <a:gd name="connsiteX2" fmla="*/ 2133600 w 2812473"/>
              <a:gd name="connsiteY2" fmla="*/ 540328 h 886691"/>
              <a:gd name="connsiteX3" fmla="*/ 2812473 w 2812473"/>
              <a:gd name="connsiteY3" fmla="*/ 0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2473" h="886691">
                <a:moveTo>
                  <a:pt x="0" y="886691"/>
                </a:moveTo>
                <a:cubicBezTo>
                  <a:pt x="494145" y="520700"/>
                  <a:pt x="988291" y="154709"/>
                  <a:pt x="1343891" y="96982"/>
                </a:cubicBezTo>
                <a:cubicBezTo>
                  <a:pt x="1699491" y="39255"/>
                  <a:pt x="1888836" y="556492"/>
                  <a:pt x="2133600" y="540328"/>
                </a:cubicBezTo>
                <a:cubicBezTo>
                  <a:pt x="2378364" y="524164"/>
                  <a:pt x="2595418" y="262082"/>
                  <a:pt x="2812473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292080" y="3962966"/>
            <a:ext cx="1925782" cy="1122218"/>
          </a:xfrm>
          <a:custGeom>
            <a:avLst/>
            <a:gdLst>
              <a:gd name="connsiteX0" fmla="*/ 0 w 1925782"/>
              <a:gd name="connsiteY0" fmla="*/ 1122218 h 1122218"/>
              <a:gd name="connsiteX1" fmla="*/ 554182 w 1925782"/>
              <a:gd name="connsiteY1" fmla="*/ 498764 h 1122218"/>
              <a:gd name="connsiteX2" fmla="*/ 1925782 w 1925782"/>
              <a:gd name="connsiteY2" fmla="*/ 0 h 11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5782" h="1122218">
                <a:moveTo>
                  <a:pt x="0" y="1122218"/>
                </a:moveTo>
                <a:cubicBezTo>
                  <a:pt x="116609" y="904009"/>
                  <a:pt x="233218" y="685800"/>
                  <a:pt x="554182" y="498764"/>
                </a:cubicBezTo>
                <a:cubicBezTo>
                  <a:pt x="875146" y="311728"/>
                  <a:pt x="1400464" y="155864"/>
                  <a:pt x="1925782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555776" y="3861048"/>
            <a:ext cx="1152128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824028" y="4617132"/>
            <a:ext cx="936104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9592" y="951111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BV functions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7664" y="2319263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piecewise constant functions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>
            <a:off x="323528" y="4653136"/>
            <a:ext cx="32403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>
            <a:off x="2987823" y="4077072"/>
            <a:ext cx="1152128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148064" y="5229200"/>
            <a:ext cx="31683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3563888" y="3501008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5400000">
            <a:off x="4279776" y="4369296"/>
            <a:ext cx="173657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rot="5400000" flipH="1" flipV="1">
            <a:off x="2843013" y="4077072"/>
            <a:ext cx="11521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5400000" flipH="1" flipV="1">
            <a:off x="4139158" y="4365104"/>
            <a:ext cx="1728986" cy="79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499992" y="3996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Δ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915816" y="370832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Δ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580112" y="2947591"/>
            <a:ext cx="3449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T.V. = </a:t>
            </a:r>
            <a:r>
              <a:rPr lang="el-GR" sz="4400" dirty="0" smtClean="0">
                <a:solidFill>
                  <a:srgbClr val="FF0000"/>
                </a:solidFill>
              </a:rPr>
              <a:t>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l-GR" sz="3600" dirty="0" smtClean="0">
                <a:solidFill>
                  <a:srgbClr val="FF0000"/>
                </a:solidFill>
              </a:rPr>
              <a:t>Δ</a:t>
            </a:r>
            <a:r>
              <a:rPr lang="en-US" sz="3600" dirty="0" smtClean="0">
                <a:solidFill>
                  <a:srgbClr val="FF0000"/>
                </a:solidFill>
              </a:rPr>
              <a:t> &lt; +∞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84784"/>
            <a:ext cx="7616498" cy="2294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04" y="3861048"/>
            <a:ext cx="764560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22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1" grpId="0"/>
      <p:bldP spid="22" grpId="0"/>
      <p:bldP spid="150" grpId="0"/>
      <p:bldP spid="151" grpId="0"/>
      <p:bldP spid="1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6370" name="Object 2"/>
          <p:cNvGraphicFramePr>
            <a:graphicFrameLocks noChangeAspect="1"/>
          </p:cNvGraphicFramePr>
          <p:nvPr/>
        </p:nvGraphicFramePr>
        <p:xfrm>
          <a:off x="2916238" y="1944688"/>
          <a:ext cx="259238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4" imgW="1574640" imgH="507960" progId="Equation.3">
                  <p:embed/>
                </p:oleObj>
              </mc:Choice>
              <mc:Fallback>
                <p:oleObj name="Equation" r:id="rId4" imgW="1574640" imgH="5079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944688"/>
                        <a:ext cx="2592387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6371" name="Object 3"/>
          <p:cNvGraphicFramePr>
            <a:graphicFrameLocks noChangeAspect="1"/>
          </p:cNvGraphicFramePr>
          <p:nvPr/>
        </p:nvGraphicFramePr>
        <p:xfrm>
          <a:off x="755650" y="4292600"/>
          <a:ext cx="46355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2654280" imgH="965160" progId="Equation.3">
                  <p:embed/>
                </p:oleObj>
              </mc:Choice>
              <mc:Fallback>
                <p:oleObj name="Equation" r:id="rId6" imgW="2654280" imgH="9651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292600"/>
                        <a:ext cx="4635500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372" name="Rectangle 4"/>
          <p:cNvSpPr>
            <a:spLocks noChangeArrowheads="1"/>
          </p:cNvSpPr>
          <p:nvPr/>
        </p:nvSpPr>
        <p:spPr bwMode="auto">
          <a:xfrm>
            <a:off x="465138" y="1574800"/>
            <a:ext cx="8642350" cy="244792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CE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3" name="Rectangle 5"/>
          <p:cNvSpPr>
            <a:spLocks noChangeArrowheads="1"/>
          </p:cNvSpPr>
          <p:nvPr/>
        </p:nvSpPr>
        <p:spPr bwMode="auto">
          <a:xfrm>
            <a:off x="466725" y="4076700"/>
            <a:ext cx="8642350" cy="273685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CE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26374" name="Object 6"/>
          <p:cNvGraphicFramePr>
            <a:graphicFrameLocks noChangeAspect="1"/>
          </p:cNvGraphicFramePr>
          <p:nvPr/>
        </p:nvGraphicFramePr>
        <p:xfrm>
          <a:off x="3059113" y="3213100"/>
          <a:ext cx="21193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231560" imgH="444240" progId="Equation.3">
                  <p:embed/>
                </p:oleObj>
              </mc:Choice>
              <mc:Fallback>
                <p:oleObj name="Equation" r:id="rId8" imgW="1231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213100"/>
                        <a:ext cx="21193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6375" name="Object 7"/>
          <p:cNvGraphicFramePr>
            <a:graphicFrameLocks noChangeAspect="1"/>
          </p:cNvGraphicFramePr>
          <p:nvPr/>
        </p:nvGraphicFramePr>
        <p:xfrm>
          <a:off x="4003675" y="6308725"/>
          <a:ext cx="1135063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660240" imgH="228600" progId="Equation.3">
                  <p:embed/>
                </p:oleObj>
              </mc:Choice>
              <mc:Fallback>
                <p:oleObj name="Equation" r:id="rId10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6308725"/>
                        <a:ext cx="1135063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376" name="Rectangle 8"/>
          <p:cNvSpPr>
            <a:spLocks noChangeArrowheads="1"/>
          </p:cNvSpPr>
          <p:nvPr/>
        </p:nvSpPr>
        <p:spPr bwMode="auto">
          <a:xfrm>
            <a:off x="5364163" y="1719263"/>
            <a:ext cx="3670300" cy="19446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7" name="Rectangle 9"/>
          <p:cNvSpPr>
            <a:spLocks noChangeArrowheads="1"/>
          </p:cNvSpPr>
          <p:nvPr/>
        </p:nvSpPr>
        <p:spPr bwMode="auto">
          <a:xfrm>
            <a:off x="5364163" y="4221163"/>
            <a:ext cx="3671887" cy="19446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8" name="Text Box 10"/>
          <p:cNvSpPr txBox="1">
            <a:spLocks noChangeArrowheads="1"/>
          </p:cNvSpPr>
          <p:nvPr/>
        </p:nvSpPr>
        <p:spPr bwMode="auto">
          <a:xfrm>
            <a:off x="5700713" y="35829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CEDD"/>
                    </a:gs>
                    <a:gs pos="50000">
                      <a:srgbClr val="BBCEDD">
                        <a:gamma/>
                        <a:tint val="0"/>
                        <a:invGamma/>
                      </a:srgbClr>
                    </a:gs>
                    <a:gs pos="100000">
                      <a:srgbClr val="BBCED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2400" b="1" dirty="0">
                <a:solidFill>
                  <a:srgbClr val="000066"/>
                </a:solidFill>
                <a:latin typeface="Times New Roman" charset="0"/>
              </a:rPr>
              <a:t>Shock</a:t>
            </a:r>
          </a:p>
        </p:txBody>
      </p:sp>
      <p:sp>
        <p:nvSpPr>
          <p:cNvPr id="826379" name="Text Box 11"/>
          <p:cNvSpPr txBox="1">
            <a:spLocks noChangeArrowheads="1"/>
          </p:cNvSpPr>
          <p:nvPr/>
        </p:nvSpPr>
        <p:spPr bwMode="auto">
          <a:xfrm>
            <a:off x="5681663" y="6140450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CEDD"/>
                    </a:gs>
                    <a:gs pos="50000">
                      <a:srgbClr val="BBCEDD">
                        <a:gamma/>
                        <a:tint val="0"/>
                        <a:invGamma/>
                      </a:srgbClr>
                    </a:gs>
                    <a:gs pos="100000">
                      <a:srgbClr val="BBCED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2400" b="1">
                <a:solidFill>
                  <a:srgbClr val="000066"/>
                </a:solidFill>
                <a:latin typeface="Times New Roman" charset="0"/>
              </a:rPr>
              <a:t>Rarefaction</a:t>
            </a:r>
          </a:p>
        </p:txBody>
      </p:sp>
      <p:graphicFrame>
        <p:nvGraphicFramePr>
          <p:cNvPr id="8263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786736"/>
              </p:ext>
            </p:extLst>
          </p:nvPr>
        </p:nvGraphicFramePr>
        <p:xfrm>
          <a:off x="155575" y="1330325"/>
          <a:ext cx="91598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2" imgW="495300" imgH="241300" progId="Equation.3">
                  <p:embed/>
                </p:oleObj>
              </mc:Choice>
              <mc:Fallback>
                <p:oleObj name="Equation" r:id="rId12" imgW="495300" imgH="2413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330325"/>
                        <a:ext cx="915988" cy="447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53882" dir="13500000" algn="ctr" rotWithShape="0">
                                <a:schemeClr val="bg1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638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1773238"/>
            <a:ext cx="3429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CEDD"/>
                    </a:gs>
                    <a:gs pos="50000">
                      <a:srgbClr val="BBCEDD">
                        <a:gamma/>
                        <a:tint val="0"/>
                        <a:invGamma/>
                      </a:srgbClr>
                    </a:gs>
                    <a:gs pos="100000">
                      <a:srgbClr val="BBCED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638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2808288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CEDD"/>
                    </a:gs>
                    <a:gs pos="50000">
                      <a:srgbClr val="BBCEDD">
                        <a:gamma/>
                        <a:tint val="0"/>
                        <a:invGamma/>
                      </a:srgbClr>
                    </a:gs>
                    <a:gs pos="100000">
                      <a:srgbClr val="BBCED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2638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737378"/>
              </p:ext>
            </p:extLst>
          </p:nvPr>
        </p:nvGraphicFramePr>
        <p:xfrm>
          <a:off x="150813" y="3911600"/>
          <a:ext cx="9636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6" imgW="495300" imgH="241300" progId="Equation.3">
                  <p:embed/>
                </p:oleObj>
              </mc:Choice>
              <mc:Fallback>
                <p:oleObj name="Equation" r:id="rId16" imgW="495300" imgH="2413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3911600"/>
                        <a:ext cx="963612" cy="466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384" name="Rectangle 16"/>
          <p:cNvSpPr>
            <a:spLocks noGrp="1" noChangeArrowheads="1"/>
          </p:cNvSpPr>
          <p:nvPr>
            <p:ph type="title"/>
          </p:nvPr>
        </p:nvSpPr>
        <p:spPr>
          <a:xfrm>
            <a:off x="467544" y="-234280"/>
            <a:ext cx="8507288" cy="1143000"/>
          </a:xfrm>
          <a:noFill/>
          <a:ln/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Solution to the 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Riemann Problems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826385" name="AutoShape 17"/>
          <p:cNvSpPr>
            <a:spLocks noChangeArrowheads="1"/>
          </p:cNvSpPr>
          <p:nvPr/>
        </p:nvSpPr>
        <p:spPr bwMode="auto">
          <a:xfrm>
            <a:off x="179388" y="1700213"/>
            <a:ext cx="2592387" cy="2233612"/>
          </a:xfrm>
          <a:prstGeom prst="cloudCallout">
            <a:avLst>
              <a:gd name="adj1" fmla="val 63227"/>
              <a:gd name="adj2" fmla="val -49074"/>
            </a:avLst>
          </a:prstGeom>
          <a:gradFill rotWithShape="0">
            <a:gsLst>
              <a:gs pos="0">
                <a:srgbClr val="990033">
                  <a:alpha val="35001"/>
                </a:srgbClr>
              </a:gs>
              <a:gs pos="50000">
                <a:srgbClr val="990033">
                  <a:gamma/>
                  <a:tint val="0"/>
                  <a:invGamma/>
                </a:srgbClr>
              </a:gs>
              <a:gs pos="100000">
                <a:srgbClr val="990033">
                  <a:alpha val="35001"/>
                </a:srgbClr>
              </a:gs>
            </a:gsLst>
            <a:lin ang="5400000" scaled="1"/>
          </a:gradFill>
          <a:ln w="9525">
            <a:solidFill>
              <a:srgbClr val="990033"/>
            </a:solidFill>
            <a:round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For a </a:t>
            </a:r>
            <a:r>
              <a:rPr lang="it-IT" sz="1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concave </a:t>
            </a:r>
            <a:r>
              <a:rPr lang="it-IT" sz="1600" dirty="0" err="1" smtClean="0">
                <a:solidFill>
                  <a:srgbClr val="000066"/>
                </a:solidFill>
                <a:latin typeface="Times New Roman" charset="0"/>
              </a:rPr>
              <a:t>flux</a:t>
            </a:r>
            <a:r>
              <a:rPr lang="it-IT" sz="1600" dirty="0" smtClean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function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, the RP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has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 a </a:t>
            </a:r>
            <a:r>
              <a:rPr lang="it-IT" sz="16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unique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entropically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admissible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weak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Times New Roman" charset="0"/>
              </a:rPr>
              <a:t>solution</a:t>
            </a:r>
            <a:r>
              <a:rPr lang="it-IT" sz="1600" dirty="0">
                <a:solidFill>
                  <a:srgbClr val="000066"/>
                </a:solidFill>
                <a:latin typeface="Times New Roman" charset="0"/>
              </a:rPr>
              <a:t>.</a:t>
            </a:r>
            <a:endParaRPr lang="en-US" sz="1600" dirty="0">
              <a:solidFill>
                <a:srgbClr val="000066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796642"/>
            <a:ext cx="709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Cauchy problems with Heaviside type initial datum : (</a:t>
            </a:r>
            <a:r>
              <a:rPr lang="en-US" sz="2000" dirty="0" err="1" smtClean="0">
                <a:solidFill>
                  <a:srgbClr val="0000FF"/>
                </a:solidFill>
              </a:rPr>
              <a:t>ρ</a:t>
            </a:r>
            <a:r>
              <a:rPr lang="en-US" sz="2000" dirty="0" smtClean="0">
                <a:solidFill>
                  <a:srgbClr val="0000FF"/>
                </a:solidFill>
              </a:rPr>
              <a:t> -, </a:t>
            </a:r>
            <a:r>
              <a:rPr lang="en-US" sz="2000" dirty="0" err="1" smtClean="0">
                <a:solidFill>
                  <a:srgbClr val="0000FF"/>
                </a:solidFill>
              </a:rPr>
              <a:t>ρ</a:t>
            </a:r>
            <a:r>
              <a:rPr lang="en-US" sz="2000" dirty="0" smtClean="0">
                <a:solidFill>
                  <a:srgbClr val="0000FF"/>
                </a:solidFill>
              </a:rPr>
              <a:t> +)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2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2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2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2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2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2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2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2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2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82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82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82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82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2" grpId="0" animBg="1"/>
      <p:bldP spid="826373" grpId="0" animBg="1"/>
      <p:bldP spid="826376" grpId="0" animBg="1"/>
      <p:bldP spid="826377" grpId="0" animBg="1"/>
      <p:bldP spid="826378" grpId="0"/>
      <p:bldP spid="826379" grpId="0"/>
      <p:bldP spid="82638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679648" y="4848200"/>
            <a:ext cx="792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2048" y="4954562"/>
            <a:ext cx="7543800" cy="274638"/>
            <a:chOff x="480" y="3091"/>
            <a:chExt cx="4752" cy="173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480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1200" baseline="-2500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344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1200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2304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1200" baseline="-2500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3264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1200" baseline="-2500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4224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1200" baseline="-2500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4944" y="309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>
                  <a:latin typeface="Times New Roman" pitchFamily="18" charset="0"/>
                  <a:cs typeface="Times New Roman" pitchFamily="18" charset="0"/>
                </a:rPr>
                <a:t>…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70248" y="4733900"/>
            <a:ext cx="6096000" cy="228600"/>
            <a:chOff x="1008" y="2952"/>
            <a:chExt cx="3840" cy="144"/>
          </a:xfrm>
        </p:grpSpPr>
        <p:sp>
          <p:nvSpPr>
            <p:cNvPr id="32" name="Line 11"/>
            <p:cNvSpPr>
              <a:spLocks noChangeShapeType="1"/>
            </p:cNvSpPr>
            <p:nvPr/>
          </p:nvSpPr>
          <p:spPr bwMode="auto">
            <a:xfrm>
              <a:off x="1008" y="295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>
              <a:off x="1968" y="295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>
              <a:off x="2928" y="295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3888" y="295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4848" y="295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279723" y="4133825"/>
            <a:ext cx="7185025" cy="714375"/>
            <a:chOff x="762" y="2574"/>
            <a:chExt cx="4526" cy="450"/>
          </a:xfrm>
        </p:grpSpPr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H="1" flipV="1">
              <a:off x="762" y="2574"/>
              <a:ext cx="243" cy="4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005" y="2574"/>
              <a:ext cx="273" cy="447"/>
              <a:chOff x="1005" y="2574"/>
              <a:chExt cx="273" cy="447"/>
            </a:xfrm>
          </p:grpSpPr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 flipV="1">
                <a:off x="1005" y="2574"/>
                <a:ext cx="120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0"/>
              <p:cNvSpPr>
                <a:spLocks noChangeShapeType="1"/>
              </p:cNvSpPr>
              <p:nvPr/>
            </p:nvSpPr>
            <p:spPr bwMode="auto">
              <a:xfrm flipV="1">
                <a:off x="1005" y="2574"/>
                <a:ext cx="185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21"/>
              <p:cNvSpPr>
                <a:spLocks noChangeShapeType="1"/>
              </p:cNvSpPr>
              <p:nvPr/>
            </p:nvSpPr>
            <p:spPr bwMode="auto">
              <a:xfrm flipV="1">
                <a:off x="1005" y="2574"/>
                <a:ext cx="273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1653" y="2574"/>
              <a:ext cx="315" cy="447"/>
              <a:chOff x="1653" y="2574"/>
              <a:chExt cx="315" cy="447"/>
            </a:xfrm>
          </p:grpSpPr>
          <p:sp>
            <p:nvSpPr>
              <p:cNvPr id="55" name="Line 23"/>
              <p:cNvSpPr>
                <a:spLocks noChangeShapeType="1"/>
              </p:cNvSpPr>
              <p:nvPr/>
            </p:nvSpPr>
            <p:spPr bwMode="auto">
              <a:xfrm flipH="1" flipV="1">
                <a:off x="1848" y="2574"/>
                <a:ext cx="117" cy="4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24"/>
              <p:cNvSpPr>
                <a:spLocks noChangeShapeType="1"/>
              </p:cNvSpPr>
              <p:nvPr/>
            </p:nvSpPr>
            <p:spPr bwMode="auto">
              <a:xfrm flipH="1" flipV="1">
                <a:off x="1799" y="2574"/>
                <a:ext cx="166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25"/>
              <p:cNvSpPr>
                <a:spLocks noChangeShapeType="1"/>
              </p:cNvSpPr>
              <p:nvPr/>
            </p:nvSpPr>
            <p:spPr bwMode="auto">
              <a:xfrm flipH="1" flipV="1">
                <a:off x="1736" y="2574"/>
                <a:ext cx="229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26"/>
              <p:cNvSpPr>
                <a:spLocks noChangeShapeType="1"/>
              </p:cNvSpPr>
              <p:nvPr/>
            </p:nvSpPr>
            <p:spPr bwMode="auto">
              <a:xfrm flipH="1" flipV="1">
                <a:off x="1653" y="2574"/>
                <a:ext cx="315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1968" y="2574"/>
              <a:ext cx="376" cy="4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 flipH="1" flipV="1">
              <a:off x="2669" y="2574"/>
              <a:ext cx="259" cy="4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2928" y="2574"/>
              <a:ext cx="447" cy="450"/>
              <a:chOff x="2928" y="2574"/>
              <a:chExt cx="447" cy="450"/>
            </a:xfrm>
          </p:grpSpPr>
          <p:sp>
            <p:nvSpPr>
              <p:cNvPr id="51" name="Line 30"/>
              <p:cNvSpPr>
                <a:spLocks noChangeShapeType="1"/>
              </p:cNvSpPr>
              <p:nvPr/>
            </p:nvSpPr>
            <p:spPr bwMode="auto">
              <a:xfrm flipV="1">
                <a:off x="2928" y="2574"/>
                <a:ext cx="214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1"/>
              <p:cNvSpPr>
                <a:spLocks noChangeShapeType="1"/>
              </p:cNvSpPr>
              <p:nvPr/>
            </p:nvSpPr>
            <p:spPr bwMode="auto">
              <a:xfrm flipV="1">
                <a:off x="2928" y="2574"/>
                <a:ext cx="279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2"/>
              <p:cNvSpPr>
                <a:spLocks noChangeShapeType="1"/>
              </p:cNvSpPr>
              <p:nvPr/>
            </p:nvSpPr>
            <p:spPr bwMode="auto">
              <a:xfrm flipV="1">
                <a:off x="2928" y="2574"/>
                <a:ext cx="366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 flipV="1">
                <a:off x="2928" y="2577"/>
                <a:ext cx="447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Line 34"/>
            <p:cNvSpPr>
              <a:spLocks noChangeShapeType="1"/>
            </p:cNvSpPr>
            <p:nvPr/>
          </p:nvSpPr>
          <p:spPr bwMode="auto">
            <a:xfrm flipH="1" flipV="1">
              <a:off x="3771" y="2574"/>
              <a:ext cx="114" cy="4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5"/>
            <p:cNvSpPr>
              <a:spLocks noChangeShapeType="1"/>
            </p:cNvSpPr>
            <p:nvPr/>
          </p:nvSpPr>
          <p:spPr bwMode="auto">
            <a:xfrm flipV="1">
              <a:off x="3888" y="2574"/>
              <a:ext cx="301" cy="4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4611" y="2574"/>
              <a:ext cx="234" cy="447"/>
              <a:chOff x="4611" y="2574"/>
              <a:chExt cx="234" cy="447"/>
            </a:xfrm>
          </p:grpSpPr>
          <p:sp>
            <p:nvSpPr>
              <p:cNvPr id="48" name="Line 37"/>
              <p:cNvSpPr>
                <a:spLocks noChangeShapeType="1"/>
              </p:cNvSpPr>
              <p:nvPr/>
            </p:nvSpPr>
            <p:spPr bwMode="auto">
              <a:xfrm flipH="1" flipV="1">
                <a:off x="4734" y="2574"/>
                <a:ext cx="111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8"/>
              <p:cNvSpPr>
                <a:spLocks noChangeShapeType="1"/>
              </p:cNvSpPr>
              <p:nvPr/>
            </p:nvSpPr>
            <p:spPr bwMode="auto">
              <a:xfrm flipH="1" flipV="1">
                <a:off x="4677" y="2574"/>
                <a:ext cx="168" cy="4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flipH="1" flipV="1">
                <a:off x="4611" y="2574"/>
                <a:ext cx="234" cy="4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 flipV="1">
              <a:off x="4848" y="2574"/>
              <a:ext cx="440" cy="4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1084461" y="3762350"/>
            <a:ext cx="7515225" cy="381000"/>
            <a:chOff x="639" y="2340"/>
            <a:chExt cx="4734" cy="240"/>
          </a:xfrm>
        </p:grpSpPr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1124" y="2346"/>
              <a:ext cx="292" cy="228"/>
              <a:chOff x="1124" y="2346"/>
              <a:chExt cx="292" cy="228"/>
            </a:xfrm>
          </p:grpSpPr>
          <p:sp>
            <p:nvSpPr>
              <p:cNvPr id="84" name="Line 43"/>
              <p:cNvSpPr>
                <a:spLocks noChangeShapeType="1"/>
              </p:cNvSpPr>
              <p:nvPr/>
            </p:nvSpPr>
            <p:spPr bwMode="auto">
              <a:xfrm flipV="1">
                <a:off x="1124" y="2346"/>
                <a:ext cx="61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44"/>
              <p:cNvSpPr>
                <a:spLocks noChangeShapeType="1"/>
              </p:cNvSpPr>
              <p:nvPr/>
            </p:nvSpPr>
            <p:spPr bwMode="auto">
              <a:xfrm flipV="1">
                <a:off x="1189" y="2346"/>
                <a:ext cx="94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 flipV="1">
                <a:off x="1277" y="2346"/>
                <a:ext cx="139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1493" y="2346"/>
              <a:ext cx="357" cy="228"/>
              <a:chOff x="1493" y="2346"/>
              <a:chExt cx="357" cy="228"/>
            </a:xfrm>
          </p:grpSpPr>
          <p:sp>
            <p:nvSpPr>
              <p:cNvPr id="80" name="Line 47"/>
              <p:cNvSpPr>
                <a:spLocks noChangeShapeType="1"/>
              </p:cNvSpPr>
              <p:nvPr/>
            </p:nvSpPr>
            <p:spPr bwMode="auto">
              <a:xfrm flipH="1" flipV="1">
                <a:off x="1790" y="2346"/>
                <a:ext cx="60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48"/>
              <p:cNvSpPr>
                <a:spLocks noChangeShapeType="1"/>
              </p:cNvSpPr>
              <p:nvPr/>
            </p:nvSpPr>
            <p:spPr bwMode="auto">
              <a:xfrm flipH="1" flipV="1">
                <a:off x="1712" y="2346"/>
                <a:ext cx="85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49"/>
              <p:cNvSpPr>
                <a:spLocks noChangeShapeType="1"/>
              </p:cNvSpPr>
              <p:nvPr/>
            </p:nvSpPr>
            <p:spPr bwMode="auto">
              <a:xfrm flipH="1" flipV="1">
                <a:off x="1618" y="2346"/>
                <a:ext cx="117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50"/>
              <p:cNvSpPr>
                <a:spLocks noChangeShapeType="1"/>
              </p:cNvSpPr>
              <p:nvPr/>
            </p:nvSpPr>
            <p:spPr bwMode="auto">
              <a:xfrm flipH="1" flipV="1">
                <a:off x="1493" y="2346"/>
                <a:ext cx="160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51"/>
            <p:cNvGrpSpPr>
              <a:grpSpLocks/>
            </p:cNvGrpSpPr>
            <p:nvPr/>
          </p:nvGrpSpPr>
          <p:grpSpPr bwMode="auto">
            <a:xfrm>
              <a:off x="3147" y="2346"/>
              <a:ext cx="453" cy="234"/>
              <a:chOff x="3147" y="2346"/>
              <a:chExt cx="453" cy="234"/>
            </a:xfrm>
          </p:grpSpPr>
          <p:sp>
            <p:nvSpPr>
              <p:cNvPr id="76" name="Line 52"/>
              <p:cNvSpPr>
                <a:spLocks noChangeShapeType="1"/>
              </p:cNvSpPr>
              <p:nvPr/>
            </p:nvSpPr>
            <p:spPr bwMode="auto">
              <a:xfrm flipV="1">
                <a:off x="3147" y="2346"/>
                <a:ext cx="109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53"/>
              <p:cNvSpPr>
                <a:spLocks noChangeShapeType="1"/>
              </p:cNvSpPr>
              <p:nvPr/>
            </p:nvSpPr>
            <p:spPr bwMode="auto">
              <a:xfrm flipV="1">
                <a:off x="3207" y="2346"/>
                <a:ext cx="142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54"/>
              <p:cNvSpPr>
                <a:spLocks noChangeShapeType="1"/>
              </p:cNvSpPr>
              <p:nvPr/>
            </p:nvSpPr>
            <p:spPr bwMode="auto">
              <a:xfrm flipV="1">
                <a:off x="3294" y="2346"/>
                <a:ext cx="186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5"/>
              <p:cNvSpPr>
                <a:spLocks noChangeShapeType="1"/>
              </p:cNvSpPr>
              <p:nvPr/>
            </p:nvSpPr>
            <p:spPr bwMode="auto">
              <a:xfrm flipV="1">
                <a:off x="3372" y="2352"/>
                <a:ext cx="228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4490" y="2349"/>
              <a:ext cx="243" cy="225"/>
              <a:chOff x="4490" y="2349"/>
              <a:chExt cx="243" cy="225"/>
            </a:xfrm>
          </p:grpSpPr>
          <p:sp>
            <p:nvSpPr>
              <p:cNvPr id="73" name="Line 57"/>
              <p:cNvSpPr>
                <a:spLocks noChangeShapeType="1"/>
              </p:cNvSpPr>
              <p:nvPr/>
            </p:nvSpPr>
            <p:spPr bwMode="auto">
              <a:xfrm flipH="1" flipV="1">
                <a:off x="4677" y="2349"/>
                <a:ext cx="56" cy="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8"/>
              <p:cNvSpPr>
                <a:spLocks noChangeShapeType="1"/>
              </p:cNvSpPr>
              <p:nvPr/>
            </p:nvSpPr>
            <p:spPr bwMode="auto">
              <a:xfrm flipH="1" flipV="1">
                <a:off x="4591" y="2349"/>
                <a:ext cx="85" cy="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59"/>
              <p:cNvSpPr>
                <a:spLocks noChangeShapeType="1"/>
              </p:cNvSpPr>
              <p:nvPr/>
            </p:nvSpPr>
            <p:spPr bwMode="auto">
              <a:xfrm flipH="1" flipV="1">
                <a:off x="4490" y="2349"/>
                <a:ext cx="119" cy="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 flipH="1" flipV="1">
              <a:off x="639" y="2346"/>
              <a:ext cx="124" cy="2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1"/>
            <p:cNvSpPr>
              <a:spLocks noChangeShapeType="1"/>
            </p:cNvSpPr>
            <p:nvPr/>
          </p:nvSpPr>
          <p:spPr bwMode="auto">
            <a:xfrm flipV="1">
              <a:off x="2344" y="2345"/>
              <a:ext cx="193" cy="2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 flipH="1" flipV="1">
              <a:off x="2535" y="2346"/>
              <a:ext cx="132" cy="2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3"/>
            <p:cNvSpPr>
              <a:spLocks noChangeShapeType="1"/>
            </p:cNvSpPr>
            <p:nvPr/>
          </p:nvSpPr>
          <p:spPr bwMode="auto">
            <a:xfrm flipH="1" flipV="1">
              <a:off x="3710" y="2346"/>
              <a:ext cx="59" cy="2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 flipV="1">
              <a:off x="4189" y="2340"/>
              <a:ext cx="158" cy="2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5"/>
            <p:cNvSpPr>
              <a:spLocks noChangeShapeType="1"/>
            </p:cNvSpPr>
            <p:nvPr/>
          </p:nvSpPr>
          <p:spPr bwMode="auto">
            <a:xfrm flipV="1">
              <a:off x="5294" y="2494"/>
              <a:ext cx="79" cy="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3918148" y="2781275"/>
            <a:ext cx="838200" cy="990600"/>
            <a:chOff x="2424" y="1722"/>
            <a:chExt cx="528" cy="624"/>
          </a:xfrm>
        </p:grpSpPr>
        <p:sp>
          <p:nvSpPr>
            <p:cNvPr id="88" name="Line 67"/>
            <p:cNvSpPr>
              <a:spLocks noChangeShapeType="1"/>
            </p:cNvSpPr>
            <p:nvPr/>
          </p:nvSpPr>
          <p:spPr bwMode="auto">
            <a:xfrm flipH="1" flipV="1">
              <a:off x="2424" y="1728"/>
              <a:ext cx="108" cy="6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68"/>
            <p:cNvGrpSpPr>
              <a:grpSpLocks/>
            </p:cNvGrpSpPr>
            <p:nvPr/>
          </p:nvGrpSpPr>
          <p:grpSpPr bwMode="auto">
            <a:xfrm>
              <a:off x="2532" y="1722"/>
              <a:ext cx="420" cy="624"/>
              <a:chOff x="2532" y="1722"/>
              <a:chExt cx="420" cy="624"/>
            </a:xfrm>
          </p:grpSpPr>
          <p:sp>
            <p:nvSpPr>
              <p:cNvPr id="90" name="Line 69"/>
              <p:cNvSpPr>
                <a:spLocks noChangeShapeType="1"/>
              </p:cNvSpPr>
              <p:nvPr/>
            </p:nvSpPr>
            <p:spPr bwMode="auto">
              <a:xfrm flipV="1">
                <a:off x="2532" y="1722"/>
                <a:ext cx="198" cy="6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70"/>
              <p:cNvSpPr>
                <a:spLocks noChangeShapeType="1"/>
              </p:cNvSpPr>
              <p:nvPr/>
            </p:nvSpPr>
            <p:spPr bwMode="auto">
              <a:xfrm flipV="1">
                <a:off x="2538" y="1722"/>
                <a:ext cx="270" cy="6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71"/>
              <p:cNvSpPr>
                <a:spLocks noChangeShapeType="1"/>
              </p:cNvSpPr>
              <p:nvPr/>
            </p:nvSpPr>
            <p:spPr bwMode="auto">
              <a:xfrm flipV="1">
                <a:off x="2532" y="1722"/>
                <a:ext cx="35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72"/>
              <p:cNvSpPr>
                <a:spLocks noChangeShapeType="1"/>
              </p:cNvSpPr>
              <p:nvPr/>
            </p:nvSpPr>
            <p:spPr bwMode="auto">
              <a:xfrm flipV="1">
                <a:off x="2538" y="1722"/>
                <a:ext cx="41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289123" y="3619475"/>
            <a:ext cx="8301038" cy="274637"/>
            <a:chOff x="138" y="2250"/>
            <a:chExt cx="5229" cy="173"/>
          </a:xfrm>
        </p:grpSpPr>
        <p:grpSp>
          <p:nvGrpSpPr>
            <p:cNvPr id="18" name="Group 77"/>
            <p:cNvGrpSpPr>
              <a:grpSpLocks/>
            </p:cNvGrpSpPr>
            <p:nvPr/>
          </p:nvGrpSpPr>
          <p:grpSpPr bwMode="auto">
            <a:xfrm>
              <a:off x="378" y="2319"/>
              <a:ext cx="4989" cy="56"/>
              <a:chOff x="378" y="2313"/>
              <a:chExt cx="4989" cy="56"/>
            </a:xfrm>
          </p:grpSpPr>
          <p:sp>
            <p:nvSpPr>
              <p:cNvPr id="97" name="Oval 78"/>
              <p:cNvSpPr>
                <a:spLocks noChangeArrowheads="1"/>
              </p:cNvSpPr>
              <p:nvPr/>
            </p:nvSpPr>
            <p:spPr bwMode="auto">
              <a:xfrm>
                <a:off x="2506" y="2313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79"/>
              <p:cNvSpPr>
                <a:spLocks noChangeShapeType="1"/>
              </p:cNvSpPr>
              <p:nvPr/>
            </p:nvSpPr>
            <p:spPr bwMode="auto">
              <a:xfrm>
                <a:off x="378" y="2334"/>
                <a:ext cx="49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6" name="Text Box 80"/>
            <p:cNvSpPr txBox="1">
              <a:spLocks noChangeArrowheads="1"/>
            </p:cNvSpPr>
            <p:nvPr/>
          </p:nvSpPr>
          <p:spPr bwMode="auto">
            <a:xfrm>
              <a:off x="138" y="2250"/>
              <a:ext cx="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it-IT" sz="1200" baseline="3000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987824" y="1628800"/>
            <a:ext cx="3045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front tracking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1187624" y="4437112"/>
            <a:ext cx="79208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Arrow Connector 134"/>
          <p:cNvCxnSpPr>
            <a:stCxn id="125" idx="5"/>
          </p:cNvCxnSpPr>
          <p:nvPr/>
        </p:nvCxnSpPr>
        <p:spPr>
          <a:xfrm rot="16200000" flipH="1">
            <a:off x="1899717" y="5077196"/>
            <a:ext cx="620055" cy="692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55776" y="5661248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Riemann problem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827584" y="3501008"/>
            <a:ext cx="79208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Arrow Connector 138"/>
          <p:cNvCxnSpPr>
            <a:stCxn id="138" idx="1"/>
          </p:cNvCxnSpPr>
          <p:nvPr/>
        </p:nvCxnSpPr>
        <p:spPr>
          <a:xfrm rot="16200000" flipV="1">
            <a:off x="539553" y="3212976"/>
            <a:ext cx="476039" cy="3320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-36512" y="260729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663663" y="3501008"/>
            <a:ext cx="79208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Arrow Connector 143"/>
          <p:cNvCxnSpPr>
            <a:stCxn id="143" idx="7"/>
          </p:cNvCxnSpPr>
          <p:nvPr/>
        </p:nvCxnSpPr>
        <p:spPr>
          <a:xfrm rot="5400000" flipH="1" flipV="1">
            <a:off x="2173741" y="3234972"/>
            <a:ext cx="548047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1835696" y="2607295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Rarefaction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508104" y="2348881"/>
            <a:ext cx="3240360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contourW="12700" prstMaterial="metal">
            <a:bevelT w="95250"/>
            <a:contourClr>
              <a:schemeClr val="tx2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 on: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waves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interactions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T.V. of solution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 bwMode="auto">
          <a:xfrm>
            <a:off x="179512" y="-27384"/>
            <a:ext cx="87849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 of conservation laws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03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0" grpId="0"/>
      <p:bldP spid="125" grpId="0" animBg="1"/>
      <p:bldP spid="137" grpId="0"/>
      <p:bldP spid="138" grpId="0" animBg="1"/>
      <p:bldP spid="140" grpId="0"/>
      <p:bldP spid="143" grpId="0" animBg="1"/>
      <p:bldP spid="145" grpId="0"/>
      <p:bldP spid="1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785671" cy="981075"/>
          </a:xfrm>
        </p:spPr>
        <p:txBody>
          <a:bodyPr/>
          <a:lstStyle/>
          <a:p>
            <a:r>
              <a:rPr lang="it-IT" sz="3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Traffic</a:t>
            </a:r>
            <a:r>
              <a:rPr lang="it-IT" sz="3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lights</a:t>
            </a:r>
            <a:r>
              <a:rPr lang="it-IT" sz="3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Viale del Muro </a:t>
            </a:r>
            <a:r>
              <a:rPr lang="it-IT" sz="3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Torto</a:t>
            </a:r>
            <a:endParaRPr lang="it-IT" sz="3600" dirty="0">
              <a:solidFill>
                <a:srgbClr val="33CC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0835" name="Picture 3" descr="1sem_r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5076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6" name="Picture 4" descr="6-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219700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39528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2195513" y="5949950"/>
            <a:ext cx="4608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839" name="Picture 7" descr="traffic_light_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084763"/>
            <a:ext cx="615950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2032000" y="5465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0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6711950" y="5465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2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4356100" y="59499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1</a:t>
            </a:r>
          </a:p>
        </p:txBody>
      </p:sp>
      <p:grpSp>
        <p:nvGrpSpPr>
          <p:cNvPr id="120843" name="Group 11"/>
          <p:cNvGrpSpPr>
            <a:grpSpLocks/>
          </p:cNvGrpSpPr>
          <p:nvPr/>
        </p:nvGrpSpPr>
        <p:grpSpPr bwMode="auto">
          <a:xfrm>
            <a:off x="5651500" y="2060575"/>
            <a:ext cx="2232025" cy="3121025"/>
            <a:chOff x="204" y="845"/>
            <a:chExt cx="1261" cy="1976"/>
          </a:xfrm>
        </p:grpSpPr>
        <p:pic>
          <p:nvPicPr>
            <p:cNvPr id="120844" name="Picture 12" descr="SDRMas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45"/>
              <a:ext cx="1261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845" name="Text Box 13"/>
            <p:cNvSpPr txBox="1">
              <a:spLocks noChangeArrowheads="1"/>
            </p:cNvSpPr>
            <p:nvPr/>
          </p:nvSpPr>
          <p:spPr bwMode="auto">
            <a:xfrm>
              <a:off x="237" y="2628"/>
              <a:ext cx="104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1116013" y="5229225"/>
            <a:ext cx="674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Data </a:t>
            </a:r>
            <a:r>
              <a:rPr lang="it-IT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reconstruction</a:t>
            </a:r>
            <a:r>
              <a:rPr lang="it-IT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 </a:t>
            </a:r>
            <a:r>
              <a:rPr lang="it-IT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error</a:t>
            </a:r>
            <a:r>
              <a:rPr lang="it-IT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: 9% free </a:t>
            </a:r>
            <a:r>
              <a:rPr lang="it-IT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phase</a:t>
            </a:r>
            <a:r>
              <a:rPr lang="it-IT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, 19% </a:t>
            </a:r>
            <a:r>
              <a:rPr lang="it-IT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congested</a:t>
            </a:r>
            <a:r>
              <a:rPr lang="it-IT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 </a:t>
            </a:r>
            <a:r>
              <a:rPr lang="it-IT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phase</a:t>
            </a:r>
            <a:endParaRPr lang="it-IT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charset="0"/>
            </a:endParaRP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539552" y="5991671"/>
            <a:ext cx="8459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Continuous</a:t>
            </a:r>
            <a:r>
              <a:rPr lang="it-IT" sz="24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flow </a:t>
            </a:r>
            <a:r>
              <a:rPr lang="it-IT" sz="24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reconstructed</a:t>
            </a:r>
            <a:r>
              <a:rPr lang="it-IT" sz="24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from spot (discrete) data</a:t>
            </a:r>
          </a:p>
        </p:txBody>
      </p:sp>
    </p:spTree>
    <p:extLst>
      <p:ext uri="{BB962C8B-B14F-4D97-AF65-F5344CB8AC3E}">
        <p14:creationId xmlns:p14="http://schemas.microsoft.com/office/powerpoint/2010/main" val="382475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nimBg="1"/>
      <p:bldP spid="120838" grpId="1" animBg="1"/>
      <p:bldP spid="120840" grpId="0"/>
      <p:bldP spid="120840" grpId="1"/>
      <p:bldP spid="120841" grpId="0"/>
      <p:bldP spid="120841" grpId="1"/>
      <p:bldP spid="120842" grpId="0"/>
      <p:bldP spid="120842" grpId="1"/>
      <p:bldP spid="120846" grpId="0"/>
      <p:bldP spid="1208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at junctions</a:t>
            </a:r>
          </a:p>
        </p:txBody>
      </p:sp>
      <p:sp>
        <p:nvSpPr>
          <p:cNvPr id="48422" name="Rectangle 2342"/>
          <p:cNvSpPr>
            <a:spLocks noChangeArrowheads="1"/>
          </p:cNvSpPr>
          <p:nvPr/>
        </p:nvSpPr>
        <p:spPr bwMode="auto">
          <a:xfrm>
            <a:off x="1258888" y="1174750"/>
            <a:ext cx="2922587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23" name="Line 2343"/>
          <p:cNvSpPr>
            <a:spLocks noChangeShapeType="1"/>
          </p:cNvSpPr>
          <p:nvPr/>
        </p:nvSpPr>
        <p:spPr bwMode="auto">
          <a:xfrm>
            <a:off x="1258888" y="1577975"/>
            <a:ext cx="2922587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24" name="AutoShape 2344"/>
          <p:cNvSpPr>
            <a:spLocks noChangeArrowheads="1"/>
          </p:cNvSpPr>
          <p:nvPr/>
        </p:nvSpPr>
        <p:spPr bwMode="auto">
          <a:xfrm rot="5400000">
            <a:off x="3629025" y="1149351"/>
            <a:ext cx="1965325" cy="908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865 w 21600"/>
              <a:gd name="T13" fmla="*/ 4865 h 21600"/>
              <a:gd name="T14" fmla="*/ 16735 w 21600"/>
              <a:gd name="T15" fmla="*/ 167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129" y="21600"/>
                </a:lnTo>
                <a:lnTo>
                  <a:pt x="1547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28" name="Line 2348"/>
          <p:cNvSpPr>
            <a:spLocks noChangeShapeType="1"/>
          </p:cNvSpPr>
          <p:nvPr/>
        </p:nvSpPr>
        <p:spPr bwMode="auto">
          <a:xfrm>
            <a:off x="5116513" y="1023938"/>
            <a:ext cx="2922587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31" name="Rectangle 2351"/>
          <p:cNvSpPr>
            <a:spLocks noChangeArrowheads="1"/>
          </p:cNvSpPr>
          <p:nvPr/>
        </p:nvSpPr>
        <p:spPr bwMode="auto">
          <a:xfrm>
            <a:off x="5064125" y="1728788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29" name="Rectangle 2349"/>
          <p:cNvSpPr>
            <a:spLocks noChangeArrowheads="1"/>
          </p:cNvSpPr>
          <p:nvPr/>
        </p:nvSpPr>
        <p:spPr bwMode="auto">
          <a:xfrm>
            <a:off x="5064125" y="620713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32" name="Line 2352"/>
          <p:cNvSpPr>
            <a:spLocks noChangeShapeType="1"/>
          </p:cNvSpPr>
          <p:nvPr/>
        </p:nvSpPr>
        <p:spPr bwMode="auto">
          <a:xfrm>
            <a:off x="5064125" y="2132013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433" name="Line 2353"/>
          <p:cNvSpPr>
            <a:spLocks noChangeShapeType="1"/>
          </p:cNvSpPr>
          <p:nvPr/>
        </p:nvSpPr>
        <p:spPr bwMode="auto">
          <a:xfrm>
            <a:off x="5064125" y="1023938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379"/>
          <p:cNvGrpSpPr>
            <a:grpSpLocks/>
          </p:cNvGrpSpPr>
          <p:nvPr/>
        </p:nvGrpSpPr>
        <p:grpSpPr bwMode="auto">
          <a:xfrm>
            <a:off x="2190750" y="1225550"/>
            <a:ext cx="454025" cy="201613"/>
            <a:chOff x="2517" y="1842"/>
            <a:chExt cx="635" cy="183"/>
          </a:xfrm>
        </p:grpSpPr>
        <p:sp>
          <p:nvSpPr>
            <p:cNvPr id="164876" name="AutoShape 2380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7" name="Line 2381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8" name="Line 2382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9" name="Line 2383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0" name="Line 2384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1" name="Line 2385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2" name="Line 2386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3" name="Rectangle 2387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4" name="Rectangle 2388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5" name="Rectangle 2389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6" name="Rectangle 2390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7" name="Rectangle 2391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8" name="Line 2392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9" name="Line 2393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0" name="Line 2394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1" name="Line 2395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2" name="Line 2396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3" name="Line 2397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4" name="Line 2398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5" name="Line 2399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6" name="Rectangle 2400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424"/>
          <p:cNvGrpSpPr>
            <a:grpSpLocks/>
          </p:cNvGrpSpPr>
          <p:nvPr/>
        </p:nvGrpSpPr>
        <p:grpSpPr bwMode="auto">
          <a:xfrm>
            <a:off x="2392363" y="1677988"/>
            <a:ext cx="604837" cy="252412"/>
            <a:chOff x="1701" y="1570"/>
            <a:chExt cx="635" cy="182"/>
          </a:xfrm>
        </p:grpSpPr>
        <p:grpSp>
          <p:nvGrpSpPr>
            <p:cNvPr id="4" name="Group 2425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4899" name="AutoShape 2426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chemeClr val="fol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0" name="Line 2427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1" name="Line 2428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2" name="Line 2429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3" name="Line 2430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4" name="Line 2431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5" name="Line 2432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6" name="Rectangle 2433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7" name="Rectangle 2434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08" name="Rectangle 2435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09" name="Rectangle 2436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0" name="Rectangle 2437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1" name="Line 2438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2" name="Line 2439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3" name="Line 2440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4" name="Line 2441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5" name="Line 2442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6" name="Line 2443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7" name="Line 2444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8" name="Line 2445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19" name="Rectangle 2446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447"/>
          <p:cNvGrpSpPr>
            <a:grpSpLocks/>
          </p:cNvGrpSpPr>
          <p:nvPr/>
        </p:nvGrpSpPr>
        <p:grpSpPr bwMode="auto">
          <a:xfrm>
            <a:off x="3400425" y="1728788"/>
            <a:ext cx="454025" cy="203200"/>
            <a:chOff x="2517" y="1842"/>
            <a:chExt cx="635" cy="183"/>
          </a:xfrm>
        </p:grpSpPr>
        <p:sp>
          <p:nvSpPr>
            <p:cNvPr id="164921" name="AutoShape 2448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rgbClr val="FF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2" name="Line 2449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3" name="Line 2450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4" name="Line 2451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5" name="Line 2452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6" name="Line 2453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7" name="Line 2454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8" name="Rectangle 2455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29" name="Rectangle 2456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0" name="Rectangle 2457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1" name="Rectangle 2458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2" name="Rectangle 2459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3" name="Line 2460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4" name="Line 2461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5" name="Line 2462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6" name="Line 2463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7" name="Line 2464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8" name="Line 2465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39" name="Line 2466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40" name="Line 2467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41" name="Rectangle 2468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rgbClr val="FF00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69"/>
          <p:cNvGrpSpPr>
            <a:grpSpLocks/>
          </p:cNvGrpSpPr>
          <p:nvPr/>
        </p:nvGrpSpPr>
        <p:grpSpPr bwMode="auto">
          <a:xfrm>
            <a:off x="1435100" y="1225550"/>
            <a:ext cx="604838" cy="252413"/>
            <a:chOff x="1701" y="1570"/>
            <a:chExt cx="635" cy="182"/>
          </a:xfrm>
        </p:grpSpPr>
        <p:grpSp>
          <p:nvGrpSpPr>
            <p:cNvPr id="7" name="Group 2470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4944" name="AutoShape 2471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5" name="Line 2472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6" name="Line 2473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7" name="Line 2474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8" name="Line 2475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9" name="Line 2476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0" name="Line 2477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1" name="Rectangle 2478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52" name="Rectangle 2479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3" name="Rectangle 2480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4" name="Rectangle 2481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5" name="Rectangle 2482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6" name="Line 2483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7" name="Line 2484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8" name="Line 2485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59" name="Line 2486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0" name="Line 2487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1" name="Line 2488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2" name="Line 2489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3" name="Line 2490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4" name="Rectangle 2491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492"/>
          <p:cNvGrpSpPr>
            <a:grpSpLocks/>
          </p:cNvGrpSpPr>
          <p:nvPr/>
        </p:nvGrpSpPr>
        <p:grpSpPr bwMode="auto">
          <a:xfrm>
            <a:off x="1636713" y="1728788"/>
            <a:ext cx="454025" cy="203200"/>
            <a:chOff x="2517" y="1842"/>
            <a:chExt cx="635" cy="183"/>
          </a:xfrm>
        </p:grpSpPr>
        <p:sp>
          <p:nvSpPr>
            <p:cNvPr id="164966" name="AutoShape 2493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7" name="Line 2494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8" name="Line 2495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69" name="Line 2496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0" name="Line 2497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1" name="Line 2498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2" name="Line 2499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3" name="Rectangle 2500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4" name="Rectangle 2501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5" name="Rectangle 2502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6" name="Rectangle 2503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7" name="Rectangle 2504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8" name="Line 2505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79" name="Line 2506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0" name="Line 2507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1" name="Line 2508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2" name="Line 2509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3" name="Line 2510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4" name="Line 2511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5" name="Line 2512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6" name="Rectangle 2513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2515"/>
          <p:cNvGrpSpPr>
            <a:grpSpLocks/>
          </p:cNvGrpSpPr>
          <p:nvPr/>
        </p:nvGrpSpPr>
        <p:grpSpPr bwMode="auto">
          <a:xfrm>
            <a:off x="3167063" y="1270000"/>
            <a:ext cx="517525" cy="233363"/>
            <a:chOff x="1066" y="1661"/>
            <a:chExt cx="408" cy="183"/>
          </a:xfrm>
        </p:grpSpPr>
        <p:sp>
          <p:nvSpPr>
            <p:cNvPr id="164988" name="AutoShape 2516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89" name="Line 2517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0" name="Line 2518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1" name="Line 2519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2" name="Line 2520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3" name="Line 2521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4" name="Line 2522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5" name="Rectangle 2523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6" name="Rectangle 2524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7" name="Rectangle 2525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8" name="Rectangle 2526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999" name="Rectangle 2527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0" name="Line 2528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1" name="Line 2529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2" name="Line 2530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3" name="Line 2531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4" name="Line 2532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5" name="Line 2533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6" name="Line 2534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7" name="Line 2535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08" name="Rectangle 2536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617" name="Rectangle 2537"/>
          <p:cNvSpPr>
            <a:spLocks noChangeArrowheads="1"/>
          </p:cNvSpPr>
          <p:nvPr/>
        </p:nvSpPr>
        <p:spPr bwMode="auto">
          <a:xfrm>
            <a:off x="1258888" y="1174750"/>
            <a:ext cx="2922587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18" name="Line 2538"/>
          <p:cNvSpPr>
            <a:spLocks noChangeShapeType="1"/>
          </p:cNvSpPr>
          <p:nvPr/>
        </p:nvSpPr>
        <p:spPr bwMode="auto">
          <a:xfrm>
            <a:off x="1258888" y="1577975"/>
            <a:ext cx="2922587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19" name="AutoShape 2539"/>
          <p:cNvSpPr>
            <a:spLocks noChangeArrowheads="1"/>
          </p:cNvSpPr>
          <p:nvPr/>
        </p:nvSpPr>
        <p:spPr bwMode="auto">
          <a:xfrm rot="5400000">
            <a:off x="3629025" y="1149351"/>
            <a:ext cx="1965325" cy="908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865 w 21600"/>
              <a:gd name="T13" fmla="*/ 4865 h 21600"/>
              <a:gd name="T14" fmla="*/ 16735 w 21600"/>
              <a:gd name="T15" fmla="*/ 167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129" y="21600"/>
                </a:lnTo>
                <a:lnTo>
                  <a:pt x="1547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20" name="Line 2540"/>
          <p:cNvSpPr>
            <a:spLocks noChangeShapeType="1"/>
          </p:cNvSpPr>
          <p:nvPr/>
        </p:nvSpPr>
        <p:spPr bwMode="auto">
          <a:xfrm>
            <a:off x="5116513" y="1023938"/>
            <a:ext cx="2922587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21" name="Rectangle 2541"/>
          <p:cNvSpPr>
            <a:spLocks noChangeArrowheads="1"/>
          </p:cNvSpPr>
          <p:nvPr/>
        </p:nvSpPr>
        <p:spPr bwMode="auto">
          <a:xfrm>
            <a:off x="5064125" y="1728788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22" name="Rectangle 2542"/>
          <p:cNvSpPr>
            <a:spLocks noChangeArrowheads="1"/>
          </p:cNvSpPr>
          <p:nvPr/>
        </p:nvSpPr>
        <p:spPr bwMode="auto">
          <a:xfrm>
            <a:off x="5064125" y="620713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23" name="Line 2543"/>
          <p:cNvSpPr>
            <a:spLocks noChangeShapeType="1"/>
          </p:cNvSpPr>
          <p:nvPr/>
        </p:nvSpPr>
        <p:spPr bwMode="auto">
          <a:xfrm>
            <a:off x="5064125" y="2132013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624" name="Line 2544"/>
          <p:cNvSpPr>
            <a:spLocks noChangeShapeType="1"/>
          </p:cNvSpPr>
          <p:nvPr/>
        </p:nvSpPr>
        <p:spPr bwMode="auto">
          <a:xfrm>
            <a:off x="5064125" y="1023938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2545"/>
          <p:cNvGrpSpPr>
            <a:grpSpLocks/>
          </p:cNvGrpSpPr>
          <p:nvPr/>
        </p:nvGrpSpPr>
        <p:grpSpPr bwMode="auto">
          <a:xfrm>
            <a:off x="2190750" y="1225550"/>
            <a:ext cx="454025" cy="201613"/>
            <a:chOff x="2517" y="1842"/>
            <a:chExt cx="635" cy="183"/>
          </a:xfrm>
        </p:grpSpPr>
        <p:sp>
          <p:nvSpPr>
            <p:cNvPr id="165018" name="AutoShape 2546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19" name="Line 2547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0" name="Line 2548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1" name="Line 2549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2" name="Line 2550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3" name="Line 2551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4" name="Line 2552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5" name="Rectangle 2553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6" name="Rectangle 2554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7" name="Rectangle 2555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8" name="Rectangle 2556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29" name="Rectangle 2557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0" name="Line 2558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1" name="Line 2559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2" name="Line 2560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3" name="Line 2561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4" name="Line 2562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5" name="Line 2563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6" name="Line 2564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7" name="Line 2565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38" name="Rectangle 2566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2567"/>
          <p:cNvGrpSpPr>
            <a:grpSpLocks/>
          </p:cNvGrpSpPr>
          <p:nvPr/>
        </p:nvGrpSpPr>
        <p:grpSpPr bwMode="auto">
          <a:xfrm>
            <a:off x="2392363" y="1677988"/>
            <a:ext cx="604837" cy="252412"/>
            <a:chOff x="1701" y="1570"/>
            <a:chExt cx="635" cy="182"/>
          </a:xfrm>
        </p:grpSpPr>
        <p:grpSp>
          <p:nvGrpSpPr>
            <p:cNvPr id="12" name="Group 2568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5041" name="AutoShape 2569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chemeClr val="fol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2" name="Line 2570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3" name="Line 2571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4" name="Line 2572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5" name="Line 2573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6" name="Line 2574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7" name="Line 2575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48" name="Rectangle 2576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5049" name="Rectangle 2577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0" name="Rectangle 2578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1" name="Rectangle 2579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2" name="Rectangle 2580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3" name="Line 2581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4" name="Line 2582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5" name="Line 2583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6" name="Line 2584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7" name="Line 2585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8" name="Line 2586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59" name="Line 2587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0" name="Line 2588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1" name="Rectangle 2589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2590"/>
          <p:cNvGrpSpPr>
            <a:grpSpLocks/>
          </p:cNvGrpSpPr>
          <p:nvPr/>
        </p:nvGrpSpPr>
        <p:grpSpPr bwMode="auto">
          <a:xfrm>
            <a:off x="3400425" y="1728788"/>
            <a:ext cx="454025" cy="203200"/>
            <a:chOff x="2517" y="1842"/>
            <a:chExt cx="635" cy="183"/>
          </a:xfrm>
        </p:grpSpPr>
        <p:sp>
          <p:nvSpPr>
            <p:cNvPr id="165063" name="AutoShape 2591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rgbClr val="FF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4" name="Line 2592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5" name="Line 2593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6" name="Line 2594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7" name="Line 2595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8" name="Line 2596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9" name="Line 2597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0" name="Rectangle 2598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1" name="Rectangle 2599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2" name="Rectangle 2600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3" name="Rectangle 2601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4" name="Rectangle 2602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5" name="Line 2603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6" name="Line 2604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7" name="Line 2605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8" name="Line 2606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79" name="Line 2607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80" name="Line 2608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81" name="Line 2609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82" name="Line 2610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83" name="Rectangle 2611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rgbClr val="FF00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612"/>
          <p:cNvGrpSpPr>
            <a:grpSpLocks/>
          </p:cNvGrpSpPr>
          <p:nvPr/>
        </p:nvGrpSpPr>
        <p:grpSpPr bwMode="auto">
          <a:xfrm>
            <a:off x="1435100" y="1225550"/>
            <a:ext cx="604838" cy="252413"/>
            <a:chOff x="1701" y="1570"/>
            <a:chExt cx="635" cy="182"/>
          </a:xfrm>
        </p:grpSpPr>
        <p:grpSp>
          <p:nvGrpSpPr>
            <p:cNvPr id="15" name="Group 2613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5086" name="AutoShape 2614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87" name="Line 2615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88" name="Line 2616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89" name="Line 2617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90" name="Line 2618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91" name="Line 2619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92" name="Line 2620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93" name="Rectangle 2621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5094" name="Rectangle 2622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95" name="Rectangle 2623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96" name="Rectangle 2624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97" name="Rectangle 2625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98" name="Line 2626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99" name="Line 2627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0" name="Line 2628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1" name="Line 2629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2" name="Line 2630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3" name="Line 2631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4" name="Line 2632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5" name="Line 2633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6" name="Rectangle 2634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2635"/>
          <p:cNvGrpSpPr>
            <a:grpSpLocks/>
          </p:cNvGrpSpPr>
          <p:nvPr/>
        </p:nvGrpSpPr>
        <p:grpSpPr bwMode="auto">
          <a:xfrm>
            <a:off x="1636713" y="1728788"/>
            <a:ext cx="454025" cy="203200"/>
            <a:chOff x="2517" y="1842"/>
            <a:chExt cx="635" cy="183"/>
          </a:xfrm>
        </p:grpSpPr>
        <p:sp>
          <p:nvSpPr>
            <p:cNvPr id="165108" name="AutoShape 2636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09" name="Line 2637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0" name="Line 2638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1" name="Line 2639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2" name="Line 2640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3" name="Line 2641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4" name="Line 2642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5" name="Rectangle 2643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6" name="Rectangle 2644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7" name="Rectangle 2645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8" name="Rectangle 2646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19" name="Rectangle 2647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0" name="Line 2648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1" name="Line 2649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2" name="Line 2650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3" name="Line 2651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4" name="Line 2652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5" name="Line 2653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6" name="Line 2654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7" name="Line 2655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28" name="Rectangle 2656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2657"/>
          <p:cNvGrpSpPr>
            <a:grpSpLocks/>
          </p:cNvGrpSpPr>
          <p:nvPr/>
        </p:nvGrpSpPr>
        <p:grpSpPr bwMode="auto">
          <a:xfrm>
            <a:off x="3167063" y="1270000"/>
            <a:ext cx="517525" cy="233363"/>
            <a:chOff x="1066" y="1661"/>
            <a:chExt cx="408" cy="183"/>
          </a:xfrm>
        </p:grpSpPr>
        <p:sp>
          <p:nvSpPr>
            <p:cNvPr id="165130" name="AutoShape 2658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1" name="Line 2659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2" name="Line 2660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3" name="Line 2661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4" name="Line 2662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5" name="Line 2663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6" name="Line 2664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7" name="Rectangle 2665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8" name="Rectangle 2666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39" name="Rectangle 2667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0" name="Rectangle 2668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1" name="Rectangle 2669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2" name="Line 2670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3" name="Line 2671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4" name="Line 2672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5" name="Line 2673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6" name="Line 2674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7" name="Line 2675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8" name="Line 2676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49" name="Line 2677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50" name="Rectangle 2678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759" name="Rectangle 2679"/>
          <p:cNvSpPr>
            <a:spLocks noChangeArrowheads="1"/>
          </p:cNvSpPr>
          <p:nvPr/>
        </p:nvSpPr>
        <p:spPr bwMode="auto">
          <a:xfrm>
            <a:off x="1247775" y="4754563"/>
            <a:ext cx="2922588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0" name="Line 2680"/>
          <p:cNvSpPr>
            <a:spLocks noChangeShapeType="1"/>
          </p:cNvSpPr>
          <p:nvPr/>
        </p:nvSpPr>
        <p:spPr bwMode="auto">
          <a:xfrm>
            <a:off x="1247775" y="5157788"/>
            <a:ext cx="2922588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1" name="AutoShape 2681"/>
          <p:cNvSpPr>
            <a:spLocks noChangeArrowheads="1"/>
          </p:cNvSpPr>
          <p:nvPr/>
        </p:nvSpPr>
        <p:spPr bwMode="auto">
          <a:xfrm rot="5400000">
            <a:off x="3617912" y="4729163"/>
            <a:ext cx="1965325" cy="908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865 w 21600"/>
              <a:gd name="T13" fmla="*/ 4865 h 21600"/>
              <a:gd name="T14" fmla="*/ 16735 w 21600"/>
              <a:gd name="T15" fmla="*/ 167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129" y="21600"/>
                </a:lnTo>
                <a:lnTo>
                  <a:pt x="1547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2" name="Line 2682"/>
          <p:cNvSpPr>
            <a:spLocks noChangeShapeType="1"/>
          </p:cNvSpPr>
          <p:nvPr/>
        </p:nvSpPr>
        <p:spPr bwMode="auto">
          <a:xfrm>
            <a:off x="5105400" y="4603750"/>
            <a:ext cx="2922588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3" name="Rectangle 2683"/>
          <p:cNvSpPr>
            <a:spLocks noChangeArrowheads="1"/>
          </p:cNvSpPr>
          <p:nvPr/>
        </p:nvSpPr>
        <p:spPr bwMode="auto">
          <a:xfrm>
            <a:off x="5053013" y="5308600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4" name="Rectangle 2684"/>
          <p:cNvSpPr>
            <a:spLocks noChangeArrowheads="1"/>
          </p:cNvSpPr>
          <p:nvPr/>
        </p:nvSpPr>
        <p:spPr bwMode="auto">
          <a:xfrm>
            <a:off x="5053013" y="4200525"/>
            <a:ext cx="2924175" cy="8572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5" name="Line 2685"/>
          <p:cNvSpPr>
            <a:spLocks noChangeShapeType="1"/>
          </p:cNvSpPr>
          <p:nvPr/>
        </p:nvSpPr>
        <p:spPr bwMode="auto">
          <a:xfrm>
            <a:off x="5053013" y="5711825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766" name="Line 2686"/>
          <p:cNvSpPr>
            <a:spLocks noChangeShapeType="1"/>
          </p:cNvSpPr>
          <p:nvPr/>
        </p:nvSpPr>
        <p:spPr bwMode="auto">
          <a:xfrm>
            <a:off x="5053013" y="4603750"/>
            <a:ext cx="292417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8" name="Group 2687"/>
          <p:cNvGrpSpPr>
            <a:grpSpLocks/>
          </p:cNvGrpSpPr>
          <p:nvPr/>
        </p:nvGrpSpPr>
        <p:grpSpPr bwMode="auto">
          <a:xfrm>
            <a:off x="2179638" y="4805363"/>
            <a:ext cx="454025" cy="201612"/>
            <a:chOff x="2517" y="1842"/>
            <a:chExt cx="635" cy="183"/>
          </a:xfrm>
        </p:grpSpPr>
        <p:sp>
          <p:nvSpPr>
            <p:cNvPr id="165160" name="AutoShape 2688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1" name="Line 2689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2" name="Line 2690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3" name="Line 2691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4" name="Line 2692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5" name="Line 2693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6" name="Line 2694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7" name="Rectangle 2695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8" name="Rectangle 2696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69" name="Rectangle 2697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0" name="Rectangle 2698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1" name="Rectangle 2699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2" name="Line 2700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3" name="Line 2701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4" name="Line 2702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5" name="Line 2703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6" name="Line 2704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7" name="Line 2705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8" name="Line 2706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79" name="Line 2707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80" name="Rectangle 2708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2709"/>
          <p:cNvGrpSpPr>
            <a:grpSpLocks/>
          </p:cNvGrpSpPr>
          <p:nvPr/>
        </p:nvGrpSpPr>
        <p:grpSpPr bwMode="auto">
          <a:xfrm>
            <a:off x="2381250" y="5257800"/>
            <a:ext cx="604838" cy="252413"/>
            <a:chOff x="1701" y="1570"/>
            <a:chExt cx="635" cy="182"/>
          </a:xfrm>
        </p:grpSpPr>
        <p:grpSp>
          <p:nvGrpSpPr>
            <p:cNvPr id="20" name="Group 2710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5183" name="AutoShape 2711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chemeClr val="folHlink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4" name="Line 2712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5" name="Line 2713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6" name="Line 2714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7" name="Line 2715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8" name="Line 2716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89" name="Line 2717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190" name="Rectangle 2718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5191" name="Rectangle 2719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2" name="Rectangle 2720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3" name="Rectangle 2721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4" name="Rectangle 2722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5" name="Line 2723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6" name="Line 2724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7" name="Line 2725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8" name="Line 2726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199" name="Line 2727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0" name="Line 2728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1" name="Line 2729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2" name="Line 2730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3" name="Rectangle 2731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732"/>
          <p:cNvGrpSpPr>
            <a:grpSpLocks/>
          </p:cNvGrpSpPr>
          <p:nvPr/>
        </p:nvGrpSpPr>
        <p:grpSpPr bwMode="auto">
          <a:xfrm>
            <a:off x="3389313" y="5308600"/>
            <a:ext cx="454025" cy="203200"/>
            <a:chOff x="2517" y="1842"/>
            <a:chExt cx="635" cy="183"/>
          </a:xfrm>
        </p:grpSpPr>
        <p:sp>
          <p:nvSpPr>
            <p:cNvPr id="165205" name="AutoShape 2733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rgbClr val="FF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6" name="Line 2734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7" name="Line 2735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8" name="Line 2736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09" name="Line 2737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0" name="Line 2738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1" name="Line 2739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2" name="Rectangle 2740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3" name="Rectangle 2741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4" name="Rectangle 2742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5" name="Rectangle 2743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6" name="Rectangle 2744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7" name="Line 2745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8" name="Line 2746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19" name="Line 2747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0" name="Line 2748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1" name="Line 2749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2" name="Line 2750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3" name="Line 2751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4" name="Line 2752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25" name="Rectangle 2753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rgbClr val="FF00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754"/>
          <p:cNvGrpSpPr>
            <a:grpSpLocks/>
          </p:cNvGrpSpPr>
          <p:nvPr/>
        </p:nvGrpSpPr>
        <p:grpSpPr bwMode="auto">
          <a:xfrm>
            <a:off x="1423988" y="4805363"/>
            <a:ext cx="604837" cy="252412"/>
            <a:chOff x="1701" y="1570"/>
            <a:chExt cx="635" cy="182"/>
          </a:xfrm>
        </p:grpSpPr>
        <p:grpSp>
          <p:nvGrpSpPr>
            <p:cNvPr id="23" name="Group 2755"/>
            <p:cNvGrpSpPr>
              <a:grpSpLocks/>
            </p:cNvGrpSpPr>
            <p:nvPr/>
          </p:nvGrpSpPr>
          <p:grpSpPr bwMode="auto">
            <a:xfrm>
              <a:off x="1701" y="1570"/>
              <a:ext cx="635" cy="181"/>
              <a:chOff x="2109" y="1434"/>
              <a:chExt cx="1043" cy="545"/>
            </a:xfrm>
          </p:grpSpPr>
          <p:sp>
            <p:nvSpPr>
              <p:cNvPr id="165228" name="AutoShape 2756"/>
              <p:cNvSpPr>
                <a:spLocks noChangeArrowheads="1"/>
              </p:cNvSpPr>
              <p:nvPr/>
            </p:nvSpPr>
            <p:spPr bwMode="auto">
              <a:xfrm>
                <a:off x="2109" y="1434"/>
                <a:ext cx="1043" cy="545"/>
              </a:xfrm>
              <a:prstGeom prst="roundRect">
                <a:avLst>
                  <a:gd name="adj" fmla="val 16667"/>
                </a:avLst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29" name="Line 2757"/>
              <p:cNvSpPr>
                <a:spLocks noChangeShapeType="1"/>
              </p:cNvSpPr>
              <p:nvPr/>
            </p:nvSpPr>
            <p:spPr bwMode="auto">
              <a:xfrm flipH="1" flipV="1">
                <a:off x="2312" y="1442"/>
                <a:ext cx="8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0" name="Line 2758"/>
              <p:cNvSpPr>
                <a:spLocks noChangeShapeType="1"/>
              </p:cNvSpPr>
              <p:nvPr/>
            </p:nvSpPr>
            <p:spPr bwMode="auto">
              <a:xfrm flipH="1" flipV="1">
                <a:off x="2745" y="1887"/>
                <a:ext cx="16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1" name="Line 2759"/>
              <p:cNvSpPr>
                <a:spLocks noChangeShapeType="1"/>
              </p:cNvSpPr>
              <p:nvPr/>
            </p:nvSpPr>
            <p:spPr bwMode="auto">
              <a:xfrm flipH="1">
                <a:off x="2318" y="1887"/>
                <a:ext cx="79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2" name="Line 2760"/>
              <p:cNvSpPr>
                <a:spLocks noChangeShapeType="1"/>
              </p:cNvSpPr>
              <p:nvPr/>
            </p:nvSpPr>
            <p:spPr bwMode="auto">
              <a:xfrm flipV="1">
                <a:off x="2309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3" name="Line 2761"/>
              <p:cNvSpPr>
                <a:spLocks noChangeShapeType="1"/>
              </p:cNvSpPr>
              <p:nvPr/>
            </p:nvSpPr>
            <p:spPr bwMode="auto">
              <a:xfrm flipV="1">
                <a:off x="2912" y="1434"/>
                <a:ext cx="0" cy="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4" name="Line 2762"/>
              <p:cNvSpPr>
                <a:spLocks noChangeShapeType="1"/>
              </p:cNvSpPr>
              <p:nvPr/>
            </p:nvSpPr>
            <p:spPr bwMode="auto">
              <a:xfrm flipV="1">
                <a:off x="2646" y="1438"/>
                <a:ext cx="264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235" name="Rectangle 2763"/>
              <p:cNvSpPr>
                <a:spLocks noChangeArrowheads="1"/>
              </p:cNvSpPr>
              <p:nvPr/>
            </p:nvSpPr>
            <p:spPr bwMode="auto">
              <a:xfrm>
                <a:off x="2349" y="1486"/>
                <a:ext cx="481" cy="451"/>
              </a:xfrm>
              <a:prstGeom prst="rect">
                <a:avLst/>
              </a:prstGeom>
              <a:solidFill>
                <a:srgbClr val="808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5236" name="Rectangle 2764"/>
            <p:cNvSpPr>
              <a:spLocks noChangeArrowheads="1"/>
            </p:cNvSpPr>
            <p:nvPr/>
          </p:nvSpPr>
          <p:spPr bwMode="auto">
            <a:xfrm rot="5400000">
              <a:off x="1742" y="1646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37" name="Rectangle 2765"/>
            <p:cNvSpPr>
              <a:spLocks noChangeArrowheads="1"/>
            </p:cNvSpPr>
            <p:nvPr/>
          </p:nvSpPr>
          <p:spPr bwMode="auto">
            <a:xfrm rot="5400000">
              <a:off x="2078" y="1632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38" name="Rectangle 2766"/>
            <p:cNvSpPr>
              <a:spLocks noChangeArrowheads="1"/>
            </p:cNvSpPr>
            <p:nvPr/>
          </p:nvSpPr>
          <p:spPr bwMode="auto">
            <a:xfrm rot="10800000">
              <a:off x="1839" y="1735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39" name="Rectangle 2767"/>
            <p:cNvSpPr>
              <a:spLocks noChangeArrowheads="1"/>
            </p:cNvSpPr>
            <p:nvPr/>
          </p:nvSpPr>
          <p:spPr bwMode="auto">
            <a:xfrm rot="10800000">
              <a:off x="1839" y="1570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0" name="Line 2768"/>
            <p:cNvSpPr>
              <a:spLocks noChangeShapeType="1"/>
            </p:cNvSpPr>
            <p:nvPr/>
          </p:nvSpPr>
          <p:spPr bwMode="auto">
            <a:xfrm>
              <a:off x="1784" y="1751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1" name="Line 2769"/>
            <p:cNvSpPr>
              <a:spLocks noChangeShapeType="1"/>
            </p:cNvSpPr>
            <p:nvPr/>
          </p:nvSpPr>
          <p:spPr bwMode="auto">
            <a:xfrm>
              <a:off x="1811" y="1570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2" name="Line 2770"/>
            <p:cNvSpPr>
              <a:spLocks noChangeShapeType="1"/>
            </p:cNvSpPr>
            <p:nvPr/>
          </p:nvSpPr>
          <p:spPr bwMode="auto">
            <a:xfrm>
              <a:off x="1819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3" name="Line 2771"/>
            <p:cNvSpPr>
              <a:spLocks noChangeShapeType="1"/>
            </p:cNvSpPr>
            <p:nvPr/>
          </p:nvSpPr>
          <p:spPr bwMode="auto">
            <a:xfrm flipV="1">
              <a:off x="2198" y="157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4" name="Line 2772"/>
            <p:cNvSpPr>
              <a:spLocks noChangeShapeType="1"/>
            </p:cNvSpPr>
            <p:nvPr/>
          </p:nvSpPr>
          <p:spPr bwMode="auto">
            <a:xfrm flipV="1">
              <a:off x="1821" y="1735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5" name="Line 2773"/>
            <p:cNvSpPr>
              <a:spLocks noChangeShapeType="1"/>
            </p:cNvSpPr>
            <p:nvPr/>
          </p:nvSpPr>
          <p:spPr bwMode="auto">
            <a:xfrm flipV="1">
              <a:off x="2143" y="1571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6" name="Line 2774"/>
            <p:cNvSpPr>
              <a:spLocks noChangeShapeType="1"/>
            </p:cNvSpPr>
            <p:nvPr/>
          </p:nvSpPr>
          <p:spPr bwMode="auto">
            <a:xfrm flipH="1" flipV="1">
              <a:off x="1820" y="1571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7" name="Line 2775"/>
            <p:cNvSpPr>
              <a:spLocks noChangeShapeType="1"/>
            </p:cNvSpPr>
            <p:nvPr/>
          </p:nvSpPr>
          <p:spPr bwMode="auto">
            <a:xfrm flipH="1" flipV="1">
              <a:off x="2143" y="1734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48" name="Rectangle 2776"/>
            <p:cNvSpPr>
              <a:spLocks noChangeArrowheads="1"/>
            </p:cNvSpPr>
            <p:nvPr/>
          </p:nvSpPr>
          <p:spPr bwMode="auto">
            <a:xfrm>
              <a:off x="1848" y="1585"/>
              <a:ext cx="304" cy="151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777"/>
          <p:cNvGrpSpPr>
            <a:grpSpLocks/>
          </p:cNvGrpSpPr>
          <p:nvPr/>
        </p:nvGrpSpPr>
        <p:grpSpPr bwMode="auto">
          <a:xfrm>
            <a:off x="1625600" y="5308600"/>
            <a:ext cx="454025" cy="203200"/>
            <a:chOff x="2517" y="1842"/>
            <a:chExt cx="635" cy="183"/>
          </a:xfrm>
        </p:grpSpPr>
        <p:sp>
          <p:nvSpPr>
            <p:cNvPr id="165250" name="AutoShape 2778"/>
            <p:cNvSpPr>
              <a:spLocks noChangeArrowheads="1"/>
            </p:cNvSpPr>
            <p:nvPr/>
          </p:nvSpPr>
          <p:spPr bwMode="auto">
            <a:xfrm>
              <a:off x="2517" y="1842"/>
              <a:ext cx="635" cy="1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1" name="Line 2779"/>
            <p:cNvSpPr>
              <a:spLocks noChangeShapeType="1"/>
            </p:cNvSpPr>
            <p:nvPr/>
          </p:nvSpPr>
          <p:spPr bwMode="auto">
            <a:xfrm flipH="1" flipV="1">
              <a:off x="2641" y="1845"/>
              <a:ext cx="4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2" name="Line 2780"/>
            <p:cNvSpPr>
              <a:spLocks noChangeShapeType="1"/>
            </p:cNvSpPr>
            <p:nvPr/>
          </p:nvSpPr>
          <p:spPr bwMode="auto">
            <a:xfrm flipH="1" flipV="1">
              <a:off x="2904" y="1992"/>
              <a:ext cx="98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3" name="Line 2781"/>
            <p:cNvSpPr>
              <a:spLocks noChangeShapeType="1"/>
            </p:cNvSpPr>
            <p:nvPr/>
          </p:nvSpPr>
          <p:spPr bwMode="auto">
            <a:xfrm flipH="1">
              <a:off x="2644" y="1992"/>
              <a:ext cx="48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4" name="Line 2782"/>
            <p:cNvSpPr>
              <a:spLocks noChangeShapeType="1"/>
            </p:cNvSpPr>
            <p:nvPr/>
          </p:nvSpPr>
          <p:spPr bwMode="auto">
            <a:xfrm flipV="1">
              <a:off x="2639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5" name="Line 2783"/>
            <p:cNvSpPr>
              <a:spLocks noChangeShapeType="1"/>
            </p:cNvSpPr>
            <p:nvPr/>
          </p:nvSpPr>
          <p:spPr bwMode="auto">
            <a:xfrm flipV="1">
              <a:off x="3006" y="184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6" name="Line 2784"/>
            <p:cNvSpPr>
              <a:spLocks noChangeShapeType="1"/>
            </p:cNvSpPr>
            <p:nvPr/>
          </p:nvSpPr>
          <p:spPr bwMode="auto">
            <a:xfrm flipV="1">
              <a:off x="2844" y="1843"/>
              <a:ext cx="161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7" name="Rectangle 2785"/>
            <p:cNvSpPr>
              <a:spLocks noChangeArrowheads="1"/>
            </p:cNvSpPr>
            <p:nvPr/>
          </p:nvSpPr>
          <p:spPr bwMode="auto">
            <a:xfrm>
              <a:off x="2663" y="1859"/>
              <a:ext cx="293" cy="150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8" name="Rectangle 2786"/>
            <p:cNvSpPr>
              <a:spLocks noChangeArrowheads="1"/>
            </p:cNvSpPr>
            <p:nvPr/>
          </p:nvSpPr>
          <p:spPr bwMode="auto">
            <a:xfrm rot="5400000">
              <a:off x="2551" y="1919"/>
              <a:ext cx="181" cy="30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59" name="Rectangle 2787"/>
            <p:cNvSpPr>
              <a:spLocks noChangeArrowheads="1"/>
            </p:cNvSpPr>
            <p:nvPr/>
          </p:nvSpPr>
          <p:spPr bwMode="auto">
            <a:xfrm rot="5400000">
              <a:off x="2887" y="1905"/>
              <a:ext cx="181" cy="58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0" name="Rectangle 2788"/>
            <p:cNvSpPr>
              <a:spLocks noChangeArrowheads="1"/>
            </p:cNvSpPr>
            <p:nvPr/>
          </p:nvSpPr>
          <p:spPr bwMode="auto">
            <a:xfrm rot="10800000">
              <a:off x="2648" y="2008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1" name="Rectangle 2789"/>
            <p:cNvSpPr>
              <a:spLocks noChangeArrowheads="1"/>
            </p:cNvSpPr>
            <p:nvPr/>
          </p:nvSpPr>
          <p:spPr bwMode="auto">
            <a:xfrm rot="10800000">
              <a:off x="2648" y="1843"/>
              <a:ext cx="331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2" name="Line 2790"/>
            <p:cNvSpPr>
              <a:spLocks noChangeShapeType="1"/>
            </p:cNvSpPr>
            <p:nvPr/>
          </p:nvSpPr>
          <p:spPr bwMode="auto">
            <a:xfrm>
              <a:off x="2593" y="2024"/>
              <a:ext cx="4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3" name="Line 2791"/>
            <p:cNvSpPr>
              <a:spLocks noChangeShapeType="1"/>
            </p:cNvSpPr>
            <p:nvPr/>
          </p:nvSpPr>
          <p:spPr bwMode="auto">
            <a:xfrm>
              <a:off x="2620" y="1843"/>
              <a:ext cx="4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4" name="Line 2792"/>
            <p:cNvSpPr>
              <a:spLocks noChangeShapeType="1"/>
            </p:cNvSpPr>
            <p:nvPr/>
          </p:nvSpPr>
          <p:spPr bwMode="auto">
            <a:xfrm>
              <a:off x="2628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5" name="Line 2793"/>
            <p:cNvSpPr>
              <a:spLocks noChangeShapeType="1"/>
            </p:cNvSpPr>
            <p:nvPr/>
          </p:nvSpPr>
          <p:spPr bwMode="auto">
            <a:xfrm flipV="1">
              <a:off x="3007" y="184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6" name="Line 2794"/>
            <p:cNvSpPr>
              <a:spLocks noChangeShapeType="1"/>
            </p:cNvSpPr>
            <p:nvPr/>
          </p:nvSpPr>
          <p:spPr bwMode="auto">
            <a:xfrm flipV="1">
              <a:off x="2630" y="2008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7" name="Line 2795"/>
            <p:cNvSpPr>
              <a:spLocks noChangeShapeType="1"/>
            </p:cNvSpPr>
            <p:nvPr/>
          </p:nvSpPr>
          <p:spPr bwMode="auto">
            <a:xfrm flipV="1">
              <a:off x="2952" y="1844"/>
              <a:ext cx="55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8" name="Line 2796"/>
            <p:cNvSpPr>
              <a:spLocks noChangeShapeType="1"/>
            </p:cNvSpPr>
            <p:nvPr/>
          </p:nvSpPr>
          <p:spPr bwMode="auto">
            <a:xfrm flipH="1" flipV="1">
              <a:off x="2629" y="1844"/>
              <a:ext cx="2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69" name="Line 2797"/>
            <p:cNvSpPr>
              <a:spLocks noChangeShapeType="1"/>
            </p:cNvSpPr>
            <p:nvPr/>
          </p:nvSpPr>
          <p:spPr bwMode="auto">
            <a:xfrm flipH="1" flipV="1">
              <a:off x="2952" y="2007"/>
              <a:ext cx="55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0" name="Rectangle 2798"/>
            <p:cNvSpPr>
              <a:spLocks noChangeArrowheads="1"/>
            </p:cNvSpPr>
            <p:nvPr/>
          </p:nvSpPr>
          <p:spPr bwMode="auto">
            <a:xfrm>
              <a:off x="2657" y="1858"/>
              <a:ext cx="304" cy="151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799"/>
          <p:cNvGrpSpPr>
            <a:grpSpLocks/>
          </p:cNvGrpSpPr>
          <p:nvPr/>
        </p:nvGrpSpPr>
        <p:grpSpPr bwMode="auto">
          <a:xfrm>
            <a:off x="3155950" y="4849813"/>
            <a:ext cx="517525" cy="233362"/>
            <a:chOff x="1066" y="1661"/>
            <a:chExt cx="408" cy="183"/>
          </a:xfrm>
        </p:grpSpPr>
        <p:sp>
          <p:nvSpPr>
            <p:cNvPr id="165272" name="AutoShape 2800"/>
            <p:cNvSpPr>
              <a:spLocks noChangeArrowheads="1"/>
            </p:cNvSpPr>
            <p:nvPr/>
          </p:nvSpPr>
          <p:spPr bwMode="auto">
            <a:xfrm>
              <a:off x="1066" y="1661"/>
              <a:ext cx="408" cy="1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3" name="Line 2801"/>
            <p:cNvSpPr>
              <a:spLocks noChangeShapeType="1"/>
            </p:cNvSpPr>
            <p:nvPr/>
          </p:nvSpPr>
          <p:spPr bwMode="auto">
            <a:xfrm flipH="1" flipV="1">
              <a:off x="1146" y="1665"/>
              <a:ext cx="3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4" name="Line 2802"/>
            <p:cNvSpPr>
              <a:spLocks noChangeShapeType="1"/>
            </p:cNvSpPr>
            <p:nvPr/>
          </p:nvSpPr>
          <p:spPr bwMode="auto">
            <a:xfrm flipH="1" flipV="1">
              <a:off x="1315" y="1811"/>
              <a:ext cx="6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5" name="Line 2803"/>
            <p:cNvSpPr>
              <a:spLocks noChangeShapeType="1"/>
            </p:cNvSpPr>
            <p:nvPr/>
          </p:nvSpPr>
          <p:spPr bwMode="auto">
            <a:xfrm flipH="1">
              <a:off x="1148" y="1811"/>
              <a:ext cx="30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6" name="Line 2804"/>
            <p:cNvSpPr>
              <a:spLocks noChangeShapeType="1"/>
            </p:cNvSpPr>
            <p:nvPr/>
          </p:nvSpPr>
          <p:spPr bwMode="auto">
            <a:xfrm flipV="1">
              <a:off x="1144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7" name="Line 2805"/>
            <p:cNvSpPr>
              <a:spLocks noChangeShapeType="1"/>
            </p:cNvSpPr>
            <p:nvPr/>
          </p:nvSpPr>
          <p:spPr bwMode="auto">
            <a:xfrm flipV="1">
              <a:off x="1380" y="1662"/>
              <a:ext cx="0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8" name="Line 2806"/>
            <p:cNvSpPr>
              <a:spLocks noChangeShapeType="1"/>
            </p:cNvSpPr>
            <p:nvPr/>
          </p:nvSpPr>
          <p:spPr bwMode="auto">
            <a:xfrm flipV="1">
              <a:off x="1276" y="1663"/>
              <a:ext cx="10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79" name="Rectangle 2807"/>
            <p:cNvSpPr>
              <a:spLocks noChangeArrowheads="1"/>
            </p:cNvSpPr>
            <p:nvPr/>
          </p:nvSpPr>
          <p:spPr bwMode="auto">
            <a:xfrm>
              <a:off x="1160" y="1679"/>
              <a:ext cx="188" cy="149"/>
            </a:xfrm>
            <a:prstGeom prst="rect">
              <a:avLst/>
            </a:prstGeom>
            <a:solidFill>
              <a:srgbClr val="808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0" name="Rectangle 2808"/>
            <p:cNvSpPr>
              <a:spLocks noChangeArrowheads="1"/>
            </p:cNvSpPr>
            <p:nvPr/>
          </p:nvSpPr>
          <p:spPr bwMode="auto">
            <a:xfrm rot="5400000">
              <a:off x="1057" y="1743"/>
              <a:ext cx="180" cy="19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1" name="Rectangle 2809"/>
            <p:cNvSpPr>
              <a:spLocks noChangeArrowheads="1"/>
            </p:cNvSpPr>
            <p:nvPr/>
          </p:nvSpPr>
          <p:spPr bwMode="auto">
            <a:xfrm rot="5400000">
              <a:off x="1273" y="1734"/>
              <a:ext cx="180" cy="3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2" name="Rectangle 2810"/>
            <p:cNvSpPr>
              <a:spLocks noChangeArrowheads="1"/>
            </p:cNvSpPr>
            <p:nvPr/>
          </p:nvSpPr>
          <p:spPr bwMode="auto">
            <a:xfrm rot="10800000">
              <a:off x="1150" y="1827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3" name="Rectangle 2811"/>
            <p:cNvSpPr>
              <a:spLocks noChangeArrowheads="1"/>
            </p:cNvSpPr>
            <p:nvPr/>
          </p:nvSpPr>
          <p:spPr bwMode="auto">
            <a:xfrm rot="10800000">
              <a:off x="1150" y="1663"/>
              <a:ext cx="213" cy="17"/>
            </a:xfrm>
            <a:prstGeom prst="rect">
              <a:avLst/>
            </a:prstGeom>
            <a:solidFill>
              <a:srgbClr val="00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4" name="Line 2812"/>
            <p:cNvSpPr>
              <a:spLocks noChangeShapeType="1"/>
            </p:cNvSpPr>
            <p:nvPr/>
          </p:nvSpPr>
          <p:spPr bwMode="auto">
            <a:xfrm>
              <a:off x="1115" y="1841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5" name="Line 2813"/>
            <p:cNvSpPr>
              <a:spLocks noChangeShapeType="1"/>
            </p:cNvSpPr>
            <p:nvPr/>
          </p:nvSpPr>
          <p:spPr bwMode="auto">
            <a:xfrm>
              <a:off x="1132" y="1663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6" name="Line 2814"/>
            <p:cNvSpPr>
              <a:spLocks noChangeShapeType="1"/>
            </p:cNvSpPr>
            <p:nvPr/>
          </p:nvSpPr>
          <p:spPr bwMode="auto">
            <a:xfrm>
              <a:off x="1137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7" name="Line 2815"/>
            <p:cNvSpPr>
              <a:spLocks noChangeShapeType="1"/>
            </p:cNvSpPr>
            <p:nvPr/>
          </p:nvSpPr>
          <p:spPr bwMode="auto">
            <a:xfrm flipV="1">
              <a:off x="1381" y="166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8" name="Line 2816"/>
            <p:cNvSpPr>
              <a:spLocks noChangeShapeType="1"/>
            </p:cNvSpPr>
            <p:nvPr/>
          </p:nvSpPr>
          <p:spPr bwMode="auto">
            <a:xfrm flipV="1">
              <a:off x="1139" y="1827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89" name="Line 2817"/>
            <p:cNvSpPr>
              <a:spLocks noChangeShapeType="1"/>
            </p:cNvSpPr>
            <p:nvPr/>
          </p:nvSpPr>
          <p:spPr bwMode="auto">
            <a:xfrm flipV="1">
              <a:off x="1345" y="1664"/>
              <a:ext cx="36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90" name="Line 2818"/>
            <p:cNvSpPr>
              <a:spLocks noChangeShapeType="1"/>
            </p:cNvSpPr>
            <p:nvPr/>
          </p:nvSpPr>
          <p:spPr bwMode="auto">
            <a:xfrm flipH="1" flipV="1">
              <a:off x="1138" y="1664"/>
              <a:ext cx="18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91" name="Line 2819"/>
            <p:cNvSpPr>
              <a:spLocks noChangeShapeType="1"/>
            </p:cNvSpPr>
            <p:nvPr/>
          </p:nvSpPr>
          <p:spPr bwMode="auto">
            <a:xfrm flipH="1" flipV="1">
              <a:off x="1345" y="1826"/>
              <a:ext cx="3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292" name="Rectangle 2820"/>
            <p:cNvSpPr>
              <a:spLocks noChangeArrowheads="1"/>
            </p:cNvSpPr>
            <p:nvPr/>
          </p:nvSpPr>
          <p:spPr bwMode="auto">
            <a:xfrm>
              <a:off x="1156" y="1678"/>
              <a:ext cx="195" cy="15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8901" name="Picture 2821" descr="31892274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50" y="4632325"/>
            <a:ext cx="7096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902" name="Text Box 2822"/>
          <p:cNvSpPr txBox="1">
            <a:spLocks noChangeArrowheads="1"/>
          </p:cNvSpPr>
          <p:nvPr/>
        </p:nvSpPr>
        <p:spPr bwMode="auto">
          <a:xfrm>
            <a:off x="781050" y="2892425"/>
            <a:ext cx="7823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33CC"/>
                </a:solidFill>
              </a:rPr>
              <a:t>Rule (A)</a:t>
            </a:r>
            <a:r>
              <a:rPr lang="it-IT" sz="2400">
                <a:solidFill>
                  <a:srgbClr val="000000"/>
                </a:solidFill>
              </a:rPr>
              <a:t> :      Out. Fluxes Vector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=  </a:t>
            </a:r>
            <a:r>
              <a:rPr lang="it-IT" sz="2400">
                <a:solidFill>
                  <a:srgbClr val="CC3300"/>
                </a:solidFill>
                <a:cs typeface="Arial" charset="0"/>
              </a:rPr>
              <a:t>A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·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Inc. Fluxes Vector</a:t>
            </a:r>
            <a:endParaRPr lang="el-G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904" name="Text Box 2824"/>
          <p:cNvSpPr txBox="1">
            <a:spLocks noChangeArrowheads="1"/>
          </p:cNvSpPr>
          <p:nvPr/>
        </p:nvSpPr>
        <p:spPr bwMode="auto">
          <a:xfrm>
            <a:off x="781050" y="3468688"/>
            <a:ext cx="7616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0000"/>
                </a:solidFill>
              </a:rPr>
              <a:t>Traffic distribution matrix  </a:t>
            </a:r>
            <a:r>
              <a:rPr lang="it-IT" sz="2400">
                <a:solidFill>
                  <a:srgbClr val="CC3300"/>
                </a:solidFill>
              </a:rPr>
              <a:t>A</a:t>
            </a:r>
            <a:r>
              <a:rPr lang="it-IT" sz="2400">
                <a:solidFill>
                  <a:srgbClr val="000000"/>
                </a:solidFill>
              </a:rPr>
              <a:t> = (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solidFill>
                  <a:srgbClr val="CC3300"/>
                </a:solidFill>
                <a:cs typeface="Arial" charset="0"/>
              </a:rPr>
              <a:t>   </a:t>
            </a:r>
            <a:r>
              <a:rPr lang="it-IT" sz="2400">
                <a:solidFill>
                  <a:srgbClr val="000000"/>
                </a:solidFill>
              </a:rPr>
              <a:t>) , 0&lt;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 &lt;1,  </a:t>
            </a:r>
            <a:r>
              <a:rPr lang="el-GR" sz="2400">
                <a:solidFill>
                  <a:srgbClr val="000000"/>
                </a:solidFill>
                <a:cs typeface="Arial" charset="0"/>
              </a:rPr>
              <a:t>Σ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solidFill>
                  <a:srgbClr val="000000"/>
                </a:solidFill>
                <a:cs typeface="Arial" charset="0"/>
              </a:rPr>
              <a:t>   =1</a:t>
            </a:r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48905" name="Text Box 2825"/>
          <p:cNvSpPr txBox="1">
            <a:spLocks noChangeArrowheads="1"/>
          </p:cNvSpPr>
          <p:nvPr/>
        </p:nvSpPr>
        <p:spPr bwMode="auto">
          <a:xfrm>
            <a:off x="6253163" y="3638550"/>
            <a:ext cx="285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</a:p>
        </p:txBody>
      </p:sp>
      <p:sp>
        <p:nvSpPr>
          <p:cNvPr id="48906" name="Text Box 2826"/>
          <p:cNvSpPr txBox="1">
            <a:spLocks noChangeArrowheads="1"/>
          </p:cNvSpPr>
          <p:nvPr/>
        </p:nvSpPr>
        <p:spPr bwMode="auto">
          <a:xfrm>
            <a:off x="5100638" y="3638550"/>
            <a:ext cx="285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  <a:r>
              <a:rPr lang="it-IT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907" name="Text Box 2827"/>
          <p:cNvSpPr txBox="1">
            <a:spLocks noChangeArrowheads="1"/>
          </p:cNvSpPr>
          <p:nvPr/>
        </p:nvSpPr>
        <p:spPr bwMode="auto">
          <a:xfrm>
            <a:off x="7621588" y="3638550"/>
            <a:ext cx="285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</a:p>
        </p:txBody>
      </p:sp>
      <p:sp>
        <p:nvSpPr>
          <p:cNvPr id="48908" name="Text Box 2828"/>
          <p:cNvSpPr txBox="1">
            <a:spLocks noChangeArrowheads="1"/>
          </p:cNvSpPr>
          <p:nvPr/>
        </p:nvSpPr>
        <p:spPr bwMode="auto">
          <a:xfrm>
            <a:off x="7261225" y="3638550"/>
            <a:ext cx="234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</a:t>
            </a:r>
          </a:p>
        </p:txBody>
      </p:sp>
      <p:sp>
        <p:nvSpPr>
          <p:cNvPr id="48909" name="Text Box 2829"/>
          <p:cNvSpPr txBox="1">
            <a:spLocks noChangeArrowheads="1"/>
          </p:cNvSpPr>
          <p:nvPr/>
        </p:nvSpPr>
        <p:spPr bwMode="auto">
          <a:xfrm>
            <a:off x="1619250" y="4508500"/>
            <a:ext cx="58102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33CC"/>
                </a:solidFill>
              </a:rPr>
              <a:t>Rule (B)</a:t>
            </a:r>
            <a:r>
              <a:rPr lang="it-IT" sz="2400">
                <a:solidFill>
                  <a:srgbClr val="000000"/>
                </a:solidFill>
              </a:rPr>
              <a:t> :       Max    </a:t>
            </a:r>
            <a:r>
              <a:rPr lang="it-IT" sz="2400">
                <a:solidFill>
                  <a:srgbClr val="FF0066"/>
                </a:solidFill>
                <a:cs typeface="Arial" charset="0"/>
              </a:rPr>
              <a:t>║</a:t>
            </a:r>
            <a:r>
              <a:rPr lang="it-IT" sz="2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Inc. Fluxes Vector</a:t>
            </a:r>
            <a:r>
              <a:rPr lang="el-GR" sz="2400">
                <a:solidFill>
                  <a:srgbClr val="FF0066"/>
                </a:solidFill>
                <a:ea typeface="Arial Unicode MS" pitchFamily="34" charset="-128"/>
                <a:cs typeface="Arial" charset="0"/>
              </a:rPr>
              <a:t>║</a:t>
            </a:r>
          </a:p>
        </p:txBody>
      </p:sp>
      <p:sp>
        <p:nvSpPr>
          <p:cNvPr id="48911" name="Text Box 2831"/>
          <p:cNvSpPr txBox="1">
            <a:spLocks noChangeArrowheads="1"/>
          </p:cNvSpPr>
          <p:nvPr/>
        </p:nvSpPr>
        <p:spPr bwMode="auto">
          <a:xfrm>
            <a:off x="1187450" y="5300663"/>
            <a:ext cx="6624638" cy="3968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333399"/>
                </a:solidFill>
              </a:rPr>
              <a:t>Rule (B)</a:t>
            </a:r>
            <a:r>
              <a:rPr lang="it-IT" sz="2000" b="1">
                <a:solidFill>
                  <a:srgbClr val="CC3300"/>
                </a:solidFill>
              </a:rPr>
              <a:t> is an “entropy” type rule : maximize velocity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5616" y="5877272"/>
            <a:ext cx="6732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Applied Math (95-): Holden-</a:t>
            </a:r>
            <a:r>
              <a:rPr lang="en-US" dirty="0" err="1" smtClean="0"/>
              <a:t>Risebro</a:t>
            </a:r>
            <a:r>
              <a:rPr lang="en-US" dirty="0" smtClean="0"/>
              <a:t>, </a:t>
            </a:r>
            <a:r>
              <a:rPr lang="en-US" dirty="0" err="1" smtClean="0"/>
              <a:t>Coclite</a:t>
            </a:r>
            <a:r>
              <a:rPr lang="en-US" dirty="0" smtClean="0"/>
              <a:t>-</a:t>
            </a:r>
            <a:r>
              <a:rPr lang="en-US" dirty="0" err="1" smtClean="0"/>
              <a:t>Garavello</a:t>
            </a:r>
            <a:r>
              <a:rPr lang="en-US" dirty="0" smtClean="0"/>
              <a:t>-P., etc.</a:t>
            </a:r>
          </a:p>
          <a:p>
            <a:r>
              <a:rPr lang="en-US" dirty="0" smtClean="0"/>
              <a:t>Transport </a:t>
            </a:r>
            <a:r>
              <a:rPr lang="en-US" dirty="0" err="1" smtClean="0"/>
              <a:t>Eng</a:t>
            </a:r>
            <a:r>
              <a:rPr lang="en-US" dirty="0" smtClean="0"/>
              <a:t> (95-): </a:t>
            </a:r>
            <a:r>
              <a:rPr lang="en-US" dirty="0" err="1" smtClean="0"/>
              <a:t>Daganzo</a:t>
            </a:r>
            <a:r>
              <a:rPr lang="en-US" dirty="0" smtClean="0"/>
              <a:t>, </a:t>
            </a:r>
            <a:r>
              <a:rPr lang="en-US" dirty="0" err="1" smtClean="0"/>
              <a:t>Lebacque-Khoshyaran</a:t>
            </a:r>
            <a:r>
              <a:rPr lang="en-US" dirty="0" smtClean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06256"/>
      </p:ext>
    </p:extLst>
  </p:cSld>
  <p:clrMapOvr>
    <a:masterClrMapping/>
  </p:clrMapOvr>
  <p:transition xmlns:p14="http://schemas.microsoft.com/office/powerpoint/2010/main" advClick="0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1876E-6 C 0.0283 0.00509 0.0566 0.01041 0.0875 0.02267 C 0.11858 0.03516 0.12969 0.06524 0.18594 0.07449 C 0.24202 0.08397 0.33351 0.0812 0.42518 0.0786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02151E-7 C 0.03073 0.00116 0.06163 0.00255 0.08906 0.01457 C 0.11667 0.02637 0.13507 0.05922 0.1651 0.07125 C 0.19514 0.08305 0.22257 0.08374 0.2691 0.08582 C 0.31562 0.0879 0.37969 0.08536 0.4441 0.08281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" y="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2.07495E-6 C 0.04097 -0.00116 0.08194 -0.00231 0.11805 0.00139 C 0.15416 0.00509 0.19235 0.00925 0.21683 0.02244 C 0.24131 0.03562 0.24114 0.06824 0.26527 0.08073 C 0.2894 0.09322 0.3342 0.09484 0.3618 0.09715 C 0.3894 0.09947 0.40989 0.09692 0.43038 0.09438 " pathEditMode="relative" ptsTypes="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1.8737E-7 C 0.02969 -0.0007 0.05938 -0.00139 0.08647 -0.00139 C 0.11355 -0.00139 0.14133 -0.00671 0.16285 1.8737E-7 C 0.18438 0.00671 0.19723 0.02706 0.21563 0.03909 C 0.23403 0.05112 0.24254 0.06569 0.27292 0.07194 C 0.30331 0.07818 0.35053 0.07726 0.39775 0.07657 " pathEditMode="relative" ptsTypes="aaa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5431E-6 C 0.03594 -0.00023 0.07188 -0.00023 0.11007 2.45431E-6 C 0.14826 0.00023 0.19688 -0.00463 0.22917 0.00162 C 0.26146 0.00786 0.28368 0.02244 0.3033 0.03747 C 0.32292 0.05251 0.33264 0.08212 0.34705 0.09137 C 0.36146 0.10062 0.37552 0.09669 0.38976 0.09299 " pathEditMode="relative" ptsTypes="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70021E-6 C 0.02899 -0.00462 0.05798 -0.00925 0.08993 -0.01041 C 0.12187 -0.01156 0.16406 -0.00809 0.19218 -0.0074 C 0.22014 -0.00671 0.24028 -0.01226 0.2585 -0.00601 C 0.27656 0.00023 0.28854 0.01781 0.30121 0.03007 C 0.31389 0.04233 0.32205 0.05991 0.33489 0.06755 C 0.34774 0.07518 0.36319 0.07564 0.37864 0.07634 " pathEditMode="relative" rAng="0" ptsTypes="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48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48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48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8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48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4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48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48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52926E-6 C 0.04131 -0.00231 0.08263 -0.00439 0.11683 -0.01642 C 0.15104 -0.02845 0.15243 -0.06176 0.20555 -0.07194 C 0.25868 -0.08212 0.34722 -0.08003 0.43593 -0.07795 " pathEditMode="relative" ptsTypes="aaaA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842E-6 C 0.05451 0.00347 0.1092 0.00717 0.15295 0.0044 C 0.1967 0.00162 0.22274 -0.01226 0.26302 -0.01642 C 0.3033 -0.02059 0.36059 -0.02035 0.39444 -0.02105 C 0.4283 -0.02174 0.44722 -0.02151 0.46632 -0.02105 " pathEditMode="relative" ptsTypes="aaaaA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023 C 0.05034 -0.00093 0.10069 -0.00185 0.146 -0.00139 C 0.19114 -0.00093 0.24114 0.00856 0.2717 0.00301 C 0.30225 -0.00231 0.31597 -0.01781 0.32968 -0.03308 " pathEditMode="relative" rAng="0" ptsTypes="aa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1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1.13347E-6 C 0.03541 -0.00254 0.071 -0.00509 0.09426 -0.01504 C 0.11753 -0.02498 0.12378 -0.04765 0.13923 -0.05991 C 0.15468 -0.07217 0.16128 -0.0842 0.18749 -0.08836 C 0.21371 -0.09253 0.2526 -0.0849 0.29652 -0.08536 C 0.34044 -0.08582 0.396 -0.0886 0.45156 -0.09137 " pathEditMode="relative" ptsTypes="aaaaaA"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85381E-6 C 0.03716 -0.00093 0.07448 -0.00185 0.10782 3.85381E-6 C 0.14115 0.00185 0.16754 0.0067 0.2 0.01064 C 0.23247 0.01457 0.2665 0.02174 0.30226 0.02405 C 0.33802 0.02637 0.38646 0.02428 0.41459 0.02405 " pathEditMode="relative" ptsTypes="aaaaA">
                                      <p:cBhvr>
                                        <p:cTn id="1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71663E-6 C 0.03542 -4.71663E-6 0.07101 -4.71663E-6 0.10555 -4.71663E-6 C 0.1401 -4.71663E-6 0.17743 -0.00231 0.20781 -4.71663E-6 C 0.23819 0.00232 0.26528 0.0037 0.28767 0.01342 C 0.31007 0.02314 0.32326 0.04696 0.34271 0.05853 C 0.36215 0.07009 0.38229 0.07819 0.40451 0.08235 " pathEditMode="relative" ptsTypes="aaaaaA"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4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8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8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8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8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8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8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8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8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8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8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8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48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8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8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8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8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8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8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8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8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decel="100000"/>
                                        <p:tgtEl>
                                          <p:spTgt spid="48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8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" decel="100000"/>
                                        <p:tgtEl>
                                          <p:spTgt spid="4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4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4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" decel="100000"/>
                                        <p:tgtEl>
                                          <p:spTgt spid="4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000"/>
                            </p:stCondLst>
                            <p:childTnLst>
                              <p:par>
                                <p:cTn id="2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4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48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48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48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48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22" grpId="0" animBg="1"/>
      <p:bldP spid="48423" grpId="0" animBg="1"/>
      <p:bldP spid="48424" grpId="0" animBg="1"/>
      <p:bldP spid="48428" grpId="0" animBg="1"/>
      <p:bldP spid="48431" grpId="0" animBg="1"/>
      <p:bldP spid="48429" grpId="0" animBg="1"/>
      <p:bldP spid="48432" grpId="0" animBg="1"/>
      <p:bldP spid="48433" grpId="0" animBg="1"/>
      <p:bldP spid="48617" grpId="0" animBg="1"/>
      <p:bldP spid="48618" grpId="0" animBg="1"/>
      <p:bldP spid="48619" grpId="0" animBg="1"/>
      <p:bldP spid="48620" grpId="0" animBg="1"/>
      <p:bldP spid="48621" grpId="0" animBg="1"/>
      <p:bldP spid="48622" grpId="0" animBg="1"/>
      <p:bldP spid="48623" grpId="0" animBg="1"/>
      <p:bldP spid="48624" grpId="0" animBg="1"/>
      <p:bldP spid="48759" grpId="0" animBg="1"/>
      <p:bldP spid="48759" grpId="1" animBg="1"/>
      <p:bldP spid="48760" grpId="0" animBg="1"/>
      <p:bldP spid="48760" grpId="1" animBg="1"/>
      <p:bldP spid="48761" grpId="0" animBg="1"/>
      <p:bldP spid="48761" grpId="1" animBg="1"/>
      <p:bldP spid="48762" grpId="0" animBg="1"/>
      <p:bldP spid="48762" grpId="1" animBg="1"/>
      <p:bldP spid="48763" grpId="0" animBg="1"/>
      <p:bldP spid="48763" grpId="1" animBg="1"/>
      <p:bldP spid="48764" grpId="0" animBg="1"/>
      <p:bldP spid="48764" grpId="1" animBg="1"/>
      <p:bldP spid="48765" grpId="0" animBg="1"/>
      <p:bldP spid="48765" grpId="1" animBg="1"/>
      <p:bldP spid="48766" grpId="0" animBg="1"/>
      <p:bldP spid="48766" grpId="1" animBg="1"/>
      <p:bldP spid="48902" grpId="0"/>
      <p:bldP spid="48904" grpId="0"/>
      <p:bldP spid="48905" grpId="0"/>
      <p:bldP spid="48906" grpId="0"/>
      <p:bldP spid="48907" grpId="0"/>
      <p:bldP spid="48908" grpId="0"/>
      <p:bldP spid="48909" grpId="0"/>
      <p:bldP spid="48911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04812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rgbClr val="000090"/>
                </a:solidFill>
              </a:rPr>
              <a:t>Dynamics </a:t>
            </a:r>
            <a:r>
              <a:rPr lang="it-IT" sz="4000" b="1" dirty="0" err="1">
                <a:solidFill>
                  <a:srgbClr val="000090"/>
                </a:solidFill>
              </a:rPr>
              <a:t>at</a:t>
            </a:r>
            <a:r>
              <a:rPr lang="it-IT" sz="4000" b="1" dirty="0">
                <a:solidFill>
                  <a:srgbClr val="000090"/>
                </a:solidFill>
              </a:rPr>
              <a:t> </a:t>
            </a:r>
            <a:r>
              <a:rPr lang="it-IT" sz="4000" b="1" dirty="0" err="1">
                <a:solidFill>
                  <a:srgbClr val="000090"/>
                </a:solidFill>
              </a:rPr>
              <a:t>junctions</a:t>
            </a:r>
            <a:r>
              <a:rPr lang="it-IT" sz="4000" b="1" dirty="0">
                <a:solidFill>
                  <a:srgbClr val="000090"/>
                </a:solidFill>
              </a:rPr>
              <a:t>(2)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84213" y="665163"/>
            <a:ext cx="7685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/>
              <a:t>Traffic distribution matrix  </a:t>
            </a:r>
            <a:r>
              <a:rPr lang="it-IT" sz="3200">
                <a:solidFill>
                  <a:srgbClr val="CC3300"/>
                </a:solidFill>
              </a:rPr>
              <a:t>A</a:t>
            </a:r>
            <a:r>
              <a:rPr lang="it-IT" sz="2400"/>
              <a:t> = (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solidFill>
                  <a:srgbClr val="CC3300"/>
                </a:solidFill>
                <a:cs typeface="Arial" charset="0"/>
              </a:rPr>
              <a:t>   </a:t>
            </a:r>
            <a:r>
              <a:rPr lang="it-IT" sz="2400"/>
              <a:t>) , 0&lt;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cs typeface="Arial" charset="0"/>
              </a:rPr>
              <a:t>  &lt;1,  </a:t>
            </a:r>
            <a:r>
              <a:rPr lang="el-GR" sz="2400">
                <a:cs typeface="Arial" charset="0"/>
              </a:rPr>
              <a:t>Σ</a:t>
            </a:r>
            <a:r>
              <a:rPr lang="it-IT" sz="2400">
                <a:cs typeface="Arial" charset="0"/>
              </a:rPr>
              <a:t>   </a:t>
            </a:r>
            <a:r>
              <a:rPr lang="el-GR" sz="2400">
                <a:solidFill>
                  <a:srgbClr val="CC3300"/>
                </a:solidFill>
                <a:cs typeface="Arial" charset="0"/>
              </a:rPr>
              <a:t>α</a:t>
            </a:r>
            <a:r>
              <a:rPr lang="it-IT" sz="2400">
                <a:cs typeface="Arial" charset="0"/>
              </a:rPr>
              <a:t>   =1</a:t>
            </a:r>
            <a:endParaRPr lang="it-IT" sz="2400"/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6227763" y="908050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5148263" y="908050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  <a:r>
              <a:rPr lang="it-IT"/>
              <a:t> 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7667625" y="908050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ji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7235825" y="908050"/>
            <a:ext cx="23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j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11188" y="1341438"/>
            <a:ext cx="7891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33CC"/>
                </a:solidFill>
              </a:rPr>
              <a:t>Rule (A)</a:t>
            </a:r>
            <a:r>
              <a:rPr lang="it-IT" sz="2400"/>
              <a:t> :      Out. Fluxes Vector</a:t>
            </a:r>
            <a:r>
              <a:rPr lang="it-IT" sz="2400">
                <a:cs typeface="Arial" charset="0"/>
              </a:rPr>
              <a:t> =  </a:t>
            </a:r>
            <a:r>
              <a:rPr lang="it-IT" sz="3200">
                <a:solidFill>
                  <a:srgbClr val="CC3300"/>
                </a:solidFill>
                <a:cs typeface="Arial" charset="0"/>
              </a:rPr>
              <a:t>A</a:t>
            </a:r>
            <a:r>
              <a:rPr lang="it-IT" sz="2400">
                <a:cs typeface="Arial" charset="0"/>
              </a:rPr>
              <a:t> </a:t>
            </a:r>
            <a:r>
              <a:rPr lang="en-US" sz="2400">
                <a:cs typeface="Arial" charset="0"/>
              </a:rPr>
              <a:t>·</a:t>
            </a:r>
            <a:r>
              <a:rPr lang="it-IT" sz="2400">
                <a:cs typeface="Arial" charset="0"/>
              </a:rPr>
              <a:t> Inc. Fluxes Vector</a:t>
            </a:r>
            <a:endParaRPr lang="el-GR" sz="2400">
              <a:cs typeface="Arial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611188" y="1989138"/>
            <a:ext cx="581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33CC"/>
                </a:solidFill>
              </a:rPr>
              <a:t>Rule (B)</a:t>
            </a:r>
            <a:r>
              <a:rPr lang="it-IT" sz="2400"/>
              <a:t> :       Max    </a:t>
            </a:r>
            <a:r>
              <a:rPr lang="it-IT" sz="2400">
                <a:solidFill>
                  <a:srgbClr val="FF0066"/>
                </a:solidFill>
                <a:cs typeface="Arial" charset="0"/>
              </a:rPr>
              <a:t>║</a:t>
            </a:r>
            <a:r>
              <a:rPr lang="it-IT" sz="2400">
                <a:latin typeface="Arial Unicode MS" charset="0"/>
                <a:cs typeface="Arial Unicode MS" charset="0"/>
              </a:rPr>
              <a:t>Inc. Fluxes Vector</a:t>
            </a:r>
            <a:r>
              <a:rPr lang="el-GR" sz="2400">
                <a:solidFill>
                  <a:srgbClr val="FF0066"/>
                </a:solidFill>
                <a:ea typeface="Arial Unicode MS" charset="0"/>
                <a:cs typeface="Arial" charset="0"/>
              </a:rPr>
              <a:t>║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6300788" y="2205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0" y="2636838"/>
            <a:ext cx="62578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33CC"/>
                </a:solidFill>
              </a:rPr>
              <a:t>(A)</a:t>
            </a:r>
            <a:r>
              <a:rPr lang="it-IT" sz="2400" dirty="0"/>
              <a:t> </a:t>
            </a:r>
            <a:r>
              <a:rPr lang="it-IT" sz="2400" dirty="0" err="1"/>
              <a:t>implies</a:t>
            </a:r>
            <a:r>
              <a:rPr lang="it-IT" sz="2400" dirty="0"/>
              <a:t> </a:t>
            </a:r>
            <a:r>
              <a:rPr lang="it-IT" sz="2400" dirty="0" err="1"/>
              <a:t>conservation</a:t>
            </a:r>
            <a:r>
              <a:rPr lang="it-IT" sz="2400" dirty="0"/>
              <a:t> </a:t>
            </a:r>
            <a:r>
              <a:rPr lang="it-IT" sz="2400" dirty="0" err="1" smtClean="0"/>
              <a:t>through</a:t>
            </a:r>
            <a:r>
              <a:rPr lang="it-IT" sz="2400" dirty="0" smtClean="0"/>
              <a:t> </a:t>
            </a:r>
            <a:r>
              <a:rPr lang="it-IT" sz="2400" dirty="0"/>
              <a:t>the </a:t>
            </a:r>
            <a:r>
              <a:rPr lang="it-IT" sz="2400" dirty="0" err="1"/>
              <a:t>junction</a:t>
            </a:r>
            <a:endParaRPr lang="it-IT" sz="2400" dirty="0"/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0" y="3068638"/>
            <a:ext cx="886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33CC"/>
                </a:solidFill>
              </a:rPr>
              <a:t>(A)</a:t>
            </a:r>
            <a:r>
              <a:rPr lang="it-IT" sz="2400"/>
              <a:t>, </a:t>
            </a:r>
            <a:r>
              <a:rPr lang="it-IT" sz="2400">
                <a:solidFill>
                  <a:srgbClr val="0033CC"/>
                </a:solidFill>
              </a:rPr>
              <a:t>(B)</a:t>
            </a:r>
            <a:r>
              <a:rPr lang="it-IT" sz="2400"/>
              <a:t> equivalent to a LP problem and a unique solution to RPs</a:t>
            </a:r>
          </a:p>
        </p:txBody>
      </p:sp>
      <p:pic>
        <p:nvPicPr>
          <p:cNvPr id="11265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2025"/>
            <a:ext cx="435610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5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356100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57" name="Text Box 17"/>
          <p:cNvSpPr txBox="1">
            <a:spLocks noChangeArrowheads="1"/>
          </p:cNvSpPr>
          <p:nvPr/>
        </p:nvSpPr>
        <p:spPr bwMode="auto">
          <a:xfrm>
            <a:off x="755650" y="3860800"/>
            <a:ext cx="725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Solutions on roads are given solving boundary value problems.</a:t>
            </a:r>
          </a:p>
        </p:txBody>
      </p:sp>
      <p:sp>
        <p:nvSpPr>
          <p:cNvPr id="112658" name="Text Box 18"/>
          <p:cNvSpPr txBox="1">
            <a:spLocks noChangeArrowheads="1"/>
          </p:cNvSpPr>
          <p:nvPr/>
        </p:nvSpPr>
        <p:spPr bwMode="auto">
          <a:xfrm>
            <a:off x="179388" y="4652963"/>
            <a:ext cx="8737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→</a:t>
            </a:r>
            <a:r>
              <a:rPr lang="it-IT" sz="2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Fluxes respect Rules (A) and (B) only if bounday value problems produce</a:t>
            </a:r>
          </a:p>
          <a:p>
            <a:r>
              <a:rPr lang="it-IT" sz="2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waves with negative velocity on incoming roads and with positive velocity on</a:t>
            </a:r>
          </a:p>
          <a:p>
            <a:r>
              <a:rPr lang="it-IT" sz="2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outgoing ones.</a:t>
            </a:r>
          </a:p>
        </p:txBody>
      </p:sp>
    </p:spTree>
    <p:extLst>
      <p:ext uri="{BB962C8B-B14F-4D97-AF65-F5344CB8AC3E}">
        <p14:creationId xmlns:p14="http://schemas.microsoft.com/office/powerpoint/2010/main" val="185798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  <p:bldP spid="112644" grpId="0"/>
      <p:bldP spid="112645" grpId="0"/>
      <p:bldP spid="112646" grpId="0"/>
      <p:bldP spid="112647" grpId="0"/>
      <p:bldP spid="112648" grpId="0"/>
      <p:bldP spid="112649" grpId="0"/>
      <p:bldP spid="112650" grpId="0"/>
      <p:bldP spid="112651" grpId="0"/>
      <p:bldP spid="112652" grpId="0"/>
      <p:bldP spid="112657" grpId="0"/>
      <p:bldP spid="112657" grpId="1"/>
      <p:bldP spid="112658" grpId="0"/>
      <p:bldP spid="1126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2124075" y="5229225"/>
            <a:ext cx="4895850" cy="1190625"/>
            <a:chOff x="1338" y="2790"/>
            <a:chExt cx="3084" cy="750"/>
          </a:xfrm>
        </p:grpSpPr>
        <p:grpSp>
          <p:nvGrpSpPr>
            <p:cNvPr id="57347" name="Group 3"/>
            <p:cNvGrpSpPr>
              <a:grpSpLocks/>
            </p:cNvGrpSpPr>
            <p:nvPr/>
          </p:nvGrpSpPr>
          <p:grpSpPr bwMode="auto">
            <a:xfrm>
              <a:off x="1668" y="2946"/>
              <a:ext cx="2424" cy="450"/>
              <a:chOff x="1254" y="2424"/>
              <a:chExt cx="2424" cy="450"/>
            </a:xfrm>
          </p:grpSpPr>
          <p:sp>
            <p:nvSpPr>
              <p:cNvPr id="57348" name="Line 4"/>
              <p:cNvSpPr>
                <a:spLocks noChangeShapeType="1"/>
              </p:cNvSpPr>
              <p:nvPr/>
            </p:nvSpPr>
            <p:spPr bwMode="auto">
              <a:xfrm>
                <a:off x="1254" y="2424"/>
                <a:ext cx="2424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49" name="Line 5"/>
              <p:cNvSpPr>
                <a:spLocks noChangeShapeType="1"/>
              </p:cNvSpPr>
              <p:nvPr/>
            </p:nvSpPr>
            <p:spPr bwMode="auto">
              <a:xfrm flipH="1">
                <a:off x="1254" y="2424"/>
                <a:ext cx="2424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0" name="Oval 6"/>
              <p:cNvSpPr>
                <a:spLocks noChangeArrowheads="1"/>
              </p:cNvSpPr>
              <p:nvPr/>
            </p:nvSpPr>
            <p:spPr bwMode="auto">
              <a:xfrm>
                <a:off x="2433" y="261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>
                <a:off x="1737" y="2516"/>
                <a:ext cx="37" cy="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2" name="Line 8"/>
              <p:cNvSpPr>
                <a:spLocks noChangeShapeType="1"/>
              </p:cNvSpPr>
              <p:nvPr/>
            </p:nvSpPr>
            <p:spPr bwMode="auto">
              <a:xfrm flipV="1">
                <a:off x="1731" y="2774"/>
                <a:ext cx="37" cy="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>
                <a:off x="3141" y="2774"/>
                <a:ext cx="37" cy="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4" name="Line 10"/>
              <p:cNvSpPr>
                <a:spLocks noChangeShapeType="1"/>
              </p:cNvSpPr>
              <p:nvPr/>
            </p:nvSpPr>
            <p:spPr bwMode="auto">
              <a:xfrm flipV="1">
                <a:off x="3141" y="2513"/>
                <a:ext cx="37" cy="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55" name="Text Box 11"/>
            <p:cNvSpPr txBox="1">
              <a:spLocks noChangeArrowheads="1"/>
            </p:cNvSpPr>
            <p:nvPr/>
          </p:nvSpPr>
          <p:spPr bwMode="auto">
            <a:xfrm>
              <a:off x="1338" y="2790"/>
              <a:ext cx="2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>
                  <a:solidFill>
                    <a:schemeClr val="accent2"/>
                  </a:solidFill>
                  <a:latin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1338" y="3252"/>
              <a:ext cx="2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>
                  <a:solidFill>
                    <a:schemeClr val="accent2"/>
                  </a:solidFill>
                  <a:latin typeface="Times New Roman" charset="0"/>
                  <a:cs typeface="Times New Roman" charset="0"/>
                </a:rPr>
                <a:t>2</a:t>
              </a:r>
            </a:p>
          </p:txBody>
        </p:sp>
        <p:sp>
          <p:nvSpPr>
            <p:cNvPr id="57357" name="Text Box 13"/>
            <p:cNvSpPr txBox="1">
              <a:spLocks noChangeArrowheads="1"/>
            </p:cNvSpPr>
            <p:nvPr/>
          </p:nvSpPr>
          <p:spPr bwMode="auto">
            <a:xfrm>
              <a:off x="4152" y="2790"/>
              <a:ext cx="2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>
                  <a:solidFill>
                    <a:schemeClr val="accent2"/>
                  </a:solidFill>
                  <a:latin typeface="Times New Roman" charset="0"/>
                  <a:cs typeface="Times New Roman" charset="0"/>
                </a:rPr>
                <a:t>3</a:t>
              </a:r>
            </a:p>
          </p:txBody>
        </p:sp>
        <p:sp>
          <p:nvSpPr>
            <p:cNvPr id="57358" name="Text Box 14"/>
            <p:cNvSpPr txBox="1">
              <a:spLocks noChangeArrowheads="1"/>
            </p:cNvSpPr>
            <p:nvPr/>
          </p:nvSpPr>
          <p:spPr bwMode="auto">
            <a:xfrm>
              <a:off x="4152" y="3246"/>
              <a:ext cx="2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>
                  <a:solidFill>
                    <a:schemeClr val="accent2"/>
                  </a:solidFill>
                  <a:latin typeface="Times New Roman" charset="0"/>
                  <a:cs typeface="Times New Roman" charset="0"/>
                </a:rPr>
                <a:t>4</a:t>
              </a:r>
            </a:p>
          </p:txBody>
        </p:sp>
      </p:grpSp>
      <p:grpSp>
        <p:nvGrpSpPr>
          <p:cNvPr id="57359" name="Group 15"/>
          <p:cNvGrpSpPr>
            <a:grpSpLocks/>
          </p:cNvGrpSpPr>
          <p:nvPr/>
        </p:nvGrpSpPr>
        <p:grpSpPr bwMode="auto">
          <a:xfrm>
            <a:off x="1881188" y="1150938"/>
            <a:ext cx="2066925" cy="1743075"/>
            <a:chOff x="810" y="672"/>
            <a:chExt cx="1302" cy="1098"/>
          </a:xfrm>
        </p:grpSpPr>
        <p:sp>
          <p:nvSpPr>
            <p:cNvPr id="57360" name="Line 16"/>
            <p:cNvSpPr>
              <a:spLocks noChangeShapeType="1"/>
            </p:cNvSpPr>
            <p:nvPr/>
          </p:nvSpPr>
          <p:spPr bwMode="auto">
            <a:xfrm>
              <a:off x="810" y="172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Line 17"/>
            <p:cNvSpPr>
              <a:spLocks noChangeShapeType="1"/>
            </p:cNvSpPr>
            <p:nvPr/>
          </p:nvSpPr>
          <p:spPr bwMode="auto">
            <a:xfrm flipV="1">
              <a:off x="2112" y="672"/>
              <a:ext cx="0" cy="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>
              <a:off x="115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Line 19"/>
            <p:cNvSpPr>
              <a:spLocks noChangeShapeType="1"/>
            </p:cNvSpPr>
            <p:nvPr/>
          </p:nvSpPr>
          <p:spPr bwMode="auto">
            <a:xfrm>
              <a:off x="163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64" name="Group 20"/>
          <p:cNvGrpSpPr>
            <a:grpSpLocks/>
          </p:cNvGrpSpPr>
          <p:nvPr/>
        </p:nvGrpSpPr>
        <p:grpSpPr bwMode="auto">
          <a:xfrm flipH="1">
            <a:off x="5329238" y="1150938"/>
            <a:ext cx="2066925" cy="1743075"/>
            <a:chOff x="810" y="672"/>
            <a:chExt cx="1302" cy="1098"/>
          </a:xfrm>
        </p:grpSpPr>
        <p:sp>
          <p:nvSpPr>
            <p:cNvPr id="57365" name="Line 21"/>
            <p:cNvSpPr>
              <a:spLocks noChangeShapeType="1"/>
            </p:cNvSpPr>
            <p:nvPr/>
          </p:nvSpPr>
          <p:spPr bwMode="auto">
            <a:xfrm>
              <a:off x="810" y="172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22"/>
            <p:cNvSpPr>
              <a:spLocks noChangeShapeType="1"/>
            </p:cNvSpPr>
            <p:nvPr/>
          </p:nvSpPr>
          <p:spPr bwMode="auto">
            <a:xfrm flipV="1">
              <a:off x="2112" y="672"/>
              <a:ext cx="0" cy="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23"/>
            <p:cNvSpPr>
              <a:spLocks noChangeShapeType="1"/>
            </p:cNvSpPr>
            <p:nvPr/>
          </p:nvSpPr>
          <p:spPr bwMode="auto">
            <a:xfrm>
              <a:off x="115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Line 24"/>
            <p:cNvSpPr>
              <a:spLocks noChangeShapeType="1"/>
            </p:cNvSpPr>
            <p:nvPr/>
          </p:nvSpPr>
          <p:spPr bwMode="auto">
            <a:xfrm>
              <a:off x="163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69" name="Group 25"/>
          <p:cNvGrpSpPr>
            <a:grpSpLocks/>
          </p:cNvGrpSpPr>
          <p:nvPr/>
        </p:nvGrpSpPr>
        <p:grpSpPr bwMode="auto">
          <a:xfrm>
            <a:off x="1881188" y="3198813"/>
            <a:ext cx="2066925" cy="1743075"/>
            <a:chOff x="810" y="672"/>
            <a:chExt cx="1302" cy="1098"/>
          </a:xfrm>
        </p:grpSpPr>
        <p:sp>
          <p:nvSpPr>
            <p:cNvPr id="57370" name="Line 26"/>
            <p:cNvSpPr>
              <a:spLocks noChangeShapeType="1"/>
            </p:cNvSpPr>
            <p:nvPr/>
          </p:nvSpPr>
          <p:spPr bwMode="auto">
            <a:xfrm>
              <a:off x="810" y="172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1" name="Line 27"/>
            <p:cNvSpPr>
              <a:spLocks noChangeShapeType="1"/>
            </p:cNvSpPr>
            <p:nvPr/>
          </p:nvSpPr>
          <p:spPr bwMode="auto">
            <a:xfrm flipV="1">
              <a:off x="2112" y="672"/>
              <a:ext cx="0" cy="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2" name="Line 28"/>
            <p:cNvSpPr>
              <a:spLocks noChangeShapeType="1"/>
            </p:cNvSpPr>
            <p:nvPr/>
          </p:nvSpPr>
          <p:spPr bwMode="auto">
            <a:xfrm>
              <a:off x="115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9"/>
            <p:cNvSpPr>
              <a:spLocks noChangeShapeType="1"/>
            </p:cNvSpPr>
            <p:nvPr/>
          </p:nvSpPr>
          <p:spPr bwMode="auto">
            <a:xfrm>
              <a:off x="163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74" name="Group 30"/>
          <p:cNvGrpSpPr>
            <a:grpSpLocks/>
          </p:cNvGrpSpPr>
          <p:nvPr/>
        </p:nvGrpSpPr>
        <p:grpSpPr bwMode="auto">
          <a:xfrm flipH="1">
            <a:off x="5329238" y="3198813"/>
            <a:ext cx="2066925" cy="1743075"/>
            <a:chOff x="810" y="672"/>
            <a:chExt cx="1302" cy="1098"/>
          </a:xfrm>
        </p:grpSpPr>
        <p:sp>
          <p:nvSpPr>
            <p:cNvPr id="57375" name="Line 31"/>
            <p:cNvSpPr>
              <a:spLocks noChangeShapeType="1"/>
            </p:cNvSpPr>
            <p:nvPr/>
          </p:nvSpPr>
          <p:spPr bwMode="auto">
            <a:xfrm>
              <a:off x="810" y="172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6" name="Line 32"/>
            <p:cNvSpPr>
              <a:spLocks noChangeShapeType="1"/>
            </p:cNvSpPr>
            <p:nvPr/>
          </p:nvSpPr>
          <p:spPr bwMode="auto">
            <a:xfrm flipV="1">
              <a:off x="2112" y="672"/>
              <a:ext cx="0" cy="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Line 33"/>
            <p:cNvSpPr>
              <a:spLocks noChangeShapeType="1"/>
            </p:cNvSpPr>
            <p:nvPr/>
          </p:nvSpPr>
          <p:spPr bwMode="auto">
            <a:xfrm>
              <a:off x="115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8" name="Line 34"/>
            <p:cNvSpPr>
              <a:spLocks noChangeShapeType="1"/>
            </p:cNvSpPr>
            <p:nvPr/>
          </p:nvSpPr>
          <p:spPr bwMode="auto">
            <a:xfrm>
              <a:off x="1632" y="167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79" name="Group 35"/>
          <p:cNvGrpSpPr>
            <a:grpSpLocks/>
          </p:cNvGrpSpPr>
          <p:nvPr/>
        </p:nvGrpSpPr>
        <p:grpSpPr bwMode="auto">
          <a:xfrm>
            <a:off x="2095500" y="2460625"/>
            <a:ext cx="4991100" cy="361950"/>
            <a:chOff x="1320" y="1194"/>
            <a:chExt cx="3144" cy="228"/>
          </a:xfrm>
        </p:grpSpPr>
        <p:sp>
          <p:nvSpPr>
            <p:cNvPr id="57380" name="Line 36"/>
            <p:cNvSpPr>
              <a:spLocks noChangeShapeType="1"/>
            </p:cNvSpPr>
            <p:nvPr/>
          </p:nvSpPr>
          <p:spPr bwMode="auto">
            <a:xfrm flipV="1">
              <a:off x="2004" y="1194"/>
              <a:ext cx="162" cy="2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1" name="Group 37"/>
            <p:cNvGrpSpPr>
              <a:grpSpLocks/>
            </p:cNvGrpSpPr>
            <p:nvPr/>
          </p:nvGrpSpPr>
          <p:grpSpPr bwMode="auto">
            <a:xfrm>
              <a:off x="1320" y="1194"/>
              <a:ext cx="207" cy="222"/>
              <a:chOff x="1155" y="1203"/>
              <a:chExt cx="207" cy="222"/>
            </a:xfrm>
          </p:grpSpPr>
          <p:sp>
            <p:nvSpPr>
              <p:cNvPr id="57382" name="Line 38"/>
              <p:cNvSpPr>
                <a:spLocks noChangeShapeType="1"/>
              </p:cNvSpPr>
              <p:nvPr/>
            </p:nvSpPr>
            <p:spPr bwMode="auto">
              <a:xfrm flipH="1" flipV="1">
                <a:off x="1263" y="1203"/>
                <a:ext cx="99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Line 39"/>
              <p:cNvSpPr>
                <a:spLocks noChangeShapeType="1"/>
              </p:cNvSpPr>
              <p:nvPr/>
            </p:nvSpPr>
            <p:spPr bwMode="auto">
              <a:xfrm flipH="1" flipV="1">
                <a:off x="1206" y="1203"/>
                <a:ext cx="156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Line 40"/>
              <p:cNvSpPr>
                <a:spLocks noChangeShapeType="1"/>
              </p:cNvSpPr>
              <p:nvPr/>
            </p:nvSpPr>
            <p:spPr bwMode="auto">
              <a:xfrm flipH="1" flipV="1">
                <a:off x="1155" y="1203"/>
                <a:ext cx="207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85" name="Line 41"/>
            <p:cNvSpPr>
              <a:spLocks noChangeShapeType="1"/>
            </p:cNvSpPr>
            <p:nvPr/>
          </p:nvSpPr>
          <p:spPr bwMode="auto">
            <a:xfrm flipH="1" flipV="1">
              <a:off x="3790" y="1194"/>
              <a:ext cx="44" cy="2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6" name="Group 42"/>
            <p:cNvGrpSpPr>
              <a:grpSpLocks/>
            </p:cNvGrpSpPr>
            <p:nvPr/>
          </p:nvGrpSpPr>
          <p:grpSpPr bwMode="auto">
            <a:xfrm>
              <a:off x="4317" y="1200"/>
              <a:ext cx="147" cy="222"/>
              <a:chOff x="4152" y="1203"/>
              <a:chExt cx="147" cy="222"/>
            </a:xfrm>
          </p:grpSpPr>
          <p:sp>
            <p:nvSpPr>
              <p:cNvPr id="57387" name="Line 43"/>
              <p:cNvSpPr>
                <a:spLocks noChangeShapeType="1"/>
              </p:cNvSpPr>
              <p:nvPr/>
            </p:nvSpPr>
            <p:spPr bwMode="auto">
              <a:xfrm flipV="1">
                <a:off x="4152" y="1203"/>
                <a:ext cx="57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8" name="Line 44"/>
              <p:cNvSpPr>
                <a:spLocks noChangeShapeType="1"/>
              </p:cNvSpPr>
              <p:nvPr/>
            </p:nvSpPr>
            <p:spPr bwMode="auto">
              <a:xfrm flipV="1">
                <a:off x="4152" y="1203"/>
                <a:ext cx="96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9" name="Line 45"/>
              <p:cNvSpPr>
                <a:spLocks noChangeShapeType="1"/>
              </p:cNvSpPr>
              <p:nvPr/>
            </p:nvSpPr>
            <p:spPr bwMode="auto">
              <a:xfrm flipV="1">
                <a:off x="4152" y="1203"/>
                <a:ext cx="147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149475" y="4498975"/>
            <a:ext cx="4956175" cy="366713"/>
            <a:chOff x="1354" y="2478"/>
            <a:chExt cx="3122" cy="231"/>
          </a:xfrm>
        </p:grpSpPr>
        <p:sp>
          <p:nvSpPr>
            <p:cNvPr id="57391" name="Line 47"/>
            <p:cNvSpPr>
              <a:spLocks noChangeShapeType="1"/>
            </p:cNvSpPr>
            <p:nvPr/>
          </p:nvSpPr>
          <p:spPr bwMode="auto">
            <a:xfrm flipH="1" flipV="1">
              <a:off x="1354" y="2481"/>
              <a:ext cx="170" cy="2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92" name="Group 48"/>
            <p:cNvGrpSpPr>
              <a:grpSpLocks/>
            </p:cNvGrpSpPr>
            <p:nvPr/>
          </p:nvGrpSpPr>
          <p:grpSpPr bwMode="auto">
            <a:xfrm>
              <a:off x="2007" y="2478"/>
              <a:ext cx="143" cy="228"/>
              <a:chOff x="1842" y="2481"/>
              <a:chExt cx="143" cy="228"/>
            </a:xfrm>
          </p:grpSpPr>
          <p:sp>
            <p:nvSpPr>
              <p:cNvPr id="57393" name="Line 49"/>
              <p:cNvSpPr>
                <a:spLocks noChangeShapeType="1"/>
              </p:cNvSpPr>
              <p:nvPr/>
            </p:nvSpPr>
            <p:spPr bwMode="auto">
              <a:xfrm flipV="1">
                <a:off x="1842" y="2484"/>
                <a:ext cx="143" cy="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4" name="Line 50"/>
              <p:cNvSpPr>
                <a:spLocks noChangeShapeType="1"/>
              </p:cNvSpPr>
              <p:nvPr/>
            </p:nvSpPr>
            <p:spPr bwMode="auto">
              <a:xfrm flipV="1">
                <a:off x="1842" y="2481"/>
                <a:ext cx="105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5" name="Line 51"/>
              <p:cNvSpPr>
                <a:spLocks noChangeShapeType="1"/>
              </p:cNvSpPr>
              <p:nvPr/>
            </p:nvSpPr>
            <p:spPr bwMode="auto">
              <a:xfrm flipV="1">
                <a:off x="1842" y="2481"/>
                <a:ext cx="57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96" name="Line 52"/>
            <p:cNvSpPr>
              <a:spLocks noChangeShapeType="1"/>
            </p:cNvSpPr>
            <p:nvPr/>
          </p:nvSpPr>
          <p:spPr bwMode="auto">
            <a:xfrm flipH="1" flipV="1">
              <a:off x="3723" y="2478"/>
              <a:ext cx="114" cy="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97" name="Group 53"/>
            <p:cNvGrpSpPr>
              <a:grpSpLocks/>
            </p:cNvGrpSpPr>
            <p:nvPr/>
          </p:nvGrpSpPr>
          <p:grpSpPr bwMode="auto">
            <a:xfrm>
              <a:off x="4317" y="2481"/>
              <a:ext cx="159" cy="228"/>
              <a:chOff x="4152" y="2481"/>
              <a:chExt cx="159" cy="228"/>
            </a:xfrm>
          </p:grpSpPr>
          <p:sp>
            <p:nvSpPr>
              <p:cNvPr id="57398" name="Line 54"/>
              <p:cNvSpPr>
                <a:spLocks noChangeShapeType="1"/>
              </p:cNvSpPr>
              <p:nvPr/>
            </p:nvSpPr>
            <p:spPr bwMode="auto">
              <a:xfrm flipV="1">
                <a:off x="4152" y="2481"/>
                <a:ext cx="39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9" name="Line 55"/>
              <p:cNvSpPr>
                <a:spLocks noChangeShapeType="1"/>
              </p:cNvSpPr>
              <p:nvPr/>
            </p:nvSpPr>
            <p:spPr bwMode="auto">
              <a:xfrm flipV="1">
                <a:off x="4152" y="2484"/>
                <a:ext cx="84" cy="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0" name="Line 56"/>
              <p:cNvSpPr>
                <a:spLocks noChangeShapeType="1"/>
              </p:cNvSpPr>
              <p:nvPr/>
            </p:nvSpPr>
            <p:spPr bwMode="auto">
              <a:xfrm flipV="1">
                <a:off x="4152" y="2481"/>
                <a:ext cx="159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01" name="Group 57"/>
          <p:cNvGrpSpPr>
            <a:grpSpLocks/>
          </p:cNvGrpSpPr>
          <p:nvPr/>
        </p:nvGrpSpPr>
        <p:grpSpPr bwMode="auto">
          <a:xfrm>
            <a:off x="1460500" y="1784350"/>
            <a:ext cx="6083300" cy="690563"/>
            <a:chOff x="920" y="768"/>
            <a:chExt cx="3832" cy="435"/>
          </a:xfrm>
        </p:grpSpPr>
        <p:sp>
          <p:nvSpPr>
            <p:cNvPr id="57402" name="Line 58"/>
            <p:cNvSpPr>
              <a:spLocks noChangeShapeType="1"/>
            </p:cNvSpPr>
            <p:nvPr/>
          </p:nvSpPr>
          <p:spPr bwMode="auto">
            <a:xfrm flipV="1">
              <a:off x="2160" y="768"/>
              <a:ext cx="317" cy="4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3" name="Line 59"/>
            <p:cNvSpPr>
              <a:spLocks noChangeShapeType="1"/>
            </p:cNvSpPr>
            <p:nvPr/>
          </p:nvSpPr>
          <p:spPr bwMode="auto">
            <a:xfrm flipH="1" flipV="1">
              <a:off x="3704" y="768"/>
              <a:ext cx="86" cy="4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404" name="Group 60"/>
            <p:cNvGrpSpPr>
              <a:grpSpLocks/>
            </p:cNvGrpSpPr>
            <p:nvPr/>
          </p:nvGrpSpPr>
          <p:grpSpPr bwMode="auto">
            <a:xfrm>
              <a:off x="920" y="774"/>
              <a:ext cx="507" cy="429"/>
              <a:chOff x="755" y="774"/>
              <a:chExt cx="507" cy="429"/>
            </a:xfrm>
          </p:grpSpPr>
          <p:sp>
            <p:nvSpPr>
              <p:cNvPr id="57405" name="Line 61"/>
              <p:cNvSpPr>
                <a:spLocks noChangeShapeType="1"/>
              </p:cNvSpPr>
              <p:nvPr/>
            </p:nvSpPr>
            <p:spPr bwMode="auto">
              <a:xfrm flipH="1" flipV="1">
                <a:off x="1070" y="774"/>
                <a:ext cx="192" cy="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6" name="Line 62"/>
              <p:cNvSpPr>
                <a:spLocks noChangeShapeType="1"/>
              </p:cNvSpPr>
              <p:nvPr/>
            </p:nvSpPr>
            <p:spPr bwMode="auto">
              <a:xfrm flipH="1" flipV="1">
                <a:off x="905" y="774"/>
                <a:ext cx="302" cy="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7" name="Line 63"/>
              <p:cNvSpPr>
                <a:spLocks noChangeShapeType="1"/>
              </p:cNvSpPr>
              <p:nvPr/>
            </p:nvSpPr>
            <p:spPr bwMode="auto">
              <a:xfrm flipH="1" flipV="1">
                <a:off x="755" y="774"/>
                <a:ext cx="400" cy="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408" name="Group 64"/>
            <p:cNvGrpSpPr>
              <a:grpSpLocks/>
            </p:cNvGrpSpPr>
            <p:nvPr/>
          </p:nvGrpSpPr>
          <p:grpSpPr bwMode="auto">
            <a:xfrm>
              <a:off x="4374" y="768"/>
              <a:ext cx="378" cy="435"/>
              <a:chOff x="4209" y="768"/>
              <a:chExt cx="378" cy="435"/>
            </a:xfrm>
          </p:grpSpPr>
          <p:sp>
            <p:nvSpPr>
              <p:cNvPr id="57409" name="Line 65"/>
              <p:cNvSpPr>
                <a:spLocks noChangeShapeType="1"/>
              </p:cNvSpPr>
              <p:nvPr/>
            </p:nvSpPr>
            <p:spPr bwMode="auto">
              <a:xfrm flipV="1">
                <a:off x="4209" y="768"/>
                <a:ext cx="112" cy="4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0" name="Line 66"/>
              <p:cNvSpPr>
                <a:spLocks noChangeShapeType="1"/>
              </p:cNvSpPr>
              <p:nvPr/>
            </p:nvSpPr>
            <p:spPr bwMode="auto">
              <a:xfrm flipV="1">
                <a:off x="4248" y="768"/>
                <a:ext cx="188" cy="4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1" name="Line 67"/>
              <p:cNvSpPr>
                <a:spLocks noChangeShapeType="1"/>
              </p:cNvSpPr>
              <p:nvPr/>
            </p:nvSpPr>
            <p:spPr bwMode="auto">
              <a:xfrm flipV="1">
                <a:off x="4299" y="768"/>
                <a:ext cx="288" cy="4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12" name="Group 68"/>
          <p:cNvGrpSpPr>
            <a:grpSpLocks/>
          </p:cNvGrpSpPr>
          <p:nvPr/>
        </p:nvGrpSpPr>
        <p:grpSpPr bwMode="auto">
          <a:xfrm>
            <a:off x="1630363" y="3808413"/>
            <a:ext cx="5956300" cy="704850"/>
            <a:chOff x="1027" y="2043"/>
            <a:chExt cx="3752" cy="444"/>
          </a:xfrm>
        </p:grpSpPr>
        <p:grpSp>
          <p:nvGrpSpPr>
            <p:cNvPr id="57413" name="Group 69"/>
            <p:cNvGrpSpPr>
              <a:grpSpLocks/>
            </p:cNvGrpSpPr>
            <p:nvPr/>
          </p:nvGrpSpPr>
          <p:grpSpPr bwMode="auto">
            <a:xfrm>
              <a:off x="2064" y="2045"/>
              <a:ext cx="363" cy="442"/>
              <a:chOff x="1899" y="2042"/>
              <a:chExt cx="363" cy="442"/>
            </a:xfrm>
          </p:grpSpPr>
          <p:sp>
            <p:nvSpPr>
              <p:cNvPr id="57414" name="Line 70"/>
              <p:cNvSpPr>
                <a:spLocks noChangeShapeType="1"/>
              </p:cNvSpPr>
              <p:nvPr/>
            </p:nvSpPr>
            <p:spPr bwMode="auto">
              <a:xfrm flipV="1">
                <a:off x="1989" y="2048"/>
                <a:ext cx="273" cy="4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5" name="Line 71"/>
              <p:cNvSpPr>
                <a:spLocks noChangeShapeType="1"/>
              </p:cNvSpPr>
              <p:nvPr/>
            </p:nvSpPr>
            <p:spPr bwMode="auto">
              <a:xfrm flipV="1">
                <a:off x="1948" y="2045"/>
                <a:ext cx="202" cy="4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6" name="Line 72"/>
              <p:cNvSpPr>
                <a:spLocks noChangeShapeType="1"/>
              </p:cNvSpPr>
              <p:nvPr/>
            </p:nvSpPr>
            <p:spPr bwMode="auto">
              <a:xfrm flipV="1">
                <a:off x="1899" y="2042"/>
                <a:ext cx="109" cy="4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417" name="Line 73"/>
            <p:cNvSpPr>
              <a:spLocks noChangeShapeType="1"/>
            </p:cNvSpPr>
            <p:nvPr/>
          </p:nvSpPr>
          <p:spPr bwMode="auto">
            <a:xfrm flipH="1" flipV="1">
              <a:off x="1027" y="2043"/>
              <a:ext cx="323" cy="4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418" name="Group 74"/>
            <p:cNvGrpSpPr>
              <a:grpSpLocks/>
            </p:cNvGrpSpPr>
            <p:nvPr/>
          </p:nvGrpSpPr>
          <p:grpSpPr bwMode="auto">
            <a:xfrm>
              <a:off x="4355" y="2046"/>
              <a:ext cx="424" cy="441"/>
              <a:chOff x="4190" y="2046"/>
              <a:chExt cx="424" cy="441"/>
            </a:xfrm>
          </p:grpSpPr>
          <p:sp>
            <p:nvSpPr>
              <p:cNvPr id="57419" name="Line 75"/>
              <p:cNvSpPr>
                <a:spLocks noChangeShapeType="1"/>
              </p:cNvSpPr>
              <p:nvPr/>
            </p:nvSpPr>
            <p:spPr bwMode="auto">
              <a:xfrm flipV="1">
                <a:off x="4190" y="2046"/>
                <a:ext cx="75" cy="4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20" name="Line 76"/>
              <p:cNvSpPr>
                <a:spLocks noChangeShapeType="1"/>
              </p:cNvSpPr>
              <p:nvPr/>
            </p:nvSpPr>
            <p:spPr bwMode="auto">
              <a:xfrm flipV="1">
                <a:off x="4237" y="2049"/>
                <a:ext cx="161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21" name="Line 77"/>
              <p:cNvSpPr>
                <a:spLocks noChangeShapeType="1"/>
              </p:cNvSpPr>
              <p:nvPr/>
            </p:nvSpPr>
            <p:spPr bwMode="auto">
              <a:xfrm flipV="1">
                <a:off x="4311" y="2046"/>
                <a:ext cx="303" cy="4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422" name="Line 78"/>
            <p:cNvSpPr>
              <a:spLocks noChangeShapeType="1"/>
            </p:cNvSpPr>
            <p:nvPr/>
          </p:nvSpPr>
          <p:spPr bwMode="auto">
            <a:xfrm flipH="1" flipV="1">
              <a:off x="3510" y="2049"/>
              <a:ext cx="216" cy="4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23" name="Group 79"/>
          <p:cNvGrpSpPr>
            <a:grpSpLocks/>
          </p:cNvGrpSpPr>
          <p:nvPr/>
        </p:nvGrpSpPr>
        <p:grpSpPr bwMode="auto">
          <a:xfrm>
            <a:off x="3673475" y="1279525"/>
            <a:ext cx="1874838" cy="504825"/>
            <a:chOff x="2314" y="450"/>
            <a:chExt cx="1181" cy="318"/>
          </a:xfrm>
        </p:grpSpPr>
        <p:sp>
          <p:nvSpPr>
            <p:cNvPr id="57424" name="Line 80"/>
            <p:cNvSpPr>
              <a:spLocks noChangeShapeType="1"/>
            </p:cNvSpPr>
            <p:nvPr/>
          </p:nvSpPr>
          <p:spPr bwMode="auto">
            <a:xfrm flipH="1" flipV="1">
              <a:off x="2314" y="450"/>
              <a:ext cx="173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25" name="Line 81"/>
            <p:cNvSpPr>
              <a:spLocks noChangeShapeType="1"/>
            </p:cNvSpPr>
            <p:nvPr/>
          </p:nvSpPr>
          <p:spPr bwMode="auto">
            <a:xfrm flipV="1">
              <a:off x="3357" y="450"/>
              <a:ext cx="138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26" name="Group 82"/>
          <p:cNvGrpSpPr>
            <a:grpSpLocks/>
          </p:cNvGrpSpPr>
          <p:nvPr/>
        </p:nvGrpSpPr>
        <p:grpSpPr bwMode="auto">
          <a:xfrm>
            <a:off x="3752850" y="3303588"/>
            <a:ext cx="1962150" cy="509587"/>
            <a:chOff x="2364" y="1725"/>
            <a:chExt cx="1236" cy="321"/>
          </a:xfrm>
        </p:grpSpPr>
        <p:sp>
          <p:nvSpPr>
            <p:cNvPr id="57427" name="Line 83"/>
            <p:cNvSpPr>
              <a:spLocks noChangeShapeType="1"/>
            </p:cNvSpPr>
            <p:nvPr/>
          </p:nvSpPr>
          <p:spPr bwMode="auto">
            <a:xfrm flipH="1" flipV="1">
              <a:off x="2364" y="1725"/>
              <a:ext cx="123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28" name="Line 84"/>
            <p:cNvSpPr>
              <a:spLocks noChangeShapeType="1"/>
            </p:cNvSpPr>
            <p:nvPr/>
          </p:nvSpPr>
          <p:spPr bwMode="auto">
            <a:xfrm flipV="1">
              <a:off x="3357" y="1725"/>
              <a:ext cx="243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429" name="Text Box 85"/>
          <p:cNvSpPr txBox="1">
            <a:spLocks noChangeArrowheads="1"/>
          </p:cNvSpPr>
          <p:nvPr/>
        </p:nvSpPr>
        <p:spPr bwMode="auto">
          <a:xfrm>
            <a:off x="804863" y="2370138"/>
            <a:ext cx="42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1</a:t>
            </a:r>
          </a:p>
        </p:txBody>
      </p:sp>
      <p:sp>
        <p:nvSpPr>
          <p:cNvPr id="57430" name="Text Box 86"/>
          <p:cNvSpPr txBox="1">
            <a:spLocks noChangeArrowheads="1"/>
          </p:cNvSpPr>
          <p:nvPr/>
        </p:nvSpPr>
        <p:spPr bwMode="auto">
          <a:xfrm>
            <a:off x="7920038" y="2370138"/>
            <a:ext cx="42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2</a:t>
            </a:r>
          </a:p>
        </p:txBody>
      </p:sp>
      <p:sp>
        <p:nvSpPr>
          <p:cNvPr id="57431" name="Text Box 87"/>
          <p:cNvSpPr txBox="1">
            <a:spLocks noChangeArrowheads="1"/>
          </p:cNvSpPr>
          <p:nvPr/>
        </p:nvSpPr>
        <p:spPr bwMode="auto">
          <a:xfrm>
            <a:off x="762000" y="4408488"/>
            <a:ext cx="42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3</a:t>
            </a:r>
          </a:p>
        </p:txBody>
      </p:sp>
      <p:sp>
        <p:nvSpPr>
          <p:cNvPr id="57432" name="Text Box 88"/>
          <p:cNvSpPr txBox="1">
            <a:spLocks noChangeArrowheads="1"/>
          </p:cNvSpPr>
          <p:nvPr/>
        </p:nvSpPr>
        <p:spPr bwMode="auto">
          <a:xfrm>
            <a:off x="7953375" y="4408488"/>
            <a:ext cx="42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4</a:t>
            </a:r>
          </a:p>
        </p:txBody>
      </p:sp>
      <p:grpSp>
        <p:nvGrpSpPr>
          <p:cNvPr id="57440" name="Group 96"/>
          <p:cNvGrpSpPr>
            <a:grpSpLocks/>
          </p:cNvGrpSpPr>
          <p:nvPr/>
        </p:nvGrpSpPr>
        <p:grpSpPr bwMode="auto">
          <a:xfrm>
            <a:off x="1381125" y="1508125"/>
            <a:ext cx="6281738" cy="2346325"/>
            <a:chOff x="870" y="594"/>
            <a:chExt cx="3957" cy="1478"/>
          </a:xfrm>
        </p:grpSpPr>
        <p:grpSp>
          <p:nvGrpSpPr>
            <p:cNvPr id="57441" name="Group 97"/>
            <p:cNvGrpSpPr>
              <a:grpSpLocks/>
            </p:cNvGrpSpPr>
            <p:nvPr/>
          </p:nvGrpSpPr>
          <p:grpSpPr bwMode="auto">
            <a:xfrm>
              <a:off x="870" y="594"/>
              <a:ext cx="3957" cy="1452"/>
              <a:chOff x="870" y="594"/>
              <a:chExt cx="3957" cy="1452"/>
            </a:xfrm>
          </p:grpSpPr>
          <p:sp>
            <p:nvSpPr>
              <p:cNvPr id="57442" name="Line 98"/>
              <p:cNvSpPr>
                <a:spLocks noChangeShapeType="1"/>
              </p:cNvSpPr>
              <p:nvPr/>
            </p:nvSpPr>
            <p:spPr bwMode="auto">
              <a:xfrm>
                <a:off x="870" y="768"/>
                <a:ext cx="39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43" name="Line 99"/>
              <p:cNvSpPr>
                <a:spLocks noChangeShapeType="1"/>
              </p:cNvSpPr>
              <p:nvPr/>
            </p:nvSpPr>
            <p:spPr bwMode="auto">
              <a:xfrm>
                <a:off x="870" y="2046"/>
                <a:ext cx="39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44" name="Text Box 100"/>
              <p:cNvSpPr txBox="1">
                <a:spLocks noChangeArrowheads="1"/>
              </p:cNvSpPr>
              <p:nvPr/>
            </p:nvSpPr>
            <p:spPr bwMode="auto">
              <a:xfrm>
                <a:off x="2487" y="594"/>
                <a:ext cx="23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200" i="1">
                    <a:latin typeface="Times New Roman" charset="0"/>
                    <a:cs typeface="Times New Roman" charset="0"/>
                  </a:rPr>
                  <a:t>t</a:t>
                </a:r>
                <a:r>
                  <a:rPr lang="it-IT" sz="1200" baseline="30000">
                    <a:latin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57445" name="Text Box 101"/>
              <p:cNvSpPr txBox="1">
                <a:spLocks noChangeArrowheads="1"/>
              </p:cNvSpPr>
              <p:nvPr/>
            </p:nvSpPr>
            <p:spPr bwMode="auto">
              <a:xfrm>
                <a:off x="3123" y="594"/>
                <a:ext cx="23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it-IT" sz="1200" i="1">
                    <a:latin typeface="Times New Roman" charset="0"/>
                    <a:cs typeface="Times New Roman" charset="0"/>
                  </a:rPr>
                  <a:t>t</a:t>
                </a:r>
                <a:r>
                  <a:rPr lang="it-IT" sz="1200" baseline="30000">
                    <a:latin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57446" name="Text Box 102"/>
              <p:cNvSpPr txBox="1">
                <a:spLocks noChangeArrowheads="1"/>
              </p:cNvSpPr>
              <p:nvPr/>
            </p:nvSpPr>
            <p:spPr bwMode="auto">
              <a:xfrm>
                <a:off x="2487" y="1872"/>
                <a:ext cx="23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200" i="1">
                    <a:latin typeface="Times New Roman" charset="0"/>
                    <a:cs typeface="Times New Roman" charset="0"/>
                  </a:rPr>
                  <a:t>t</a:t>
                </a:r>
                <a:r>
                  <a:rPr lang="it-IT" sz="1200" baseline="30000">
                    <a:latin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57447" name="Text Box 103"/>
              <p:cNvSpPr txBox="1">
                <a:spLocks noChangeArrowheads="1"/>
              </p:cNvSpPr>
              <p:nvPr/>
            </p:nvSpPr>
            <p:spPr bwMode="auto">
              <a:xfrm>
                <a:off x="3123" y="1872"/>
                <a:ext cx="23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it-IT" sz="1200" i="1">
                    <a:latin typeface="Times New Roman" charset="0"/>
                    <a:cs typeface="Times New Roman" charset="0"/>
                  </a:rPr>
                  <a:t>t</a:t>
                </a:r>
                <a:r>
                  <a:rPr lang="it-IT" sz="1200" baseline="30000">
                    <a:latin typeface="Times New Roman" charset="0"/>
                    <a:cs typeface="Times New Roman" charset="0"/>
                  </a:rPr>
                  <a:t>*</a:t>
                </a:r>
              </a:p>
            </p:txBody>
          </p:sp>
        </p:grpSp>
        <p:sp>
          <p:nvSpPr>
            <p:cNvPr id="57448" name="Oval 104"/>
            <p:cNvSpPr>
              <a:spLocks noChangeArrowheads="1"/>
            </p:cNvSpPr>
            <p:nvPr/>
          </p:nvSpPr>
          <p:spPr bwMode="auto">
            <a:xfrm>
              <a:off x="2457" y="73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49" name="Oval 105"/>
            <p:cNvSpPr>
              <a:spLocks noChangeArrowheads="1"/>
            </p:cNvSpPr>
            <p:nvPr/>
          </p:nvSpPr>
          <p:spPr bwMode="auto">
            <a:xfrm>
              <a:off x="3330" y="738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50" name="Oval 106"/>
            <p:cNvSpPr>
              <a:spLocks noChangeArrowheads="1"/>
            </p:cNvSpPr>
            <p:nvPr/>
          </p:nvSpPr>
          <p:spPr bwMode="auto">
            <a:xfrm>
              <a:off x="3330" y="2016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51" name="Oval 107"/>
            <p:cNvSpPr>
              <a:spLocks noChangeArrowheads="1"/>
            </p:cNvSpPr>
            <p:nvPr/>
          </p:nvSpPr>
          <p:spPr bwMode="auto">
            <a:xfrm>
              <a:off x="2460" y="2016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52" name="Text Box 108"/>
          <p:cNvSpPr txBox="1">
            <a:spLocks noChangeArrowheads="1"/>
          </p:cNvSpPr>
          <p:nvPr/>
        </p:nvSpPr>
        <p:spPr bwMode="auto">
          <a:xfrm>
            <a:off x="755650" y="188913"/>
            <a:ext cx="7780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4000"/>
              <a:t>Wave Front Tracking on networks</a:t>
            </a:r>
          </a:p>
        </p:txBody>
      </p:sp>
    </p:spTree>
    <p:extLst>
      <p:ext uri="{BB962C8B-B14F-4D97-AF65-F5344CB8AC3E}">
        <p14:creationId xmlns:p14="http://schemas.microsoft.com/office/powerpoint/2010/main" val="1481133003"/>
      </p:ext>
    </p:extLst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charset="0"/>
              </a:rPr>
              <a:t>Theory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charset="0"/>
              </a:rPr>
              <a:t> on networks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755650" y="83661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More incoming than exiting road  </a:t>
            </a:r>
          </a:p>
        </p:txBody>
      </p:sp>
      <p:sp>
        <p:nvSpPr>
          <p:cNvPr id="130055" name="AutoShape 7"/>
          <p:cNvSpPr>
            <a:spLocks noChangeArrowheads="1"/>
          </p:cNvSpPr>
          <p:nvPr/>
        </p:nvSpPr>
        <p:spPr bwMode="auto">
          <a:xfrm>
            <a:off x="4716463" y="836613"/>
            <a:ext cx="863600" cy="358775"/>
          </a:xfrm>
          <a:prstGeom prst="rightArrow">
            <a:avLst>
              <a:gd name="adj1" fmla="val 50000"/>
              <a:gd name="adj2" fmla="val 6017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6156325" y="836613"/>
            <a:ext cx="211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Priority parameters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1403350" y="1341438"/>
            <a:ext cx="65597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Bifurcations</a:t>
            </a:r>
            <a:r>
              <a:rPr lang="it-IT" b="1" dirty="0">
                <a:solidFill>
                  <a:srgbClr val="0000FF"/>
                </a:solidFill>
              </a:rPr>
              <a:t>, </a:t>
            </a:r>
            <a:r>
              <a:rPr lang="it-IT" b="1" dirty="0" err="1">
                <a:solidFill>
                  <a:srgbClr val="0000FF"/>
                </a:solidFill>
              </a:rPr>
              <a:t>merging</a:t>
            </a:r>
            <a:r>
              <a:rPr lang="it-IT" b="1" dirty="0">
                <a:solidFill>
                  <a:srgbClr val="0000FF"/>
                </a:solidFill>
              </a:rPr>
              <a:t>, complicate </a:t>
            </a:r>
            <a:r>
              <a:rPr lang="it-IT" b="1" dirty="0" err="1">
                <a:solidFill>
                  <a:srgbClr val="0000FF"/>
                </a:solidFill>
              </a:rPr>
              <a:t>junctions</a:t>
            </a:r>
            <a:r>
              <a:rPr lang="it-IT" b="1" dirty="0">
                <a:solidFill>
                  <a:srgbClr val="0000FF"/>
                </a:solidFill>
              </a:rPr>
              <a:t>, </a:t>
            </a:r>
            <a:r>
              <a:rPr lang="it-IT" b="1" dirty="0" err="1">
                <a:solidFill>
                  <a:srgbClr val="0000FF"/>
                </a:solidFill>
              </a:rPr>
              <a:t>traffic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circles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07504" y="1916113"/>
            <a:ext cx="8926241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rgbClr val="0000FF"/>
                </a:solidFill>
              </a:rPr>
              <a:t>Theorem</a:t>
            </a:r>
            <a:r>
              <a:rPr lang="it-IT" sz="2400" dirty="0" smtClean="0"/>
              <a:t> </a:t>
            </a:r>
            <a:r>
              <a:rPr lang="it-IT" sz="2400" dirty="0"/>
              <a:t>: </a:t>
            </a:r>
            <a:r>
              <a:rPr lang="it-IT" sz="2400" dirty="0" err="1"/>
              <a:t>existence</a:t>
            </a:r>
            <a:r>
              <a:rPr lang="it-IT" sz="2400" dirty="0"/>
              <a:t> of </a:t>
            </a:r>
            <a:r>
              <a:rPr lang="it-IT" sz="2400" dirty="0" err="1"/>
              <a:t>solutions</a:t>
            </a:r>
            <a:r>
              <a:rPr lang="it-IT" sz="2400" dirty="0"/>
              <a:t> on networks for BV </a:t>
            </a:r>
            <a:r>
              <a:rPr lang="it-IT" sz="2400" dirty="0" err="1"/>
              <a:t>initial</a:t>
            </a:r>
            <a:r>
              <a:rPr lang="it-IT" sz="2400" dirty="0"/>
              <a:t> data.</a:t>
            </a: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23850" y="4076700"/>
            <a:ext cx="85693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/>
              <a:t>Road flux total variation in </a:t>
            </a:r>
            <a:r>
              <a:rPr lang="it-IT" sz="2400">
                <a:solidFill>
                  <a:srgbClr val="CC3300"/>
                </a:solidFill>
              </a:rPr>
              <a:t>x</a:t>
            </a:r>
            <a:r>
              <a:rPr lang="it-IT" sz="2400"/>
              <a:t> </a:t>
            </a:r>
            <a:r>
              <a:rPr lang="en-US" sz="2400">
                <a:solidFill>
                  <a:schemeClr val="hlink"/>
                </a:solidFill>
                <a:cs typeface="Arial" charset="0"/>
              </a:rPr>
              <a:t>~</a:t>
            </a:r>
            <a:r>
              <a:rPr lang="it-IT" sz="2400"/>
              <a:t> Junctions flux total variation in </a:t>
            </a:r>
            <a:r>
              <a:rPr lang="it-IT" sz="2400">
                <a:solidFill>
                  <a:srgbClr val="CC3300"/>
                </a:solidFill>
              </a:rPr>
              <a:t>t</a:t>
            </a:r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352425" y="2492375"/>
            <a:ext cx="85972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400" dirty="0" err="1">
                <a:solidFill>
                  <a:srgbClr val="0000FF"/>
                </a:solidFill>
              </a:rPr>
              <a:t>Existence</a:t>
            </a:r>
            <a:r>
              <a:rPr lang="it-IT" sz="2400" dirty="0">
                <a:solidFill>
                  <a:srgbClr val="0000FF"/>
                </a:solidFill>
              </a:rPr>
              <a:t> of </a:t>
            </a:r>
            <a:r>
              <a:rPr lang="it-IT" sz="2400" dirty="0" err="1">
                <a:solidFill>
                  <a:srgbClr val="0000FF"/>
                </a:solidFill>
              </a:rPr>
              <a:t>solutions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/>
              <a:t>: </a:t>
            </a:r>
            <a:r>
              <a:rPr lang="it-IT" sz="2400" dirty="0" err="1"/>
              <a:t>bound</a:t>
            </a:r>
            <a:r>
              <a:rPr lang="it-IT" sz="2400" dirty="0"/>
              <a:t> on BV </a:t>
            </a:r>
            <a:r>
              <a:rPr lang="it-IT" sz="2400" dirty="0" err="1"/>
              <a:t>norm</a:t>
            </a:r>
            <a:r>
              <a:rPr lang="it-IT" sz="2400" dirty="0"/>
              <a:t> on </a:t>
            </a:r>
            <a:r>
              <a:rPr lang="it-IT" sz="2400" dirty="0" err="1"/>
              <a:t>solution</a:t>
            </a:r>
            <a:r>
              <a:rPr lang="it-IT" sz="2400" dirty="0"/>
              <a:t> </a:t>
            </a:r>
            <a:r>
              <a:rPr lang="it-IT" sz="2400" dirty="0" err="1"/>
              <a:t>fluxes</a:t>
            </a:r>
            <a:r>
              <a:rPr lang="it-IT" sz="2400" dirty="0"/>
              <a:t>.</a:t>
            </a:r>
          </a:p>
          <a:p>
            <a:pPr>
              <a:buFontTx/>
              <a:buAutoNum type="arabicPeriod"/>
            </a:pPr>
            <a:r>
              <a:rPr lang="it-IT" sz="2400" dirty="0"/>
              <a:t>First </a:t>
            </a:r>
            <a:r>
              <a:rPr lang="it-IT" sz="2400" dirty="0" err="1"/>
              <a:t>order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of TV of </a:t>
            </a:r>
            <a:r>
              <a:rPr lang="it-IT" sz="2400" dirty="0" err="1"/>
              <a:t>solutions</a:t>
            </a:r>
            <a:r>
              <a:rPr lang="it-IT" sz="2400" dirty="0"/>
              <a:t> : no </a:t>
            </a:r>
            <a:r>
              <a:rPr lang="it-IT" sz="2400" dirty="0" err="1"/>
              <a:t>Glimm</a:t>
            </a:r>
            <a:r>
              <a:rPr lang="it-IT" sz="2400" dirty="0"/>
              <a:t> </a:t>
            </a:r>
            <a:r>
              <a:rPr lang="it-IT" sz="2400" dirty="0" err="1"/>
              <a:t>functional</a:t>
            </a:r>
            <a:endParaRPr lang="it-IT" sz="2400" dirty="0"/>
          </a:p>
          <a:p>
            <a:pPr>
              <a:buFontTx/>
              <a:buAutoNum type="arabicPeriod"/>
            </a:pPr>
            <a:r>
              <a:rPr lang="it-IT" sz="2400" dirty="0"/>
              <a:t>TV(t)/TV(0) </a:t>
            </a:r>
            <a:r>
              <a:rPr lang="it-IT" sz="2400" dirty="0" err="1"/>
              <a:t>unbounded</a:t>
            </a:r>
            <a:endParaRPr lang="it-IT" sz="2400" dirty="0"/>
          </a:p>
          <a:p>
            <a:pPr>
              <a:buFontTx/>
              <a:buAutoNum type="arabicPeriod"/>
            </a:pPr>
            <a:r>
              <a:rPr lang="it-IT" sz="2400" dirty="0"/>
              <a:t>TV(</a:t>
            </a:r>
            <a:r>
              <a:rPr lang="it-IT" sz="2400" dirty="0" err="1"/>
              <a:t>f</a:t>
            </a:r>
            <a:r>
              <a:rPr lang="it-IT" sz="2400" dirty="0"/>
              <a:t>) </a:t>
            </a:r>
            <a:r>
              <a:rPr lang="it-IT" sz="2400" dirty="0" err="1"/>
              <a:t>bounded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no </a:t>
            </a:r>
            <a:r>
              <a:rPr lang="it-IT" sz="2400" dirty="0" err="1"/>
              <a:t>local</a:t>
            </a:r>
            <a:r>
              <a:rPr lang="it-IT" sz="2400" dirty="0"/>
              <a:t> in time </a:t>
            </a:r>
            <a:r>
              <a:rPr lang="it-IT" sz="2400" dirty="0" err="1"/>
              <a:t>functional</a:t>
            </a:r>
            <a:endParaRPr lang="it-IT" sz="2400" dirty="0"/>
          </a:p>
        </p:txBody>
      </p:sp>
      <p:pic>
        <p:nvPicPr>
          <p:cNvPr id="130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725988"/>
            <a:ext cx="2428875" cy="863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821363"/>
            <a:ext cx="7267575" cy="4873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6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918075"/>
            <a:ext cx="5732463" cy="439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3097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0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0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0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0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0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4" grpId="0"/>
      <p:bldP spid="130055" grpId="0" animBg="1"/>
      <p:bldP spid="130056" grpId="0"/>
      <p:bldP spid="130057" grpId="0"/>
      <p:bldP spid="130058" grpId="0" animBg="1"/>
      <p:bldP spid="130060" grpId="0" animBg="1"/>
      <p:bldP spid="13006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916832"/>
            <a:ext cx="8229600" cy="1143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ntelligent groups and sparse controls:</a:t>
            </a:r>
            <a:b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Abstract</a:t>
            </a:r>
            <a:endParaRPr lang="it-IT" sz="3200" b="1" i="1" dirty="0" smtClean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" y="-9748"/>
            <a:ext cx="464400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ITN – SADCO </a:t>
            </a:r>
            <a:r>
              <a:rPr lang="en-US" dirty="0" smtClean="0"/>
              <a:t>Summer school </a:t>
            </a:r>
          </a:p>
          <a:p>
            <a:r>
              <a:rPr lang="en-US" dirty="0" smtClean="0"/>
              <a:t>"</a:t>
            </a:r>
            <a:r>
              <a:rPr lang="en-US" dirty="0"/>
              <a:t>New Trends in Optimal </a:t>
            </a:r>
            <a:r>
              <a:rPr lang="en-US" dirty="0" smtClean="0"/>
              <a:t>Control” </a:t>
            </a:r>
          </a:p>
          <a:p>
            <a:r>
              <a:rPr lang="en-US" dirty="0" err="1" smtClean="0"/>
              <a:t>Ravello</a:t>
            </a:r>
            <a:r>
              <a:rPr lang="en-US" dirty="0"/>
              <a:t>, </a:t>
            </a:r>
            <a:r>
              <a:rPr lang="en-US" dirty="0" smtClean="0"/>
              <a:t>Italy, </a:t>
            </a:r>
            <a:r>
              <a:rPr lang="en-US" dirty="0"/>
              <a:t>3-7 September </a:t>
            </a:r>
            <a:r>
              <a:rPr lang="en-US" dirty="0" smtClean="0"/>
              <a:t>2012</a:t>
            </a:r>
            <a:endParaRPr lang="en-US" b="1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3684850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 of </a:t>
            </a:r>
            <a:b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laws on networks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1550" y="1553294"/>
            <a:ext cx="1914525" cy="1914525"/>
            <a:chOff x="2442" y="1548"/>
            <a:chExt cx="1206" cy="1206"/>
          </a:xfrm>
        </p:grpSpPr>
        <p:sp>
          <p:nvSpPr>
            <p:cNvPr id="102" name="Line 3"/>
            <p:cNvSpPr>
              <a:spLocks noChangeShapeType="1"/>
            </p:cNvSpPr>
            <p:nvPr/>
          </p:nvSpPr>
          <p:spPr bwMode="auto">
            <a:xfrm>
              <a:off x="3048" y="2154"/>
              <a:ext cx="600" cy="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4"/>
            <p:cNvSpPr>
              <a:spLocks noChangeShapeType="1"/>
            </p:cNvSpPr>
            <p:nvPr/>
          </p:nvSpPr>
          <p:spPr bwMode="auto">
            <a:xfrm rot="-5400000">
              <a:off x="3048" y="1548"/>
              <a:ext cx="600" cy="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5"/>
            <p:cNvSpPr>
              <a:spLocks noChangeShapeType="1"/>
            </p:cNvSpPr>
            <p:nvPr/>
          </p:nvSpPr>
          <p:spPr bwMode="auto">
            <a:xfrm rot="-5400000">
              <a:off x="2442" y="2154"/>
              <a:ext cx="600" cy="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6"/>
            <p:cNvSpPr>
              <a:spLocks noChangeShapeType="1"/>
            </p:cNvSpPr>
            <p:nvPr/>
          </p:nvSpPr>
          <p:spPr bwMode="auto">
            <a:xfrm rot="-10800000">
              <a:off x="2442" y="1548"/>
              <a:ext cx="600" cy="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" name="Line 7"/>
          <p:cNvSpPr>
            <a:spLocks noChangeShapeType="1"/>
          </p:cNvSpPr>
          <p:nvPr/>
        </p:nvSpPr>
        <p:spPr bwMode="auto">
          <a:xfrm>
            <a:off x="952500" y="1534244"/>
            <a:ext cx="952500" cy="952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81050" y="1362794"/>
            <a:ext cx="2276475" cy="2266950"/>
            <a:chOff x="1044" y="534"/>
            <a:chExt cx="1434" cy="1428"/>
          </a:xfrm>
        </p:grpSpPr>
        <p:sp>
          <p:nvSpPr>
            <p:cNvPr id="108" name="Line 9"/>
            <p:cNvSpPr>
              <a:spLocks noChangeShapeType="1"/>
            </p:cNvSpPr>
            <p:nvPr/>
          </p:nvSpPr>
          <p:spPr bwMode="auto">
            <a:xfrm>
              <a:off x="1044" y="534"/>
              <a:ext cx="1422" cy="1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0"/>
            <p:cNvSpPr>
              <a:spLocks noChangeShapeType="1"/>
            </p:cNvSpPr>
            <p:nvPr/>
          </p:nvSpPr>
          <p:spPr bwMode="auto">
            <a:xfrm flipH="1">
              <a:off x="1056" y="540"/>
              <a:ext cx="1422" cy="1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1"/>
            <p:cNvSpPr>
              <a:spLocks noChangeShapeType="1"/>
            </p:cNvSpPr>
            <p:nvPr/>
          </p:nvSpPr>
          <p:spPr bwMode="auto">
            <a:xfrm>
              <a:off x="1431" y="921"/>
              <a:ext cx="27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2"/>
            <p:cNvSpPr>
              <a:spLocks noChangeShapeType="1"/>
            </p:cNvSpPr>
            <p:nvPr/>
          </p:nvSpPr>
          <p:spPr bwMode="auto">
            <a:xfrm>
              <a:off x="2223" y="1713"/>
              <a:ext cx="24" cy="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3"/>
            <p:cNvSpPr>
              <a:spLocks noChangeShapeType="1"/>
            </p:cNvSpPr>
            <p:nvPr/>
          </p:nvSpPr>
          <p:spPr bwMode="auto">
            <a:xfrm flipV="1">
              <a:off x="1428" y="1560"/>
              <a:ext cx="30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4"/>
            <p:cNvSpPr>
              <a:spLocks noChangeShapeType="1"/>
            </p:cNvSpPr>
            <p:nvPr/>
          </p:nvSpPr>
          <p:spPr bwMode="auto">
            <a:xfrm flipV="1">
              <a:off x="2199" y="795"/>
              <a:ext cx="27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Oval 15"/>
            <p:cNvSpPr>
              <a:spLocks noChangeArrowheads="1"/>
            </p:cNvSpPr>
            <p:nvPr/>
          </p:nvSpPr>
          <p:spPr bwMode="auto">
            <a:xfrm>
              <a:off x="1740" y="12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" name="Text Box 16"/>
          <p:cNvSpPr txBox="1">
            <a:spLocks noChangeArrowheads="1"/>
          </p:cNvSpPr>
          <p:nvPr/>
        </p:nvSpPr>
        <p:spPr bwMode="auto">
          <a:xfrm>
            <a:off x="3041079" y="1844824"/>
            <a:ext cx="6067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400" b="1" i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it-IT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Bound on the change in flux variation</a:t>
            </a: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smtClean="0">
                <a:sym typeface="Symbol" pitchFamily="18" charset="2"/>
              </a:rPr>
              <a:t></a:t>
            </a:r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T.V.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  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min{</a:t>
            </a:r>
            <a:r>
              <a:rPr lang="it-IT" sz="24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T.V.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it-IT" sz="2400" b="1" baseline="30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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}</a:t>
            </a: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where </a:t>
            </a:r>
            <a:r>
              <a:rPr lang="it-IT" sz="2400" b="1" dirty="0">
                <a:latin typeface="Times New Roman" pitchFamily="18" charset="0"/>
                <a:sym typeface="Symbol" pitchFamily="18" charset="2"/>
              </a:rPr>
              <a:t> is the incoming flux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847725" y="4258394"/>
            <a:ext cx="2276475" cy="2266950"/>
            <a:chOff x="1044" y="534"/>
            <a:chExt cx="1434" cy="1428"/>
          </a:xfrm>
        </p:grpSpPr>
        <p:sp>
          <p:nvSpPr>
            <p:cNvPr id="118" name="Line 19"/>
            <p:cNvSpPr>
              <a:spLocks noChangeShapeType="1"/>
            </p:cNvSpPr>
            <p:nvPr/>
          </p:nvSpPr>
          <p:spPr bwMode="auto">
            <a:xfrm>
              <a:off x="1044" y="534"/>
              <a:ext cx="1422" cy="1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 flipH="1">
              <a:off x="1056" y="540"/>
              <a:ext cx="1422" cy="1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>
              <a:off x="1431" y="921"/>
              <a:ext cx="27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>
              <a:off x="2223" y="1713"/>
              <a:ext cx="24" cy="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V="1">
              <a:off x="1428" y="1560"/>
              <a:ext cx="30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flipV="1">
              <a:off x="2199" y="795"/>
              <a:ext cx="27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Oval 25"/>
            <p:cNvSpPr>
              <a:spLocks noChangeArrowheads="1"/>
            </p:cNvSpPr>
            <p:nvPr/>
          </p:nvSpPr>
          <p:spPr bwMode="auto">
            <a:xfrm>
              <a:off x="1740" y="12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800225" y="4496519"/>
            <a:ext cx="2124075" cy="1162050"/>
            <a:chOff x="1134" y="2574"/>
            <a:chExt cx="1338" cy="732"/>
          </a:xfrm>
        </p:grpSpPr>
        <p:sp>
          <p:nvSpPr>
            <p:cNvPr id="126" name="Line 27"/>
            <p:cNvSpPr>
              <a:spLocks noChangeShapeType="1"/>
            </p:cNvSpPr>
            <p:nvPr/>
          </p:nvSpPr>
          <p:spPr bwMode="auto">
            <a:xfrm flipV="1">
              <a:off x="1134" y="2574"/>
              <a:ext cx="1332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>
              <a:off x="1134" y="3000"/>
              <a:ext cx="1338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3829050" y="4077419"/>
            <a:ext cx="1952625" cy="1952625"/>
            <a:chOff x="2412" y="2310"/>
            <a:chExt cx="1230" cy="1230"/>
          </a:xfrm>
        </p:grpSpPr>
        <p:sp>
          <p:nvSpPr>
            <p:cNvPr id="129" name="Oval 30"/>
            <p:cNvSpPr>
              <a:spLocks noChangeArrowheads="1"/>
            </p:cNvSpPr>
            <p:nvPr/>
          </p:nvSpPr>
          <p:spPr bwMode="auto">
            <a:xfrm>
              <a:off x="2412" y="2310"/>
              <a:ext cx="1230" cy="123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31"/>
            <p:cNvSpPr>
              <a:spLocks noChangeShapeType="1"/>
            </p:cNvSpPr>
            <p:nvPr/>
          </p:nvSpPr>
          <p:spPr bwMode="auto">
            <a:xfrm>
              <a:off x="2520" y="3180"/>
              <a:ext cx="10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2"/>
            <p:cNvSpPr>
              <a:spLocks/>
            </p:cNvSpPr>
            <p:nvPr/>
          </p:nvSpPr>
          <p:spPr bwMode="auto">
            <a:xfrm>
              <a:off x="2538" y="2724"/>
              <a:ext cx="948" cy="360"/>
            </a:xfrm>
            <a:custGeom>
              <a:avLst/>
              <a:gdLst/>
              <a:ahLst/>
              <a:cxnLst>
                <a:cxn ang="0">
                  <a:pos x="0" y="360"/>
                </a:cxn>
                <a:cxn ang="0">
                  <a:pos x="450" y="360"/>
                </a:cxn>
                <a:cxn ang="0">
                  <a:pos x="450" y="0"/>
                </a:cxn>
                <a:cxn ang="0">
                  <a:pos x="948" y="0"/>
                </a:cxn>
              </a:cxnLst>
              <a:rect l="0" t="0" r="r" b="b"/>
              <a:pathLst>
                <a:path w="948" h="360">
                  <a:moveTo>
                    <a:pt x="0" y="360"/>
                  </a:moveTo>
                  <a:lnTo>
                    <a:pt x="450" y="360"/>
                  </a:lnTo>
                  <a:lnTo>
                    <a:pt x="450" y="0"/>
                  </a:lnTo>
                  <a:lnTo>
                    <a:pt x="9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 Box 33"/>
            <p:cNvSpPr txBox="1">
              <a:spLocks noChangeArrowheads="1"/>
            </p:cNvSpPr>
            <p:nvPr/>
          </p:nvSpPr>
          <p:spPr bwMode="auto">
            <a:xfrm>
              <a:off x="2532" y="2868"/>
              <a:ext cx="4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it-IT" sz="1600" baseline="-25000">
                  <a:latin typeface="Times New Roman" pitchFamily="18" charset="0"/>
                  <a:cs typeface="Times New Roman" pitchFamily="18" charset="0"/>
                </a:rPr>
                <a:t>left</a:t>
              </a:r>
            </a:p>
          </p:txBody>
        </p:sp>
        <p:sp>
          <p:nvSpPr>
            <p:cNvPr id="133" name="Text Box 34"/>
            <p:cNvSpPr txBox="1">
              <a:spLocks noChangeArrowheads="1"/>
            </p:cNvSpPr>
            <p:nvPr/>
          </p:nvSpPr>
          <p:spPr bwMode="auto">
            <a:xfrm>
              <a:off x="3000" y="2502"/>
              <a:ext cx="4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i="1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it-IT" sz="1600" baseline="-25000">
                  <a:latin typeface="Times New Roman" pitchFamily="18" charset="0"/>
                  <a:cs typeface="Times New Roman" pitchFamily="18" charset="0"/>
                </a:rPr>
                <a:t>right</a:t>
              </a:r>
            </a:p>
          </p:txBody>
        </p:sp>
      </p:grpSp>
      <p:sp>
        <p:nvSpPr>
          <p:cNvPr id="134" name="Text Box 35"/>
          <p:cNvSpPr txBox="1">
            <a:spLocks noChangeArrowheads="1"/>
          </p:cNvSpPr>
          <p:nvPr/>
        </p:nvSpPr>
        <p:spPr bwMode="auto">
          <a:xfrm>
            <a:off x="5868144" y="4867994"/>
            <a:ext cx="3275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(P2)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Incoming flux</a:t>
            </a: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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 0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666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5" grpId="0" autoUpdateAnimBg="0"/>
      <p:bldP spid="13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625"/>
            <a:ext cx="8496944" cy="1224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1"/>
            <a:ext cx="8496944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780929"/>
            <a:ext cx="8496944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085184"/>
            <a:ext cx="8496944" cy="1687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0808"/>
            <a:ext cx="9144000" cy="291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36912"/>
            <a:ext cx="9144000" cy="19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6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Numerical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schemes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: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Godunov</a:t>
            </a:r>
            <a:endParaRPr lang="it-IT" sz="40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23850" y="4437063"/>
            <a:ext cx="324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>
                <a:latin typeface="Arial Unicode MS" charset="0"/>
              </a:rPr>
              <a:t>Godunov scheme reads: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39750" y="5942013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>
                <a:latin typeface="Arial Unicode MS" charset="0"/>
              </a:rPr>
              <a:t>then numerical flux :</a:t>
            </a: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179388" y="836613"/>
            <a:ext cx="8713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1" dirty="0" err="1">
                <a:latin typeface="Arial Unicode MS" charset="0"/>
              </a:rPr>
              <a:t>Approximation</a:t>
            </a:r>
            <a:r>
              <a:rPr lang="it-IT" b="1" dirty="0">
                <a:latin typeface="Arial Unicode MS" charset="0"/>
              </a:rPr>
              <a:t> </a:t>
            </a:r>
            <a:r>
              <a:rPr lang="it-IT" b="1" dirty="0" err="1">
                <a:latin typeface="Arial Unicode MS" charset="0"/>
              </a:rPr>
              <a:t>schemes</a:t>
            </a:r>
            <a:r>
              <a:rPr lang="it-IT" b="1" dirty="0">
                <a:latin typeface="Arial Unicode MS" charset="0"/>
              </a:rPr>
              <a:t> (</a:t>
            </a:r>
            <a:r>
              <a:rPr lang="it-IT" b="1" dirty="0" err="1">
                <a:latin typeface="Arial Unicode MS" charset="0"/>
              </a:rPr>
              <a:t>explicit</a:t>
            </a:r>
            <a:r>
              <a:rPr lang="it-IT" b="1" dirty="0">
                <a:latin typeface="Arial Unicode MS" charset="0"/>
              </a:rPr>
              <a:t> </a:t>
            </a:r>
            <a:r>
              <a:rPr lang="it-IT" b="1" dirty="0" err="1">
                <a:latin typeface="Arial Unicode MS" charset="0"/>
              </a:rPr>
              <a:t>schemes</a:t>
            </a:r>
            <a:r>
              <a:rPr lang="it-IT" b="1" dirty="0">
                <a:latin typeface="Arial Unicode MS" charset="0"/>
              </a:rPr>
              <a:t>):</a:t>
            </a:r>
          </a:p>
          <a:p>
            <a:r>
              <a:rPr lang="it-IT" b="1" dirty="0" err="1" smtClean="0">
                <a:latin typeface="Arial Unicode MS" charset="0"/>
              </a:rPr>
              <a:t>Godunovs</a:t>
            </a:r>
            <a:r>
              <a:rPr lang="it-IT" b="1" dirty="0" smtClean="0">
                <a:latin typeface="Arial Unicode MS" charset="0"/>
              </a:rPr>
              <a:t> </a:t>
            </a:r>
            <a:r>
              <a:rPr lang="it-IT" b="1" dirty="0" err="1">
                <a:latin typeface="Arial Unicode MS" charset="0"/>
              </a:rPr>
              <a:t>scheme</a:t>
            </a:r>
            <a:r>
              <a:rPr lang="it-IT" b="1" dirty="0">
                <a:latin typeface="Arial Unicode MS" charset="0"/>
              </a:rPr>
              <a:t> (first </a:t>
            </a:r>
            <a:r>
              <a:rPr lang="it-IT" b="1" dirty="0" err="1">
                <a:latin typeface="Arial Unicode MS" charset="0"/>
              </a:rPr>
              <a:t>order</a:t>
            </a:r>
            <a:r>
              <a:rPr lang="it-IT" b="1" dirty="0">
                <a:latin typeface="Arial Unicode MS" charset="0"/>
              </a:rPr>
              <a:t>),  </a:t>
            </a:r>
            <a:r>
              <a:rPr lang="it-IT" b="1" dirty="0" err="1">
                <a:latin typeface="Arial Unicode MS" charset="0"/>
              </a:rPr>
              <a:t>Kinetic</a:t>
            </a:r>
            <a:r>
              <a:rPr lang="it-IT" b="1" dirty="0">
                <a:latin typeface="Arial Unicode MS" charset="0"/>
              </a:rPr>
              <a:t> </a:t>
            </a:r>
            <a:r>
              <a:rPr lang="it-IT" b="1" dirty="0" err="1">
                <a:latin typeface="Arial Unicode MS" charset="0"/>
              </a:rPr>
              <a:t>scheme</a:t>
            </a:r>
            <a:r>
              <a:rPr lang="it-IT" b="1" dirty="0">
                <a:latin typeface="Arial Unicode MS" charset="0"/>
              </a:rPr>
              <a:t> with 3 </a:t>
            </a:r>
            <a:r>
              <a:rPr lang="it-IT" b="1" dirty="0" err="1">
                <a:latin typeface="Arial Unicode MS" charset="0"/>
              </a:rPr>
              <a:t>vel</a:t>
            </a:r>
            <a:r>
              <a:rPr lang="it-IT" b="1" dirty="0">
                <a:latin typeface="Arial Unicode MS" charset="0"/>
              </a:rPr>
              <a:t>. of first and </a:t>
            </a:r>
            <a:r>
              <a:rPr lang="it-IT" b="1" dirty="0" err="1">
                <a:latin typeface="Arial Unicode MS" charset="0"/>
              </a:rPr>
              <a:t>second</a:t>
            </a:r>
            <a:r>
              <a:rPr lang="it-IT" b="1" dirty="0">
                <a:latin typeface="Arial Unicode MS" charset="0"/>
              </a:rPr>
              <a:t> </a:t>
            </a:r>
            <a:r>
              <a:rPr lang="it-IT" b="1" dirty="0" err="1">
                <a:latin typeface="Arial Unicode MS" charset="0"/>
              </a:rPr>
              <a:t>order</a:t>
            </a:r>
            <a:endParaRPr lang="it-IT" b="1" dirty="0">
              <a:latin typeface="Arial Unicode MS" charset="0"/>
            </a:endParaRPr>
          </a:p>
        </p:txBody>
      </p:sp>
      <p:pic>
        <p:nvPicPr>
          <p:cNvPr id="1556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4006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6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81488"/>
            <a:ext cx="48244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6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84763"/>
            <a:ext cx="4972050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6084888" y="184467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C3300"/>
                </a:solidFill>
              </a:rPr>
              <a:t>Solve </a:t>
            </a:r>
            <a:r>
              <a:rPr lang="it-IT" dirty="0" err="1">
                <a:solidFill>
                  <a:srgbClr val="CC3300"/>
                </a:solidFill>
              </a:rPr>
              <a:t>Riemann</a:t>
            </a:r>
            <a:r>
              <a:rPr lang="it-IT" dirty="0">
                <a:solidFill>
                  <a:srgbClr val="CC3300"/>
                </a:solidFill>
              </a:rPr>
              <a:t> </a:t>
            </a:r>
            <a:r>
              <a:rPr lang="it-IT" dirty="0" err="1">
                <a:solidFill>
                  <a:srgbClr val="CC3300"/>
                </a:solidFill>
              </a:rPr>
              <a:t>problems</a:t>
            </a:r>
            <a:endParaRPr lang="it-IT" dirty="0">
              <a:solidFill>
                <a:srgbClr val="CC3300"/>
              </a:solidFill>
            </a:endParaRPr>
          </a:p>
        </p:txBody>
      </p:sp>
      <p:sp>
        <p:nvSpPr>
          <p:cNvPr id="155665" name="Text Box 17"/>
          <p:cNvSpPr txBox="1">
            <a:spLocks noChangeArrowheads="1"/>
          </p:cNvSpPr>
          <p:nvPr/>
        </p:nvSpPr>
        <p:spPr bwMode="auto">
          <a:xfrm>
            <a:off x="6372225" y="263683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Apply Gauss-Green</a:t>
            </a:r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6084888" y="34290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</a:rPr>
              <a:t>Use flows on vertical lines</a:t>
            </a:r>
          </a:p>
        </p:txBody>
      </p:sp>
      <p:sp>
        <p:nvSpPr>
          <p:cNvPr id="155668" name="Text Box 20"/>
          <p:cNvSpPr txBox="1">
            <a:spLocks noChangeArrowheads="1"/>
          </p:cNvSpPr>
          <p:nvPr/>
        </p:nvSpPr>
        <p:spPr bwMode="auto">
          <a:xfrm>
            <a:off x="323850" y="5365750"/>
            <a:ext cx="2805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   </a:t>
            </a:r>
            <a:r>
              <a:rPr lang="it-IT" b="1"/>
              <a:t>Assume f concave </a:t>
            </a:r>
          </a:p>
          <a:p>
            <a:r>
              <a:rPr lang="it-IT" b="1"/>
              <a:t>with unique maximum </a:t>
            </a:r>
            <a:r>
              <a:rPr lang="el-GR" b="1">
                <a:cs typeface="Arial" charset="0"/>
              </a:rPr>
              <a:t>σ</a:t>
            </a:r>
          </a:p>
        </p:txBody>
      </p:sp>
    </p:spTree>
    <p:extLst>
      <p:ext uri="{BB962C8B-B14F-4D97-AF65-F5344CB8AC3E}">
        <p14:creationId xmlns:p14="http://schemas.microsoft.com/office/powerpoint/2010/main" val="236244642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/>
      <p:bldP spid="155654" grpId="0"/>
      <p:bldP spid="155656" grpId="0"/>
      <p:bldP spid="155664" grpId="0"/>
      <p:bldP spid="155665" grpId="0"/>
      <p:bldP spid="155667" grpId="0"/>
      <p:bldP spid="1556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03250" y="5445224"/>
            <a:ext cx="82169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Lemma.</a:t>
            </a:r>
            <a:r>
              <a:rPr lang="it-IT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we start from empty network, then each road presents at most</a:t>
            </a:r>
          </a:p>
          <a:p>
            <a:r>
              <a:rPr lang="it-I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one regime change for every time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08050"/>
            <a:ext cx="40576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092424"/>
            <a:ext cx="4112476" cy="30647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79388" y="0"/>
            <a:ext cx="8569325" cy="6477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integration for applications</a:t>
            </a:r>
            <a:endParaRPr lang="it-IT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8200" y="3810000"/>
            <a:ext cx="766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2. </a:t>
            </a:r>
            <a:r>
              <a:rPr lang="it-IT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Make use of theoretical results to bound the number of </a:t>
            </a:r>
          </a:p>
          <a:p>
            <a:r>
              <a:rPr lang="it-IT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regime changes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8382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3. </a:t>
            </a:r>
            <a:r>
              <a:rPr lang="it-IT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Track exactly the regime change (generalized characteristic) and use upwind for each zone</a:t>
            </a:r>
          </a:p>
          <a:p>
            <a:pPr marL="457200" indent="-457200"/>
            <a:endParaRPr lang="it-IT" dirty="0">
              <a:solidFill>
                <a:srgbClr val="336600"/>
              </a:solidFill>
              <a:latin typeface="Tahoma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8200" y="2286000"/>
            <a:ext cx="799129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1. </a:t>
            </a:r>
            <a:r>
              <a:rPr lang="it-IT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Use simplified flux function with two characteristic speeds</a:t>
            </a:r>
          </a:p>
          <a:p>
            <a:r>
              <a:rPr lang="it-IT" dirty="0">
                <a:solidFill>
                  <a:srgbClr val="3366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76375" y="1143149"/>
            <a:ext cx="58356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with 5000 roads parametrized by [0,1],</a:t>
            </a:r>
          </a:p>
          <a:p>
            <a:pPr algn="ctr"/>
            <a:r>
              <a:rPr lang="it-IT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space mesh size, T real time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250" y="5307930"/>
            <a:ext cx="57594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= Godunov, FG = Fast Godunov, </a:t>
            </a:r>
          </a:p>
          <a:p>
            <a:pPr algn="ctr"/>
            <a:r>
              <a:rPr lang="it-IT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K3V = 3-velocities Kinetic, FSF = Fast Shock Fitting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989288"/>
            <a:ext cx="3887787" cy="203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256088" y="2981325"/>
            <a:ext cx="4564062" cy="3255963"/>
            <a:chOff x="2653" y="1888"/>
            <a:chExt cx="2875" cy="2051"/>
          </a:xfrm>
        </p:grpSpPr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835" y="3566"/>
              <a:ext cx="245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3153" y="2160"/>
              <a:ext cx="0" cy="1769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3153" y="2750"/>
              <a:ext cx="362" cy="81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3515" y="2750"/>
              <a:ext cx="1362" cy="81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4105" y="2840"/>
              <a:ext cx="108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CC3300"/>
                  </a:solidFill>
                  <a:latin typeface="Tahoma" pitchFamily="34" charset="0"/>
                </a:rPr>
                <a:t>Congested phase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062" y="1888"/>
              <a:ext cx="15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3300"/>
                  </a:solidFill>
                </a:rPr>
                <a:t>f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330" y="3430"/>
              <a:ext cx="19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CC3300"/>
                  </a:solidFill>
                  <a:cs typeface="Arial" charset="0"/>
                </a:rPr>
                <a:t>ρ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740" y="3657"/>
              <a:ext cx="19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rgbClr val="CC3300"/>
                  </a:solidFill>
                  <a:cs typeface="Arial" charset="0"/>
                </a:rPr>
                <a:t>ρ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4877" y="3747"/>
              <a:ext cx="32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rgbClr val="CC3300"/>
                  </a:solidFill>
                </a:rPr>
                <a:t>max</a:t>
              </a: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3515" y="2750"/>
              <a:ext cx="0" cy="816"/>
            </a:xfrm>
            <a:prstGeom prst="line">
              <a:avLst/>
            </a:prstGeom>
            <a:noFill/>
            <a:ln w="38100" cap="rnd">
              <a:solidFill>
                <a:srgbClr val="CC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3424" y="3612"/>
              <a:ext cx="20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rgbClr val="CC3300"/>
                  </a:solidFill>
                  <a:cs typeface="Arial" charset="0"/>
                </a:rPr>
                <a:t>σ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653" y="2795"/>
              <a:ext cx="73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CC3300"/>
                  </a:solidFill>
                  <a:latin typeface="Tahoma" pitchFamily="34" charset="0"/>
                </a:rPr>
                <a:t>Free phase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504" y="6300028"/>
            <a:ext cx="897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Numerics</a:t>
            </a:r>
            <a:r>
              <a:rPr lang="en-US" dirty="0" smtClean="0"/>
              <a:t> on networks: </a:t>
            </a:r>
            <a:r>
              <a:rPr lang="en-US" dirty="0" err="1" smtClean="0"/>
              <a:t>Bretti</a:t>
            </a:r>
            <a:r>
              <a:rPr lang="en-US" dirty="0" smtClean="0"/>
              <a:t>, </a:t>
            </a:r>
            <a:r>
              <a:rPr lang="en-US" dirty="0" err="1" smtClean="0"/>
              <a:t>Garavello</a:t>
            </a:r>
            <a:r>
              <a:rPr lang="en-US" dirty="0" smtClean="0"/>
              <a:t>, </a:t>
            </a:r>
            <a:r>
              <a:rPr lang="en-US" dirty="0" err="1" smtClean="0"/>
              <a:t>Natalini</a:t>
            </a:r>
            <a:r>
              <a:rPr lang="en-US" dirty="0" smtClean="0"/>
              <a:t>, </a:t>
            </a:r>
            <a:r>
              <a:rPr lang="en-US" dirty="0" err="1" smtClean="0"/>
              <a:t>Cristiani</a:t>
            </a:r>
            <a:r>
              <a:rPr lang="en-US" dirty="0" smtClean="0"/>
              <a:t>, P., </a:t>
            </a:r>
            <a:r>
              <a:rPr lang="en-US" dirty="0" err="1" smtClean="0"/>
              <a:t>Herty</a:t>
            </a:r>
            <a:r>
              <a:rPr lang="en-US" dirty="0" smtClean="0"/>
              <a:t>, </a:t>
            </a:r>
            <a:r>
              <a:rPr lang="en-US" dirty="0" err="1" smtClean="0"/>
              <a:t>Klar</a:t>
            </a:r>
            <a:r>
              <a:rPr lang="en-US" dirty="0" smtClean="0"/>
              <a:t>, </a:t>
            </a:r>
            <a:r>
              <a:rPr lang="en-US" dirty="0" err="1" smtClean="0"/>
              <a:t>Goettlich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0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 autoUpdateAnimBg="0"/>
      <p:bldP spid="9" grpId="1"/>
      <p:bldP spid="10" grpId="0" autoUpdateAnimBg="0"/>
      <p:bldP spid="10" grpId="1"/>
      <p:bldP spid="11" grpId="0" autoUpdateAnimBg="0"/>
      <p:bldP spid="11" grpId="1"/>
      <p:bldP spid="12" grpId="0"/>
      <p:bldP spid="1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lern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45928"/>
            <a:ext cx="6554564" cy="5391384"/>
          </a:xfrm>
          <a:prstGeom prst="rect">
            <a:avLst/>
          </a:prstGeom>
        </p:spPr>
      </p:pic>
      <p:sp>
        <p:nvSpPr>
          <p:cNvPr id="13721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0"/>
            <a:ext cx="8229600" cy="908720"/>
          </a:xfrm>
        </p:spPr>
        <p:txBody>
          <a:bodyPr/>
          <a:lstStyle/>
          <a:p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itchFamily="34" charset="-128"/>
              </a:rPr>
              <a:t>Real data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03350" y="2708275"/>
            <a:ext cx="1511300" cy="2373313"/>
            <a:chOff x="204" y="845"/>
            <a:chExt cx="1261" cy="2045"/>
          </a:xfrm>
        </p:grpSpPr>
        <p:pic>
          <p:nvPicPr>
            <p:cNvPr id="137221" name="Picture 6" descr="SDRMa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845"/>
              <a:ext cx="1261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222" name="Text Box 7"/>
            <p:cNvSpPr txBox="1">
              <a:spLocks noChangeArrowheads="1"/>
            </p:cNvSpPr>
            <p:nvPr/>
          </p:nvSpPr>
          <p:spPr bwMode="auto">
            <a:xfrm>
              <a:off x="237" y="2627"/>
              <a:ext cx="8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      Radars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563938" y="2060575"/>
            <a:ext cx="1728787" cy="2168525"/>
            <a:chOff x="793" y="2160"/>
            <a:chExt cx="1500" cy="1726"/>
          </a:xfrm>
        </p:grpSpPr>
        <p:pic>
          <p:nvPicPr>
            <p:cNvPr id="137224" name="Picture 9" descr="contapassi_k3332_25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3" y="2160"/>
              <a:ext cx="150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225" name="Text Box 10"/>
            <p:cNvSpPr txBox="1">
              <a:spLocks noChangeArrowheads="1"/>
            </p:cNvSpPr>
            <p:nvPr/>
          </p:nvSpPr>
          <p:spPr bwMode="auto">
            <a:xfrm>
              <a:off x="884" y="3643"/>
              <a:ext cx="1288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Manual counting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60700" y="4221163"/>
            <a:ext cx="2089150" cy="1992312"/>
            <a:chOff x="1655" y="799"/>
            <a:chExt cx="1542" cy="1484"/>
          </a:xfrm>
        </p:grpSpPr>
        <p:pic>
          <p:nvPicPr>
            <p:cNvPr id="137227" name="Picture 12" descr="fig_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55" y="799"/>
              <a:ext cx="1542" cy="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228" name="Text Box 13"/>
            <p:cNvSpPr txBox="1">
              <a:spLocks noChangeArrowheads="1"/>
            </p:cNvSpPr>
            <p:nvPr/>
          </p:nvSpPr>
          <p:spPr bwMode="auto">
            <a:xfrm>
              <a:off x="2018" y="2056"/>
              <a:ext cx="97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Videocameras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327650" y="4292600"/>
            <a:ext cx="2376488" cy="1765300"/>
            <a:chOff x="3016" y="2478"/>
            <a:chExt cx="1633" cy="1312"/>
          </a:xfrm>
        </p:grpSpPr>
        <p:pic>
          <p:nvPicPr>
            <p:cNvPr id="137230" name="Picture 15" descr="park-lettura-targh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6" y="2478"/>
              <a:ext cx="1633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231" name="Text Box 16"/>
            <p:cNvSpPr txBox="1">
              <a:spLocks noChangeArrowheads="1"/>
            </p:cNvSpPr>
            <p:nvPr/>
          </p:nvSpPr>
          <p:spPr bwMode="auto">
            <a:xfrm>
              <a:off x="3457" y="3563"/>
              <a:ext cx="90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Plates reading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616575" y="1916113"/>
            <a:ext cx="2087563" cy="2346325"/>
            <a:chOff x="3651" y="754"/>
            <a:chExt cx="1724" cy="1719"/>
          </a:xfrm>
        </p:grpSpPr>
        <p:pic>
          <p:nvPicPr>
            <p:cNvPr id="137233" name="Picture 18" descr="egnos-transport-services-b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51" y="754"/>
              <a:ext cx="1724" cy="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234" name="Text Box 19"/>
            <p:cNvSpPr txBox="1">
              <a:spLocks noChangeArrowheads="1"/>
            </p:cNvSpPr>
            <p:nvPr/>
          </p:nvSpPr>
          <p:spPr bwMode="auto">
            <a:xfrm>
              <a:off x="4047" y="2250"/>
              <a:ext cx="99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Satellite data</a:t>
              </a:r>
            </a:p>
          </p:txBody>
        </p:sp>
      </p:grp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428625" y="857250"/>
            <a:ext cx="5572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b="1" dirty="0" err="1">
                <a:solidFill>
                  <a:srgbClr val="000090"/>
                </a:solidFill>
                <a:latin typeface="+mj-lt"/>
              </a:rPr>
              <a:t>Problems</a:t>
            </a:r>
            <a:r>
              <a:rPr lang="it-IT" b="1" dirty="0">
                <a:solidFill>
                  <a:srgbClr val="000090"/>
                </a:solidFill>
                <a:latin typeface="+mj-lt"/>
              </a:rPr>
              <a:t> :</a:t>
            </a:r>
          </a:p>
          <a:p>
            <a:pPr marL="342900" indent="-342900">
              <a:buFontTx/>
              <a:buAutoNum type="arabicPeriod"/>
            </a:pPr>
            <a:r>
              <a:rPr lang="it-IT" b="1" dirty="0" err="1">
                <a:solidFill>
                  <a:srgbClr val="000090"/>
                </a:solidFill>
                <a:latin typeface="Arial Black" pitchFamily="34" charset="0"/>
              </a:rPr>
              <a:t>Dimensionality</a:t>
            </a:r>
            <a:r>
              <a:rPr lang="it-IT" b="1" dirty="0">
                <a:solidFill>
                  <a:srgbClr val="000090"/>
                </a:solidFill>
                <a:latin typeface="Arial Black" pitchFamily="34" charset="0"/>
              </a:rPr>
              <a:t>: big networks </a:t>
            </a:r>
          </a:p>
          <a:p>
            <a:pPr marL="342900" indent="-342900">
              <a:buFontTx/>
              <a:buAutoNum type="arabicPeriod"/>
            </a:pPr>
            <a:r>
              <a:rPr lang="it-IT" b="1" dirty="0">
                <a:solidFill>
                  <a:srgbClr val="000090"/>
                </a:solidFill>
                <a:latin typeface="Arial Black" pitchFamily="34" charset="0"/>
              </a:rPr>
              <a:t>Data: </a:t>
            </a:r>
            <a:r>
              <a:rPr lang="it-IT" b="1" dirty="0" err="1">
                <a:solidFill>
                  <a:srgbClr val="000090"/>
                </a:solidFill>
                <a:latin typeface="Arial Black" pitchFamily="34" charset="0"/>
              </a:rPr>
              <a:t>measurements</a:t>
            </a:r>
            <a:r>
              <a:rPr lang="it-IT" b="1" dirty="0">
                <a:solidFill>
                  <a:srgbClr val="000090"/>
                </a:solidFill>
                <a:latin typeface="Arial Black" pitchFamily="34" charset="0"/>
              </a:rPr>
              <a:t> and </a:t>
            </a:r>
            <a:r>
              <a:rPr lang="it-IT" b="1" dirty="0" err="1">
                <a:solidFill>
                  <a:srgbClr val="000090"/>
                </a:solidFill>
                <a:latin typeface="Arial Black" pitchFamily="34" charset="0"/>
              </a:rPr>
              <a:t>elaboration</a:t>
            </a:r>
            <a:endParaRPr lang="it-IT" b="1" dirty="0">
              <a:solidFill>
                <a:srgbClr val="000090"/>
              </a:solidFill>
              <a:latin typeface="Arial Black" pitchFamily="34" charset="0"/>
            </a:endParaRPr>
          </a:p>
          <a:p>
            <a:pPr marL="342900" indent="-342900">
              <a:buFontTx/>
              <a:buAutoNum type="arabicPeriod"/>
            </a:pPr>
            <a:endParaRPr lang="it-IT" dirty="0">
              <a:solidFill>
                <a:srgbClr val="CC3300"/>
              </a:solidFill>
              <a:latin typeface="Verdana" pitchFamily="34" charset="0"/>
            </a:endParaRPr>
          </a:p>
        </p:txBody>
      </p:sp>
      <p:pic>
        <p:nvPicPr>
          <p:cNvPr id="82965" name="Picture 21" descr="saler3a19_7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247" y="2564904"/>
            <a:ext cx="309562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4716016" y="5275263"/>
            <a:ext cx="340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folHlink"/>
                </a:solidFill>
                <a:latin typeface="Verdana" pitchFamily="34" charset="0"/>
              </a:rPr>
              <a:t>1500 </a:t>
            </a:r>
            <a:r>
              <a:rPr lang="it-IT" sz="2400" b="1" dirty="0" err="1">
                <a:solidFill>
                  <a:schemeClr val="folHlink"/>
                </a:solidFill>
                <a:latin typeface="Verdana" pitchFamily="34" charset="0"/>
              </a:rPr>
              <a:t>arcs</a:t>
            </a:r>
            <a:r>
              <a:rPr lang="it-IT" sz="2400" b="1" dirty="0">
                <a:solidFill>
                  <a:schemeClr val="folHlink"/>
                </a:solidFill>
                <a:latin typeface="Verdana" pitchFamily="34" charset="0"/>
              </a:rPr>
              <a:t> network</a:t>
            </a:r>
          </a:p>
        </p:txBody>
      </p:sp>
      <p:pic>
        <p:nvPicPr>
          <p:cNvPr id="10" name="Picture 9" descr="salern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3928368" cy="3200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689" y="6309320"/>
            <a:ext cx="78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Simulations: </a:t>
            </a:r>
            <a:r>
              <a:rPr lang="en-US" dirty="0" err="1" smtClean="0"/>
              <a:t>Bretti</a:t>
            </a:r>
            <a:r>
              <a:rPr lang="en-US" dirty="0" smtClean="0"/>
              <a:t>, </a:t>
            </a:r>
            <a:r>
              <a:rPr lang="en-US" dirty="0" err="1" smtClean="0"/>
              <a:t>Sgalabro</a:t>
            </a:r>
            <a:r>
              <a:rPr lang="en-US" dirty="0" smtClean="0"/>
              <a:t>, </a:t>
            </a:r>
            <a:r>
              <a:rPr lang="en-US" dirty="0" err="1" smtClean="0"/>
              <a:t>D’Apice</a:t>
            </a:r>
            <a:r>
              <a:rPr lang="en-US" dirty="0" smtClean="0"/>
              <a:t>, </a:t>
            </a:r>
            <a:r>
              <a:rPr lang="en-US" dirty="0" err="1" smtClean="0"/>
              <a:t>Manzo</a:t>
            </a:r>
            <a:r>
              <a:rPr lang="en-US" dirty="0" smtClean="0"/>
              <a:t>, </a:t>
            </a:r>
            <a:r>
              <a:rPr lang="en-US" dirty="0" err="1" smtClean="0"/>
              <a:t>Cascone</a:t>
            </a:r>
            <a:r>
              <a:rPr lang="en-US" dirty="0" smtClean="0"/>
              <a:t>, </a:t>
            </a:r>
            <a:r>
              <a:rPr lang="en-US" dirty="0" err="1" smtClean="0"/>
              <a:t>Rarita</a:t>
            </a:r>
            <a:r>
              <a:rPr lang="en-US" dirty="0" smtClean="0"/>
              <a:t>’, </a:t>
            </a:r>
            <a:r>
              <a:rPr lang="en-US" dirty="0" err="1" smtClean="0"/>
              <a:t>Cutolo</a:t>
            </a:r>
            <a:r>
              <a:rPr lang="en-US" dirty="0" smtClean="0"/>
              <a:t>, 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332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4" grpId="0" build="allAtOnce"/>
      <p:bldP spid="82966" grpId="0"/>
      <p:bldP spid="8296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72007" y="-27384"/>
            <a:ext cx="9252519" cy="847725"/>
          </a:xfrm>
        </p:spPr>
        <p:txBody>
          <a:bodyPr/>
          <a:lstStyle/>
          <a:p>
            <a:pPr eaLnBrk="1" hangingPunct="1"/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Berkeley-Nokia and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Octotelematics</a:t>
            </a:r>
            <a:endParaRPr lang="it-IT" sz="40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46688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16" descr="20---Clearbox-[Converted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857250"/>
            <a:ext cx="4748212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214688"/>
            <a:ext cx="40719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3929062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381328"/>
            <a:ext cx="747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Berkeley-Nokia: Alex </a:t>
            </a:r>
            <a:r>
              <a:rPr lang="en-US" dirty="0" err="1" smtClean="0"/>
              <a:t>Bayen</a:t>
            </a:r>
            <a:r>
              <a:rPr lang="en-US" dirty="0" smtClean="0"/>
              <a:t> group, </a:t>
            </a:r>
            <a:r>
              <a:rPr lang="en-US" dirty="0" err="1" smtClean="0"/>
              <a:t>Octotelematics</a:t>
            </a:r>
            <a:r>
              <a:rPr lang="en-US" dirty="0" smtClean="0"/>
              <a:t>: </a:t>
            </a:r>
            <a:r>
              <a:rPr lang="en-US" dirty="0" err="1" smtClean="0"/>
              <a:t>Corrado</a:t>
            </a:r>
            <a:r>
              <a:rPr lang="en-US" dirty="0" smtClean="0"/>
              <a:t> </a:t>
            </a:r>
            <a:r>
              <a:rPr lang="en-US" dirty="0" err="1" smtClean="0"/>
              <a:t>DeFabritiis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8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1700"/>
          </a:xfrm>
        </p:spPr>
        <p:txBody>
          <a:bodyPr/>
          <a:lstStyle/>
          <a:p>
            <a:r>
              <a:rPr lang="it-IT" b="1" dirty="0" err="1">
                <a:solidFill>
                  <a:srgbClr val="000090"/>
                </a:solidFill>
              </a:rPr>
              <a:t>Red</a:t>
            </a:r>
            <a:r>
              <a:rPr lang="it-IT" b="1" dirty="0">
                <a:solidFill>
                  <a:srgbClr val="000090"/>
                </a:solidFill>
              </a:rPr>
              <a:t> </a:t>
            </a:r>
            <a:r>
              <a:rPr lang="it-IT" b="1" dirty="0" err="1">
                <a:solidFill>
                  <a:srgbClr val="000090"/>
                </a:solidFill>
              </a:rPr>
              <a:t>lights</a:t>
            </a:r>
            <a:r>
              <a:rPr lang="it-IT" b="1" dirty="0">
                <a:solidFill>
                  <a:srgbClr val="000090"/>
                </a:solidFill>
              </a:rPr>
              <a:t> and </a:t>
            </a:r>
            <a:r>
              <a:rPr lang="it-IT" b="1" dirty="0" err="1">
                <a:solidFill>
                  <a:srgbClr val="000090"/>
                </a:solidFill>
              </a:rPr>
              <a:t>jams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476375" y="1989138"/>
            <a:ext cx="4559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Tahoma" charset="0"/>
              </a:rPr>
              <a:t>Are red lights and jams correctly modelled?</a:t>
            </a:r>
          </a:p>
        </p:txBody>
      </p:sp>
      <p:grpSp>
        <p:nvGrpSpPr>
          <p:cNvPr id="131076" name="Group 4"/>
          <p:cNvGrpSpPr>
            <a:grpSpLocks/>
          </p:cNvGrpSpPr>
          <p:nvPr/>
        </p:nvGrpSpPr>
        <p:grpSpPr bwMode="auto">
          <a:xfrm>
            <a:off x="2124075" y="2636838"/>
            <a:ext cx="4752975" cy="1728787"/>
            <a:chOff x="1338" y="1661"/>
            <a:chExt cx="2994" cy="1089"/>
          </a:xfrm>
        </p:grpSpPr>
        <p:sp>
          <p:nvSpPr>
            <p:cNvPr id="131077" name="Line 5"/>
            <p:cNvSpPr>
              <a:spLocks noChangeShapeType="1"/>
            </p:cNvSpPr>
            <p:nvPr/>
          </p:nvSpPr>
          <p:spPr bwMode="auto">
            <a:xfrm>
              <a:off x="1429" y="2704"/>
              <a:ext cx="29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078" name="Freeform 6"/>
            <p:cNvSpPr>
              <a:spLocks/>
            </p:cNvSpPr>
            <p:nvPr/>
          </p:nvSpPr>
          <p:spPr bwMode="auto">
            <a:xfrm>
              <a:off x="1429" y="1661"/>
              <a:ext cx="2767" cy="840"/>
            </a:xfrm>
            <a:custGeom>
              <a:avLst/>
              <a:gdLst>
                <a:gd name="T0" fmla="*/ 0 w 2767"/>
                <a:gd name="T1" fmla="*/ 840 h 840"/>
                <a:gd name="T2" fmla="*/ 998 w 2767"/>
                <a:gd name="T3" fmla="*/ 749 h 840"/>
                <a:gd name="T4" fmla="*/ 1361 w 2767"/>
                <a:gd name="T5" fmla="*/ 431 h 840"/>
                <a:gd name="T6" fmla="*/ 1679 w 2767"/>
                <a:gd name="T7" fmla="*/ 68 h 840"/>
                <a:gd name="T8" fmla="*/ 2450 w 2767"/>
                <a:gd name="T9" fmla="*/ 23 h 840"/>
                <a:gd name="T10" fmla="*/ 2631 w 2767"/>
                <a:gd name="T11" fmla="*/ 23 h 840"/>
                <a:gd name="T12" fmla="*/ 2767 w 2767"/>
                <a:gd name="T13" fmla="*/ 23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7" h="840">
                  <a:moveTo>
                    <a:pt x="0" y="840"/>
                  </a:moveTo>
                  <a:cubicBezTo>
                    <a:pt x="385" y="828"/>
                    <a:pt x="771" y="817"/>
                    <a:pt x="998" y="749"/>
                  </a:cubicBezTo>
                  <a:cubicBezTo>
                    <a:pt x="1225" y="681"/>
                    <a:pt x="1248" y="544"/>
                    <a:pt x="1361" y="431"/>
                  </a:cubicBezTo>
                  <a:cubicBezTo>
                    <a:pt x="1474" y="318"/>
                    <a:pt x="1498" y="136"/>
                    <a:pt x="1679" y="68"/>
                  </a:cubicBezTo>
                  <a:cubicBezTo>
                    <a:pt x="1860" y="0"/>
                    <a:pt x="2291" y="30"/>
                    <a:pt x="2450" y="23"/>
                  </a:cubicBezTo>
                  <a:cubicBezTo>
                    <a:pt x="2609" y="16"/>
                    <a:pt x="2578" y="23"/>
                    <a:pt x="2631" y="23"/>
                  </a:cubicBezTo>
                  <a:cubicBezTo>
                    <a:pt x="2684" y="23"/>
                    <a:pt x="2759" y="23"/>
                    <a:pt x="2767" y="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079" name="Rectangle 7"/>
            <p:cNvSpPr>
              <a:spLocks noChangeArrowheads="1"/>
            </p:cNvSpPr>
            <p:nvPr/>
          </p:nvSpPr>
          <p:spPr bwMode="auto">
            <a:xfrm>
              <a:off x="1338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0" name="Rectangle 8"/>
            <p:cNvSpPr>
              <a:spLocks noChangeArrowheads="1"/>
            </p:cNvSpPr>
            <p:nvPr/>
          </p:nvSpPr>
          <p:spPr bwMode="auto">
            <a:xfrm>
              <a:off x="1927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1" name="Rectangle 9"/>
            <p:cNvSpPr>
              <a:spLocks noChangeArrowheads="1"/>
            </p:cNvSpPr>
            <p:nvPr/>
          </p:nvSpPr>
          <p:spPr bwMode="auto">
            <a:xfrm>
              <a:off x="2517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2" name="Rectangle 10"/>
            <p:cNvSpPr>
              <a:spLocks noChangeArrowheads="1"/>
            </p:cNvSpPr>
            <p:nvPr/>
          </p:nvSpPr>
          <p:spPr bwMode="auto">
            <a:xfrm>
              <a:off x="2835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3" name="Rectangle 11"/>
            <p:cNvSpPr>
              <a:spLocks noChangeArrowheads="1"/>
            </p:cNvSpPr>
            <p:nvPr/>
          </p:nvSpPr>
          <p:spPr bwMode="auto">
            <a:xfrm>
              <a:off x="3152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4" name="Rectangle 12"/>
            <p:cNvSpPr>
              <a:spLocks noChangeArrowheads="1"/>
            </p:cNvSpPr>
            <p:nvPr/>
          </p:nvSpPr>
          <p:spPr bwMode="auto">
            <a:xfrm>
              <a:off x="3379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5" name="Rectangle 13"/>
            <p:cNvSpPr>
              <a:spLocks noChangeArrowheads="1"/>
            </p:cNvSpPr>
            <p:nvPr/>
          </p:nvSpPr>
          <p:spPr bwMode="auto">
            <a:xfrm>
              <a:off x="4059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6" name="Rectangle 14"/>
            <p:cNvSpPr>
              <a:spLocks noChangeArrowheads="1"/>
            </p:cNvSpPr>
            <p:nvPr/>
          </p:nvSpPr>
          <p:spPr bwMode="auto">
            <a:xfrm>
              <a:off x="3606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7" name="Rectangle 15"/>
            <p:cNvSpPr>
              <a:spLocks noChangeArrowheads="1"/>
            </p:cNvSpPr>
            <p:nvPr/>
          </p:nvSpPr>
          <p:spPr bwMode="auto">
            <a:xfrm>
              <a:off x="3833" y="2614"/>
              <a:ext cx="18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7072313" y="3011488"/>
            <a:ext cx="180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hlink"/>
                </a:solidFill>
                <a:latin typeface="Tahoma" charset="0"/>
              </a:rPr>
              <a:t>Red light or jam</a:t>
            </a:r>
          </a:p>
        </p:txBody>
      </p:sp>
      <p:pic>
        <p:nvPicPr>
          <p:cNvPr id="13108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08500"/>
            <a:ext cx="7212012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1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2060575"/>
            <a:ext cx="9720263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91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3108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1700"/>
          </a:xfrm>
        </p:spPr>
        <p:txBody>
          <a:bodyPr/>
          <a:lstStyle/>
          <a:p>
            <a:r>
              <a:rPr lang="it-IT" sz="3600" b="1" dirty="0">
                <a:solidFill>
                  <a:srgbClr val="000090"/>
                </a:solidFill>
              </a:rPr>
              <a:t>A model </a:t>
            </a:r>
            <a:r>
              <a:rPr lang="it-IT" sz="3600" b="1" dirty="0" err="1">
                <a:solidFill>
                  <a:srgbClr val="000090"/>
                </a:solidFill>
              </a:rPr>
              <a:t>fot</a:t>
            </a:r>
            <a:r>
              <a:rPr lang="it-IT" sz="3600" b="1" dirty="0">
                <a:solidFill>
                  <a:srgbClr val="000090"/>
                </a:solidFill>
              </a:rPr>
              <a:t> T-</a:t>
            </a:r>
            <a:r>
              <a:rPr lang="it-IT" sz="3600" b="1" dirty="0" err="1">
                <a:solidFill>
                  <a:srgbClr val="000090"/>
                </a:solidFill>
              </a:rPr>
              <a:t>junctions</a:t>
            </a:r>
            <a:endParaRPr lang="it-IT" sz="3600" b="1" dirty="0">
              <a:solidFill>
                <a:srgbClr val="000090"/>
              </a:solidFill>
            </a:endParaRPr>
          </a:p>
        </p:txBody>
      </p:sp>
      <p:pic>
        <p:nvPicPr>
          <p:cNvPr id="132099" name="Picture 3" descr="T-jun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4264025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4" descr="T-junct-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41663"/>
            <a:ext cx="4567237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88582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925195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548781"/>
      </p:ext>
    </p:extLst>
  </p:cSld>
  <p:clrMapOvr>
    <a:masterClrMapping/>
  </p:clrMapOvr>
  <p:transition xmlns:p14="http://schemas.microsoft.com/office/powerpoint/2010/main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 groups</a:t>
            </a:r>
          </a:p>
        </p:txBody>
      </p:sp>
      <p:pic>
        <p:nvPicPr>
          <p:cNvPr id="158723" name="Picture 3" descr="202785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981075"/>
            <a:ext cx="1971675" cy="2592388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 prstMaterial="dkEdge">
            <a:bevelT/>
          </a:sp3d>
        </p:spPr>
      </p:pic>
      <p:pic>
        <p:nvPicPr>
          <p:cNvPr id="158724" name="Picture 4" descr="elephants-in-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115966"/>
            <a:ext cx="3529012" cy="2265362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 prstMaterial="dkEdge">
            <a:bevelT/>
          </a:sp3d>
        </p:spPr>
      </p:pic>
      <p:pic>
        <p:nvPicPr>
          <p:cNvPr id="158729" name="Picture 9" descr="italia-firenza-pedestria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052513"/>
            <a:ext cx="3403600" cy="2536825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 prstMaterial="dkEdge">
            <a:bevelT/>
          </a:sp3d>
        </p:spPr>
      </p:pic>
      <p:pic>
        <p:nvPicPr>
          <p:cNvPr id="158730" name="Picture 10" descr="RobotExperim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077072"/>
            <a:ext cx="1872208" cy="2370137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 prstMaterial="dkEdge">
            <a:bevelT/>
          </a:sp3d>
        </p:spPr>
      </p:pic>
      <p:sp>
        <p:nvSpPr>
          <p:cNvPr id="9" name="Rectangle 8"/>
          <p:cNvSpPr/>
          <p:nvPr/>
        </p:nvSpPr>
        <p:spPr>
          <a:xfrm rot="1354681">
            <a:off x="1316458" y="5890718"/>
            <a:ext cx="2400510" cy="400110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 fov="3300000">
              <a:rot lat="995853" lon="20909882" rev="2160023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Networked robots</a:t>
            </a:r>
            <a:endParaRPr lang="en-US" sz="20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354681">
            <a:off x="1350093" y="3121693"/>
            <a:ext cx="2222140" cy="400110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 fov="3300000">
              <a:rot lat="995853" lon="20909882" rev="2160023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Vehicular traffic</a:t>
            </a:r>
            <a:endParaRPr lang="en-US" sz="20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354681">
            <a:off x="5248954" y="3124048"/>
            <a:ext cx="2960070" cy="400110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 fov="3300000">
              <a:rot lat="995853" lon="20909882" rev="2160023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Crowd dynamics</a:t>
            </a:r>
            <a:endParaRPr lang="en-US" sz="20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354681">
            <a:off x="5255456" y="5860352"/>
            <a:ext cx="2960070" cy="400110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 fov="3300000">
              <a:rot lat="995853" lon="20909882" rev="2160023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Animal groups</a:t>
            </a:r>
            <a:endParaRPr lang="en-US" sz="20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36548"/>
      </p:ext>
    </p:extLst>
  </p:cSld>
  <p:clrMapOvr>
    <a:masterClrMapping/>
  </p:clrMapOvr>
  <p:transition xmlns:p14="http://schemas.microsoft.com/office/powerpoint/2010/main">
    <p:cover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90872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Mathematical modeling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1484784"/>
            <a:ext cx="2160240" cy="1080120"/>
          </a:xfrm>
          <a:prstGeom prst="rect">
            <a:avLst/>
          </a:prstGeom>
          <a:scene3d>
            <a:camera prst="orthographicFront"/>
            <a:lightRig rig="morning" dir="t"/>
          </a:scene3d>
          <a:sp3d extrusionH="76200" contourW="12700" prstMaterial="dkEdge">
            <a:bevelT w="127000"/>
            <a:bevelB w="114300" prst="artDeco"/>
            <a:extrusionClr>
              <a:schemeClr val="bg2"/>
            </a:extrusionClr>
            <a:contourClr>
              <a:schemeClr val="tx2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6136" y="3284984"/>
            <a:ext cx="2160240" cy="1080120"/>
          </a:xfrm>
          <a:prstGeom prst="rect">
            <a:avLst/>
          </a:prstGeom>
          <a:scene3d>
            <a:camera prst="orthographicFront"/>
            <a:lightRig rig="morning" dir="t"/>
          </a:scene3d>
          <a:sp3d extrusionH="76200" contourW="12700" prstMaterial="dkEdge">
            <a:bevelT w="127000"/>
            <a:bevelB w="114300" prst="artDeco"/>
            <a:extrusionClr>
              <a:schemeClr val="bg2"/>
            </a:extrusionClr>
            <a:contourClr>
              <a:schemeClr val="tx2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63888" y="4941168"/>
            <a:ext cx="2160240" cy="1080120"/>
          </a:xfrm>
          <a:prstGeom prst="rect">
            <a:avLst/>
          </a:prstGeom>
          <a:scene3d>
            <a:camera prst="orthographicFront"/>
            <a:lightRig rig="morning" dir="t"/>
          </a:scene3d>
          <a:sp3d extrusionH="76200" contourW="12700" prstMaterial="dkEdge">
            <a:bevelT w="127000"/>
            <a:bevelB w="114300" prst="artDeco"/>
            <a:extrusionClr>
              <a:schemeClr val="bg2"/>
            </a:extrusionClr>
            <a:contourClr>
              <a:schemeClr val="tx2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31640" y="3212976"/>
            <a:ext cx="2160240" cy="1080120"/>
          </a:xfrm>
          <a:prstGeom prst="rect">
            <a:avLst/>
          </a:prstGeom>
          <a:scene3d>
            <a:camera prst="orthographicFront"/>
            <a:lightRig rig="morning" dir="t"/>
          </a:scene3d>
          <a:sp3d extrusionH="76200" contourW="12700" prstMaterial="dkEdge">
            <a:bevelT w="127000"/>
            <a:bevelB w="114300" prst="artDeco"/>
            <a:extrusionClr>
              <a:schemeClr val="bg2"/>
            </a:extrusionClr>
            <a:contourClr>
              <a:schemeClr val="tx2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Numerics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</a:t>
            </a:r>
          </a:p>
        </p:txBody>
      </p:sp>
      <p:sp>
        <p:nvSpPr>
          <p:cNvPr id="24" name="Freeform 23"/>
          <p:cNvSpPr/>
          <p:nvPr/>
        </p:nvSpPr>
        <p:spPr>
          <a:xfrm>
            <a:off x="5868144" y="2060848"/>
            <a:ext cx="1042183" cy="1168152"/>
          </a:xfrm>
          <a:custGeom>
            <a:avLst/>
            <a:gdLst>
              <a:gd name="connsiteX0" fmla="*/ 0 w 1177637"/>
              <a:gd name="connsiteY0" fmla="*/ 0 h 1025236"/>
              <a:gd name="connsiteX1" fmla="*/ 942109 w 1177637"/>
              <a:gd name="connsiteY1" fmla="*/ 304800 h 1025236"/>
              <a:gd name="connsiteX2" fmla="*/ 1177637 w 1177637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637" h="1025236">
                <a:moveTo>
                  <a:pt x="0" y="0"/>
                </a:moveTo>
                <a:cubicBezTo>
                  <a:pt x="372918" y="66963"/>
                  <a:pt x="745836" y="133927"/>
                  <a:pt x="942109" y="304800"/>
                </a:cubicBezTo>
                <a:cubicBezTo>
                  <a:pt x="1138382" y="475673"/>
                  <a:pt x="1158009" y="750454"/>
                  <a:pt x="1177637" y="1025236"/>
                </a:cubicBezTo>
              </a:path>
            </a:pathLst>
          </a:custGeom>
          <a:noFill/>
          <a:ln w="127000">
            <a:solidFill>
              <a:srgbClr val="002060"/>
            </a:solidFill>
            <a:tailEnd type="stealth"/>
          </a:ln>
          <a:scene3d>
            <a:camera prst="orthographicFront"/>
            <a:lightRig rig="morning" dir="t"/>
          </a:scene3d>
          <a:sp3d extrusionH="76200" contourW="12700" prstMaterial="metal">
            <a:bevelT/>
            <a:bevelB/>
            <a:extrusionClr>
              <a:schemeClr val="accent6">
                <a:lumMod val="75000"/>
              </a:schemeClr>
            </a:extrusionClr>
            <a:contourClr>
              <a:srgbClr val="7030A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16200000">
            <a:off x="2394725" y="2005875"/>
            <a:ext cx="1042183" cy="1152128"/>
          </a:xfrm>
          <a:custGeom>
            <a:avLst/>
            <a:gdLst>
              <a:gd name="connsiteX0" fmla="*/ 0 w 1177637"/>
              <a:gd name="connsiteY0" fmla="*/ 0 h 1025236"/>
              <a:gd name="connsiteX1" fmla="*/ 942109 w 1177637"/>
              <a:gd name="connsiteY1" fmla="*/ 304800 h 1025236"/>
              <a:gd name="connsiteX2" fmla="*/ 1177637 w 1177637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637" h="1025236">
                <a:moveTo>
                  <a:pt x="0" y="0"/>
                </a:moveTo>
                <a:cubicBezTo>
                  <a:pt x="372918" y="66963"/>
                  <a:pt x="745836" y="133927"/>
                  <a:pt x="942109" y="304800"/>
                </a:cubicBezTo>
                <a:cubicBezTo>
                  <a:pt x="1138382" y="475673"/>
                  <a:pt x="1158009" y="750454"/>
                  <a:pt x="1177637" y="1025236"/>
                </a:cubicBezTo>
              </a:path>
            </a:pathLst>
          </a:custGeom>
          <a:noFill/>
          <a:ln w="127000">
            <a:solidFill>
              <a:srgbClr val="002060"/>
            </a:solidFill>
            <a:tailEnd type="stealth"/>
          </a:ln>
          <a:scene3d>
            <a:camera prst="orthographicFront"/>
            <a:lightRig rig="morning" dir="t"/>
          </a:scene3d>
          <a:sp3d extrusionH="76200" contourW="12700" prstMaterial="metal">
            <a:bevelT/>
            <a:bevelB/>
            <a:extrusionClr>
              <a:schemeClr val="accent6">
                <a:lumMod val="75000"/>
              </a:schemeClr>
            </a:extrusionClr>
            <a:contourClr>
              <a:srgbClr val="7030A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0800000">
            <a:off x="2411761" y="4349080"/>
            <a:ext cx="1042183" cy="1168152"/>
          </a:xfrm>
          <a:custGeom>
            <a:avLst/>
            <a:gdLst>
              <a:gd name="connsiteX0" fmla="*/ 0 w 1177637"/>
              <a:gd name="connsiteY0" fmla="*/ 0 h 1025236"/>
              <a:gd name="connsiteX1" fmla="*/ 942109 w 1177637"/>
              <a:gd name="connsiteY1" fmla="*/ 304800 h 1025236"/>
              <a:gd name="connsiteX2" fmla="*/ 1177637 w 1177637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637" h="1025236">
                <a:moveTo>
                  <a:pt x="0" y="0"/>
                </a:moveTo>
                <a:cubicBezTo>
                  <a:pt x="372918" y="66963"/>
                  <a:pt x="745836" y="133927"/>
                  <a:pt x="942109" y="304800"/>
                </a:cubicBezTo>
                <a:cubicBezTo>
                  <a:pt x="1138382" y="475673"/>
                  <a:pt x="1158009" y="750454"/>
                  <a:pt x="1177637" y="1025236"/>
                </a:cubicBezTo>
              </a:path>
            </a:pathLst>
          </a:custGeom>
          <a:noFill/>
          <a:ln w="127000">
            <a:solidFill>
              <a:srgbClr val="002060"/>
            </a:solidFill>
            <a:tailEnd type="stealth"/>
          </a:ln>
          <a:scene3d>
            <a:camera prst="orthographicFront"/>
            <a:lightRig rig="morning" dir="t"/>
          </a:scene3d>
          <a:sp3d extrusionH="76200" contourW="12700" prstMaterial="metal">
            <a:bevelT/>
            <a:bevelB/>
            <a:extrusionClr>
              <a:schemeClr val="accent6">
                <a:lumMod val="75000"/>
              </a:schemeClr>
            </a:extrusionClr>
            <a:contourClr>
              <a:srgbClr val="7030A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5860133" y="4357093"/>
            <a:ext cx="1008110" cy="1168152"/>
          </a:xfrm>
          <a:custGeom>
            <a:avLst/>
            <a:gdLst>
              <a:gd name="connsiteX0" fmla="*/ 0 w 1177637"/>
              <a:gd name="connsiteY0" fmla="*/ 0 h 1025236"/>
              <a:gd name="connsiteX1" fmla="*/ 942109 w 1177637"/>
              <a:gd name="connsiteY1" fmla="*/ 304800 h 1025236"/>
              <a:gd name="connsiteX2" fmla="*/ 1177637 w 1177637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637" h="1025236">
                <a:moveTo>
                  <a:pt x="0" y="0"/>
                </a:moveTo>
                <a:cubicBezTo>
                  <a:pt x="372918" y="66963"/>
                  <a:pt x="745836" y="133927"/>
                  <a:pt x="942109" y="304800"/>
                </a:cubicBezTo>
                <a:cubicBezTo>
                  <a:pt x="1138382" y="475673"/>
                  <a:pt x="1158009" y="750454"/>
                  <a:pt x="1177637" y="1025236"/>
                </a:cubicBezTo>
              </a:path>
            </a:pathLst>
          </a:custGeom>
          <a:noFill/>
          <a:ln w="127000">
            <a:solidFill>
              <a:srgbClr val="002060"/>
            </a:solidFill>
            <a:tailEnd type="stealth"/>
          </a:ln>
          <a:scene3d>
            <a:camera prst="orthographicFront"/>
            <a:lightRig rig="morning" dir="t"/>
          </a:scene3d>
          <a:sp3d extrusionH="76200" contourW="12700" prstMaterial="metal">
            <a:bevelT/>
            <a:bevelB/>
            <a:extrusionClr>
              <a:schemeClr val="accent6">
                <a:lumMod val="75000"/>
              </a:schemeClr>
            </a:extrusionClr>
            <a:contourClr>
              <a:srgbClr val="7030A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63888" y="1340768"/>
            <a:ext cx="2160240" cy="1080120"/>
          </a:xfrm>
          <a:prstGeom prst="rect">
            <a:avLst/>
          </a:prstGeom>
          <a:scene3d>
            <a:camera prst="orthographicFront"/>
            <a:lightRig rig="morning" dir="t"/>
          </a:scene3d>
          <a:sp3d extrusionH="76200" contourW="12700" prstMaterial="dkEdge">
            <a:bevelT w="127000"/>
            <a:bevelB w="114300" prst="artDeco"/>
            <a:extrusionClr>
              <a:schemeClr val="bg2"/>
            </a:extrusionClr>
            <a:contourClr>
              <a:schemeClr val="tx2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ardrop 31"/>
          <p:cNvSpPr/>
          <p:nvPr/>
        </p:nvSpPr>
        <p:spPr>
          <a:xfrm rot="10800000">
            <a:off x="6660232" y="764704"/>
            <a:ext cx="2772223" cy="1944216"/>
          </a:xfrm>
          <a:prstGeom prst="teardrop">
            <a:avLst>
              <a:gd name="adj" fmla="val 89005"/>
            </a:avLst>
          </a:prstGeom>
          <a:scene3d>
            <a:camera prst="isometricOffAxis2Right">
              <a:rot lat="769923" lon="18577370" rev="20265812"/>
            </a:camera>
            <a:lightRig rig="morning" dir="t"/>
          </a:scene3d>
          <a:sp3d prstMaterial="dkEdge">
            <a:bevelT w="1270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64288" y="1127646"/>
            <a:ext cx="186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Scales: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Microscopic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Macroscopic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</a:t>
            </a:r>
            <a:r>
              <a:rPr lang="en-US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Mesoscopic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ardrop 32"/>
          <p:cNvSpPr/>
          <p:nvPr/>
        </p:nvSpPr>
        <p:spPr>
          <a:xfrm rot="14705651">
            <a:off x="6668965" y="4714173"/>
            <a:ext cx="2772223" cy="1995680"/>
          </a:xfrm>
          <a:prstGeom prst="teardrop">
            <a:avLst>
              <a:gd name="adj" fmla="val 89005"/>
            </a:avLst>
          </a:prstGeom>
          <a:scene3d>
            <a:camera prst="isometricOffAxis2Right">
              <a:rot lat="769923" lon="18577370" rev="20265812"/>
            </a:camera>
            <a:lightRig rig="morning" dir="t"/>
          </a:scene3d>
          <a:sp3d prstMaterial="dkEdge">
            <a:bevelT w="1270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76256" y="5129897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Models: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Discrete or continuous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ODEs or PDEs</a:t>
            </a:r>
          </a:p>
          <a:p>
            <a:pPr marL="342900" indent="-342900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Deterministic or </a:t>
            </a:r>
          </a:p>
          <a:p>
            <a:pPr marL="342900" indent="-342900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stochastic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ardrop 33"/>
          <p:cNvSpPr/>
          <p:nvPr/>
        </p:nvSpPr>
        <p:spPr>
          <a:xfrm rot="245576">
            <a:off x="-66272" y="4916722"/>
            <a:ext cx="2772223" cy="1944216"/>
          </a:xfrm>
          <a:prstGeom prst="teardrop">
            <a:avLst>
              <a:gd name="adj" fmla="val 89005"/>
            </a:avLst>
          </a:prstGeom>
          <a:scene3d>
            <a:camera prst="isometricOffAxis2Right">
              <a:rot lat="769923" lon="18577370" rev="20265812"/>
            </a:camera>
            <a:lightRig rig="morning" dir="t"/>
          </a:scene3d>
          <a:sp3d prstMaterial="dkEdge">
            <a:bevelT w="1270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5595" y="5301208"/>
            <a:ext cx="16081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Analysis: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Functional space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Metric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Dynamics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ardrop 35"/>
          <p:cNvSpPr/>
          <p:nvPr/>
        </p:nvSpPr>
        <p:spPr>
          <a:xfrm rot="4045922">
            <a:off x="-137010" y="797569"/>
            <a:ext cx="2772223" cy="1944216"/>
          </a:xfrm>
          <a:prstGeom prst="teardrop">
            <a:avLst>
              <a:gd name="adj" fmla="val 89005"/>
            </a:avLst>
          </a:prstGeom>
          <a:scene3d>
            <a:camera prst="isometricOffAxis2Right">
              <a:rot lat="769923" lon="18577370" rev="20265812"/>
            </a:camera>
            <a:lightRig rig="morning" dir="t"/>
          </a:scene3d>
          <a:sp3d prstMaterial="dkEdge">
            <a:bevelT w="1270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1199654"/>
            <a:ext cx="1184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Aims:</a:t>
            </a:r>
          </a:p>
          <a:p>
            <a:pPr marL="342900" indent="-342900"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Understand</a:t>
            </a:r>
          </a:p>
          <a:p>
            <a:pPr marL="342900" indent="-342900"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Reproduce</a:t>
            </a:r>
          </a:p>
          <a:p>
            <a:pPr marL="342900" indent="-342900"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Control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0460740">
            <a:off x="2113471" y="3154587"/>
            <a:ext cx="6450377" cy="1015663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Integrate</a:t>
            </a:r>
            <a:endParaRPr lang="en-US" sz="60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354681">
            <a:off x="6276820" y="1580941"/>
            <a:ext cx="3231029" cy="523220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Integrate scales</a:t>
            </a:r>
            <a:endParaRPr lang="en-US" sz="28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19644543">
            <a:off x="6402746" y="5266096"/>
            <a:ext cx="3231029" cy="523220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Righ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Integrate </a:t>
            </a:r>
            <a:r>
              <a:rPr lang="en-US" sz="2800" b="1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model</a:t>
            </a:r>
            <a:r>
              <a:rPr lang="en-US" sz="2800" b="1" cap="none" spc="0" dirty="0" smtClean="0">
                <a:ln w="5715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endParaRPr lang="en-US" sz="2800" b="1" cap="none" spc="0" dirty="0">
              <a:ln w="5715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3998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" grpId="0"/>
      <p:bldP spid="33" grpId="0" animBg="1"/>
      <p:bldP spid="5" grpId="0"/>
      <p:bldP spid="34" grpId="0" animBg="1"/>
      <p:bldP spid="6" grpId="0"/>
      <p:bldP spid="36" grpId="0" animBg="1"/>
      <p:bldP spid="8" grpId="0"/>
      <p:bldP spid="37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78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81075"/>
            <a:ext cx="1971675" cy="2592388"/>
          </a:xfrm>
          <a:prstGeom prst="rect">
            <a:avLst/>
          </a:prstGeom>
          <a:noFill/>
        </p:spPr>
      </p:pic>
      <p:pic>
        <p:nvPicPr>
          <p:cNvPr id="5" name="Picture 4" descr="elephants-in-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900488"/>
            <a:ext cx="3529012" cy="2265362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08175" y="5589588"/>
            <a:ext cx="6159058" cy="46166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result: Entropy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Self-organization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87450" y="1196975"/>
            <a:ext cx="2991525" cy="267765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particles:</a:t>
            </a:r>
          </a:p>
          <a:p>
            <a:pPr marL="342900" indent="-342900"/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Robust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Isotropic 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Blind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interaction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balance</a:t>
            </a:r>
          </a:p>
        </p:txBody>
      </p:sp>
      <p:pic>
        <p:nvPicPr>
          <p:cNvPr id="10" name="Picture 9" descr="italia-firenza-pedestri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052513"/>
            <a:ext cx="3403600" cy="2536825"/>
          </a:xfrm>
          <a:prstGeom prst="rect">
            <a:avLst/>
          </a:prstGeom>
          <a:noFill/>
        </p:spPr>
      </p:pic>
      <p:pic>
        <p:nvPicPr>
          <p:cNvPr id="11" name="Picture 10" descr="RobotExperi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789363"/>
            <a:ext cx="2881313" cy="2370137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68313" y="-27384"/>
            <a:ext cx="8229600" cy="777875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>
                <a:ln w="6350">
                  <a:noFill/>
                </a:ln>
                <a:solidFill>
                  <a:srgbClr val="00009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kumimoji="0" lang="it-IT" sz="4800" b="1" i="0" u="none" strike="noStrike" kern="1200" spc="0" normalizeH="0" baseline="0" noProof="0" dirty="0" smtClean="0">
                <a:ln w="6350">
                  <a:noFill/>
                </a:ln>
                <a:solidFill>
                  <a:srgbClr val="00009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otions of intelligent groups</a:t>
            </a:r>
            <a:endParaRPr kumimoji="0" lang="it-IT" sz="4800" b="1" i="0" u="none" strike="noStrike" kern="1200" spc="0" normalizeH="0" baseline="0" noProof="0" dirty="0">
              <a:ln w="6350">
                <a:noFill/>
              </a:ln>
              <a:solidFill>
                <a:srgbClr val="00009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550" y="4005263"/>
            <a:ext cx="7777163" cy="1846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Vehicular traffic vs Pedestrians, robots and animals:</a:t>
            </a:r>
          </a:p>
          <a:p>
            <a:pPr marL="342900" indent="-342900"/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Dimensionality :  1-D vs 2-D or 3-D</a:t>
            </a:r>
          </a:p>
          <a:p>
            <a:pPr marL="342900" indent="-342900">
              <a:buFontTx/>
              <a:buAutoNum type="arabicPeriod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locality : one car ahead vs many neighbors</a:t>
            </a:r>
          </a:p>
          <a:p>
            <a:pPr marL="342900" indent="-342900">
              <a:buFontTx/>
              <a:buAutoNum type="arabicPeriod"/>
            </a:pPr>
            <a:endParaRPr lang="it-IT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859338" y="1196975"/>
            <a:ext cx="3589444" cy="267765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 particles:</a:t>
            </a:r>
          </a:p>
          <a:p>
            <a:pPr marL="342900" indent="-342900"/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Fragile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Anisotropic 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+ decision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Non-local interaction</a:t>
            </a:r>
          </a:p>
          <a:p>
            <a:pPr marL="342900" indent="-342900">
              <a:buFontTx/>
              <a:buChar char="•"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energy balance</a:t>
            </a:r>
          </a:p>
        </p:txBody>
      </p:sp>
    </p:spTree>
    <p:extLst>
      <p:ext uri="{BB962C8B-B14F-4D97-AF65-F5344CB8AC3E}">
        <p14:creationId xmlns:p14="http://schemas.microsoft.com/office/powerpoint/2010/main" val="777199029"/>
      </p:ext>
    </p:extLst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4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5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5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6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2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3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 animBg="1"/>
      <p:bldP spid="6" grpId="0" build="p"/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and course trajectory</a:t>
            </a: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1835696" y="1628800"/>
            <a:ext cx="648072" cy="6480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278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1092978" cy="1224136"/>
          </a:xfrm>
          <a:prstGeom prst="rect">
            <a:avLst/>
          </a:prstGeom>
          <a:noFill/>
        </p:spPr>
      </p:pic>
      <p:pic>
        <p:nvPicPr>
          <p:cNvPr id="6" name="Picture 5" descr="easy-supply-chain-manag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1675904" cy="1256928"/>
          </a:xfrm>
          <a:prstGeom prst="rect">
            <a:avLst/>
          </a:prstGeom>
        </p:spPr>
      </p:pic>
      <p:pic>
        <p:nvPicPr>
          <p:cNvPr id="7" name="Picture 9" descr="italia-firenza-pedestri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780928"/>
            <a:ext cx="1609158" cy="1224136"/>
          </a:xfrm>
          <a:prstGeom prst="rect">
            <a:avLst/>
          </a:prstGeom>
          <a:noFill/>
        </p:spPr>
      </p:pic>
      <p:pic>
        <p:nvPicPr>
          <p:cNvPr id="8" name="Picture 4" descr="elephants-in-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0961" y="4581128"/>
            <a:ext cx="1601119" cy="1296144"/>
          </a:xfrm>
          <a:prstGeom prst="rect">
            <a:avLst/>
          </a:prstGeom>
          <a:noFill/>
        </p:spPr>
      </p:pic>
      <p:pic>
        <p:nvPicPr>
          <p:cNvPr id="5" name="Picture 4" descr="How to Create a Successful Profi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085184"/>
            <a:ext cx="10818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0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C 0.07708 0.00092 0.15417 0.00208 0.25 0.02592 C 0.34549 0.04976 0.52274 0.09166 0.575 0.14259 C 0.62726 0.19351 0.61059 0.275 0.56389 0.33148 C 0.51719 0.38796 0.39167 0.44051 0.29444 0.48148 C 0.19722 0.52245 0.08889 0.55 -0.01944 0.57777 " pathEditMode="relative" rAng="0" ptsTypes="aaaaaA">
                                      <p:cBhvr>
                                        <p:cTn id="11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2" y="288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ntelligent groups and sparse controls:</a:t>
            </a:r>
            <a:b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Lecture 1</a:t>
            </a:r>
            <a:endParaRPr lang="it-IT" sz="3200" b="1" i="1" dirty="0" smtClean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" y="-9748"/>
            <a:ext cx="464400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ITN – SADCO </a:t>
            </a:r>
            <a:r>
              <a:rPr lang="en-US" dirty="0" smtClean="0"/>
              <a:t>Summer school </a:t>
            </a:r>
          </a:p>
          <a:p>
            <a:r>
              <a:rPr lang="en-US" dirty="0" smtClean="0"/>
              <a:t>"</a:t>
            </a:r>
            <a:r>
              <a:rPr lang="en-US" dirty="0"/>
              <a:t>New Trends in Optimal </a:t>
            </a:r>
            <a:r>
              <a:rPr lang="en-US" dirty="0" smtClean="0"/>
              <a:t>Control” </a:t>
            </a:r>
          </a:p>
          <a:p>
            <a:r>
              <a:rPr lang="en-US" dirty="0" err="1" smtClean="0"/>
              <a:t>Ravello</a:t>
            </a:r>
            <a:r>
              <a:rPr lang="en-US" dirty="0"/>
              <a:t>, </a:t>
            </a:r>
            <a:r>
              <a:rPr lang="en-US" dirty="0" smtClean="0"/>
              <a:t>Italy, </a:t>
            </a:r>
            <a:r>
              <a:rPr lang="en-US" dirty="0"/>
              <a:t>3-7 September </a:t>
            </a:r>
            <a:r>
              <a:rPr lang="en-US" dirty="0" smtClean="0"/>
              <a:t>2012</a:t>
            </a:r>
            <a:endParaRPr lang="en-US" b="1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3061997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0000FF"/>
                </a:solidFill>
              </a:rPr>
              <a:t>Conservation</a:t>
            </a:r>
            <a:r>
              <a:rPr lang="it-IT" sz="4000" b="1" dirty="0">
                <a:solidFill>
                  <a:srgbClr val="0000FF"/>
                </a:solidFill>
              </a:rPr>
              <a:t> </a:t>
            </a:r>
            <a:r>
              <a:rPr lang="it-IT" sz="4000" b="1" dirty="0" err="1">
                <a:solidFill>
                  <a:srgbClr val="0000FF"/>
                </a:solidFill>
              </a:rPr>
              <a:t>laws</a:t>
            </a:r>
            <a:r>
              <a:rPr lang="it-IT" sz="4000" b="1" dirty="0">
                <a:solidFill>
                  <a:srgbClr val="0000FF"/>
                </a:solidFill>
              </a:rPr>
              <a:t> on networks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059113" y="1700213"/>
            <a:ext cx="2952750" cy="649287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300787" y="2205038"/>
            <a:ext cx="2101849" cy="622300"/>
            <a:chOff x="3969" y="1389"/>
            <a:chExt cx="1324" cy="392"/>
          </a:xfrm>
        </p:grpSpPr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969" y="1389"/>
              <a:ext cx="132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  + f(u)  =0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4118" y="1529"/>
              <a:ext cx="17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4785" y="1525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2843213" y="3284538"/>
            <a:ext cx="2017712" cy="71437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127625" y="3201988"/>
            <a:ext cx="3036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Dynamics at nodes?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107950" y="4797425"/>
            <a:ext cx="90043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The only conservation at nodes does not determine the dynamics</a:t>
            </a:r>
          </a:p>
          <a:p>
            <a:pPr marL="342900" indent="-342900">
              <a:buFontTx/>
              <a:buAutoNum type="arabicPeriod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Additional rules should take into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account, as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distribution policies</a:t>
            </a:r>
          </a:p>
          <a:p>
            <a:pPr marL="342900" indent="-342900">
              <a:buFontTx/>
              <a:buAutoNum type="arabicPeriod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Solutions give rise to boundary value problems on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arcs</a:t>
            </a:r>
          </a:p>
          <a:p>
            <a:pPr marL="342900" indent="-342900">
              <a:buFontTx/>
              <a:buAutoNum type="arabicPeriod"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Entropy is used to determine dynamics (maximal flux)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39750" y="1412875"/>
            <a:ext cx="3671888" cy="2447925"/>
            <a:chOff x="340" y="890"/>
            <a:chExt cx="2313" cy="1542"/>
          </a:xfrm>
        </p:grpSpPr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40" y="890"/>
              <a:ext cx="2313" cy="1542"/>
              <a:chOff x="340" y="890"/>
              <a:chExt cx="2313" cy="1542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40" y="981"/>
                <a:ext cx="2313" cy="1451"/>
                <a:chOff x="340" y="981"/>
                <a:chExt cx="2313" cy="1451"/>
              </a:xfrm>
            </p:grpSpPr>
            <p:sp>
              <p:nvSpPr>
                <p:cNvPr id="13319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655" y="1389"/>
                  <a:ext cx="998" cy="6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" name="Group 10"/>
                <p:cNvGrpSpPr>
                  <a:grpSpLocks/>
                </p:cNvGrpSpPr>
                <p:nvPr/>
              </p:nvGrpSpPr>
              <p:grpSpPr bwMode="auto">
                <a:xfrm>
                  <a:off x="340" y="981"/>
                  <a:ext cx="1860" cy="1451"/>
                  <a:chOff x="340" y="981"/>
                  <a:chExt cx="1860" cy="1451"/>
                </a:xfrm>
              </p:grpSpPr>
              <p:sp>
                <p:nvSpPr>
                  <p:cNvPr id="13316" name="Line 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" y="1616"/>
                    <a:ext cx="726" cy="5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17" name="Line 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1" y="1298"/>
                    <a:ext cx="635" cy="31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18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066" y="1616"/>
                    <a:ext cx="1043" cy="81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20" name="Line 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066" y="981"/>
                    <a:ext cx="1134" cy="72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 flipV="1">
                <a:off x="1791" y="890"/>
                <a:ext cx="91" cy="5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35" name="Oval 23"/>
            <p:cNvSpPr>
              <a:spLocks noChangeArrowheads="1"/>
            </p:cNvSpPr>
            <p:nvPr/>
          </p:nvSpPr>
          <p:spPr bwMode="auto">
            <a:xfrm>
              <a:off x="1020" y="1570"/>
              <a:ext cx="91" cy="91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Oval 24"/>
            <p:cNvSpPr>
              <a:spLocks noChangeArrowheads="1"/>
            </p:cNvSpPr>
            <p:nvPr/>
          </p:nvSpPr>
          <p:spPr bwMode="auto">
            <a:xfrm>
              <a:off x="1610" y="2024"/>
              <a:ext cx="91" cy="91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Oval 25"/>
            <p:cNvSpPr>
              <a:spLocks noChangeArrowheads="1"/>
            </p:cNvSpPr>
            <p:nvPr/>
          </p:nvSpPr>
          <p:spPr bwMode="auto">
            <a:xfrm>
              <a:off x="1746" y="1389"/>
              <a:ext cx="91" cy="91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Oval 26"/>
            <p:cNvSpPr>
              <a:spLocks noChangeArrowheads="1"/>
            </p:cNvSpPr>
            <p:nvPr/>
          </p:nvSpPr>
          <p:spPr bwMode="auto">
            <a:xfrm>
              <a:off x="2154" y="1661"/>
              <a:ext cx="91" cy="91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4535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nimBg="1"/>
      <p:bldP spid="13329" grpId="0" animBg="1"/>
      <p:bldP spid="13330" grpId="0"/>
      <p:bldP spid="1333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027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13398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79512" y="2060848"/>
            <a:ext cx="1441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Tahoma" pitchFamily="34" charset="0"/>
              </a:rPr>
              <a:t>Vehicular Traffic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124075" y="3141663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Irrigation Channels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899025" y="1700213"/>
            <a:ext cx="125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Supply chains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95288" y="5068888"/>
            <a:ext cx="1217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Gas pipelines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6948488" y="3340100"/>
            <a:ext cx="192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Tlc and data networks</a:t>
            </a:r>
          </a:p>
        </p:txBody>
      </p:sp>
      <p:pic>
        <p:nvPicPr>
          <p:cNvPr id="11284" name="Picture 20" descr="Blood_circulation_(human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4900" y="4581525"/>
            <a:ext cx="13684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2339975" y="6381750"/>
            <a:ext cx="147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Blood circulation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4500563" y="5230813"/>
            <a:ext cx="198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Air traffic management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7161808" y="6381750"/>
            <a:ext cx="1370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Tahoma" pitchFamily="34" charset="0"/>
              </a:rPr>
              <a:t>Vascular stents</a:t>
            </a:r>
          </a:p>
        </p:txBody>
      </p:sp>
      <p:pic>
        <p:nvPicPr>
          <p:cNvPr id="26" name="Picture 25" descr="4-balloon-angioplasty-and-stenti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5489" y="4797152"/>
            <a:ext cx="1974983" cy="15121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82" name="Picture 18" descr="dial_manag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1539875"/>
            <a:ext cx="20161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87" name="Picture 23" descr="air-traffic-control-baytracon-wes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573463"/>
            <a:ext cx="201612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1" name="Picture 7" descr="supply_chain_bas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06375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5" name="Straight Arrow Connector 44"/>
          <p:cNvCxnSpPr/>
          <p:nvPr/>
        </p:nvCxnSpPr>
        <p:spPr>
          <a:xfrm flipV="1">
            <a:off x="1691680" y="5661248"/>
            <a:ext cx="576064" cy="288032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971600" y="5445224"/>
            <a:ext cx="720080" cy="504056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43608" y="6021288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00"/>
                </a:solidFill>
              </a:rPr>
              <a:t>Real fluids</a:t>
            </a:r>
            <a:endParaRPr lang="en-US" sz="1400" b="1" dirty="0">
              <a:solidFill>
                <a:srgbClr val="3366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10800000" flipV="1">
            <a:off x="1691680" y="908720"/>
            <a:ext cx="1224136" cy="720080"/>
          </a:xfrm>
          <a:prstGeom prst="straightConnector1">
            <a:avLst/>
          </a:prstGeom>
          <a:ln w="3810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267744" y="548680"/>
            <a:ext cx="143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0099"/>
                </a:solidFill>
              </a:rPr>
              <a:t>Transportation</a:t>
            </a:r>
            <a:endParaRPr lang="en-US" sz="1400" b="1" dirty="0">
              <a:solidFill>
                <a:srgbClr val="990099"/>
              </a:solidFill>
            </a:endParaRPr>
          </a:p>
        </p:txBody>
      </p:sp>
      <p:pic>
        <p:nvPicPr>
          <p:cNvPr id="11269" name="Picture 5" descr="SRW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613" y="1700213"/>
            <a:ext cx="2054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0" name="Picture 6" descr="AlaskanPipelin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3627438"/>
            <a:ext cx="180022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7" name="Straight Arrow Connector 46"/>
          <p:cNvCxnSpPr/>
          <p:nvPr/>
        </p:nvCxnSpPr>
        <p:spPr>
          <a:xfrm rot="5400000" flipH="1" flipV="1">
            <a:off x="683568" y="4437112"/>
            <a:ext cx="2520280" cy="504056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H="1">
            <a:off x="2627784" y="1196752"/>
            <a:ext cx="2520280" cy="1944216"/>
          </a:xfrm>
          <a:prstGeom prst="straightConnector1">
            <a:avLst/>
          </a:prstGeom>
          <a:ln w="3810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>
            <a:off x="3851921" y="6237312"/>
            <a:ext cx="1296143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99991" y="5877272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Bio-Medical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148064" y="6237312"/>
            <a:ext cx="1440160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 flipV="1">
            <a:off x="2123728" y="2782516"/>
            <a:ext cx="3744416" cy="1654596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092174" y="3068960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9"/>
                </a:solidFill>
              </a:rPr>
              <a:t>Services/Supply</a:t>
            </a:r>
            <a:endParaRPr lang="en-US" sz="1400" b="1" dirty="0">
              <a:solidFill>
                <a:srgbClr val="000099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5868144" y="2780928"/>
            <a:ext cx="720081" cy="216024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>
            <a:off x="4139952" y="2348880"/>
            <a:ext cx="1728192" cy="43204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6200000" flipV="1">
            <a:off x="5436096" y="2348880"/>
            <a:ext cx="720080" cy="144016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183308"/>
      </p:ext>
    </p:extLst>
  </p:cSld>
  <p:clrMapOvr>
    <a:masterClrMapping/>
  </p:clrMapOvr>
  <p:transition xmlns:p14="http://schemas.microsoft.com/office/powerpoint/2010/main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Microsoft Macintosh PowerPoint</Application>
  <PresentationFormat>On-screen Show (4:3)</PresentationFormat>
  <Paragraphs>267</Paragraphs>
  <Slides>27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Microsoft Equation</vt:lpstr>
      <vt:lpstr> Intelligent groups and sparse controls</vt:lpstr>
      <vt:lpstr> Intelligent groups and sparse controls: Abstract</vt:lpstr>
      <vt:lpstr>Intelligent groups</vt:lpstr>
      <vt:lpstr>Mathematical modeling</vt:lpstr>
      <vt:lpstr>PowerPoint Presentation</vt:lpstr>
      <vt:lpstr>Research and course trajectory</vt:lpstr>
      <vt:lpstr> Intelligent groups and sparse controls: Lecture 1</vt:lpstr>
      <vt:lpstr>Conservation laws on networks</vt:lpstr>
      <vt:lpstr>PowerPoint Presentation</vt:lpstr>
      <vt:lpstr>PowerPoint Presentation</vt:lpstr>
      <vt:lpstr>Lighthill-Whitham-Richards model</vt:lpstr>
      <vt:lpstr>Mathematics of conservation laws</vt:lpstr>
      <vt:lpstr>Solution to the Riemann Problems</vt:lpstr>
      <vt:lpstr>PowerPoint Presentation</vt:lpstr>
      <vt:lpstr>Traffic lights and Viale del Muro Torto</vt:lpstr>
      <vt:lpstr>Dynamics at junctions</vt:lpstr>
      <vt:lpstr>Dynamics at junctions(2)</vt:lpstr>
      <vt:lpstr>PowerPoint Presentation</vt:lpstr>
      <vt:lpstr>Theory on networks</vt:lpstr>
      <vt:lpstr>Mathematics of  conservation laws on networks</vt:lpstr>
      <vt:lpstr>PowerPoint Presentation</vt:lpstr>
      <vt:lpstr>Numerical schemes : Godunov</vt:lpstr>
      <vt:lpstr>PowerPoint Presentation</vt:lpstr>
      <vt:lpstr>Real data</vt:lpstr>
      <vt:lpstr>Berkeley-Nokia and Octotelematics</vt:lpstr>
      <vt:lpstr>Red lights and jams</vt:lpstr>
      <vt:lpstr>A model fot T-junctions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Intelligent groups and sparse controls</dc:title>
  <dc:creator>Benedetto Piccoli</dc:creator>
  <cp:lastModifiedBy>Benedetto Piccoli</cp:lastModifiedBy>
  <cp:revision>1</cp:revision>
  <dcterms:created xsi:type="dcterms:W3CDTF">2012-09-03T10:32:52Z</dcterms:created>
  <dcterms:modified xsi:type="dcterms:W3CDTF">2012-09-03T10:33:37Z</dcterms:modified>
</cp:coreProperties>
</file>