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3369B-BC6A-B34A-854E-56B4C22C0A15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02940-7F46-1F47-B52C-4D9EA2DA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2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D2ED6-C711-4A02-B992-8C198A23FFC1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F444C-DB5E-4F08-9E95-CE6942A55EA2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7569A0-FEB5-456B-B0C4-349837D95391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E6DD721-C565-404B-80DB-B3A01E72A485}" type="slidenum">
              <a:rPr lang="it-IT" sz="1200">
                <a:solidFill>
                  <a:prstClr val="black"/>
                </a:solidFill>
              </a:rPr>
              <a:pPr algn="r"/>
              <a:t>33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8C2C33-B160-43FB-9F59-BCA31669DF38}" type="slidenum">
              <a:rPr lang="it-IT" sz="1200">
                <a:solidFill>
                  <a:prstClr val="black"/>
                </a:solidFill>
              </a:rPr>
              <a:pPr algn="r"/>
              <a:t>34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E1D2-F965-4222-B110-6C546059D99F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66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DC2009-4EC2-4616-8744-8509C41BCCB9}" type="slidenum">
              <a:rPr lang="it-IT" sz="1200" smtClean="0">
                <a:solidFill>
                  <a:srgbClr val="000000"/>
                </a:solidFill>
              </a:rPr>
              <a:pPr algn="r"/>
              <a:t>2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FCBAD2-8F39-483F-AFDF-5DED96D93689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FB5D0B-C886-2840-882D-BE36F4BC9DEA}" type="slidenum">
              <a:rPr lang="en-US"/>
              <a:pPr/>
              <a:t>4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C84EE-CEF3-1544-B2D6-CFBFD6BA8DD8}" type="slidenum">
              <a:rPr lang="en-US"/>
              <a:pPr/>
              <a:t>5</a:t>
            </a:fld>
            <a:endParaRPr lang="en-US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2625"/>
            <a:ext cx="4576762" cy="34337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5643"/>
            <a:ext cx="5486400" cy="4115013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9C8A4-58B1-8C40-9F60-2D23DE4A8411}" type="slidenum">
              <a:rPr lang="en-US"/>
              <a:pPr/>
              <a:t>6</a:t>
            </a:fld>
            <a:endParaRPr lang="en-US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D2ED6-C711-4A02-B992-8C198A23FFC1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E236D4-9AF9-3F45-B30C-84EB9F7E78CC}" type="slidenum">
              <a:rPr lang="it-IT"/>
              <a:pPr/>
              <a:t>22</a:t>
            </a:fld>
            <a:endParaRPr lang="it-IT"/>
          </a:p>
        </p:txBody>
      </p:sp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834F-4D32-A74D-BFD4-A30C1A5F964D}" type="slidenum">
              <a:rPr lang="it-IT"/>
              <a:pPr/>
              <a:t>26</a:t>
            </a:fld>
            <a:endParaRPr lang="it-IT"/>
          </a:p>
        </p:txBody>
      </p:sp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3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9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1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6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8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9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7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8C214-338E-664C-8ACC-ED41FD96EB5B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F57BD-B7CE-3440-A331-9D787A6D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4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Relationship Id="rId3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1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image" Target="../media/image10.wmf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wmf"/><Relationship Id="rId16" Type="http://schemas.openxmlformats.org/officeDocument/2006/relationships/image" Target="../media/image14.wmf"/><Relationship Id="rId17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jpe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jpe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83.gif"/><Relationship Id="rId5" Type="http://schemas.openxmlformats.org/officeDocument/2006/relationships/image" Target="../media/image84.gif"/><Relationship Id="rId6" Type="http://schemas.openxmlformats.org/officeDocument/2006/relationships/image" Target="../media/image85.gif"/><Relationship Id="rId7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0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30p.ttheta065.micromacro.theta00134.mpg" TargetMode="External"/><Relationship Id="rId12" Type="http://schemas.openxmlformats.org/officeDocument/2006/relationships/hyperlink" Target="20p.ttheta065.micromacro.theta00134.mpg" TargetMode="External"/><Relationship Id="rId13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hyperlink" Target="MVI_3654.AVI" TargetMode="External"/><Relationship Id="rId6" Type="http://schemas.openxmlformats.org/officeDocument/2006/relationships/hyperlink" Target="2narrowpass.mpg" TargetMode="External"/><Relationship Id="rId7" Type="http://schemas.openxmlformats.org/officeDocument/2006/relationships/hyperlink" Target="oppflow.mpg" TargetMode="External"/><Relationship Id="rId8" Type="http://schemas.openxmlformats.org/officeDocument/2006/relationships/image" Target="../media/image100.jpeg"/><Relationship Id="rId9" Type="http://schemas.openxmlformats.org/officeDocument/2006/relationships/hyperlink" Target="30p.ttheta065.macro.theta0.mpg" TargetMode="External"/><Relationship Id="rId10" Type="http://schemas.openxmlformats.org/officeDocument/2006/relationships/hyperlink" Target="30p.ttheta065.micro.theta1.mpg" TargetMode="Externa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hyperlink" Target="30p.ttheta065.macro.theta0.mpg" TargetMode="External"/><Relationship Id="rId13" Type="http://schemas.openxmlformats.org/officeDocument/2006/relationships/hyperlink" Target="file://localhost/Users/benedettopiccoli/Documents/Conferenze/Conferenze%202012/CSCAMM-March12/macro_compressed%202.avi" TargetMode="External"/><Relationship Id="rId14" Type="http://schemas.openxmlformats.org/officeDocument/2006/relationships/hyperlink" Target="30p.ttheta065.micro.theta1.mpg" TargetMode="External"/><Relationship Id="rId15" Type="http://schemas.openxmlformats.org/officeDocument/2006/relationships/hyperlink" Target="file://localhost/Users/benedettopiccoli/Documents/Conferenze/Conferenze%202012/CSCAMM-March12/micro_compressed%202.avi" TargetMode="External"/><Relationship Id="rId16" Type="http://schemas.openxmlformats.org/officeDocument/2006/relationships/hyperlink" Target="30p.ttheta065.micromacro.theta00134.mpg" TargetMode="External"/><Relationship Id="rId17" Type="http://schemas.openxmlformats.org/officeDocument/2006/relationships/hyperlink" Target="file://localhost/Users/benedettopiccoli/Documents/Conferenze/Conferenze%202012/CSCAMM-March12/micromacro_0p8_compressed.avi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02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03.emf"/><Relationship Id="rId10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4" Type="http://schemas.openxmlformats.org/officeDocument/2006/relationships/image" Target="../media/image82.gif"/><Relationship Id="rId5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4" Type="http://schemas.openxmlformats.org/officeDocument/2006/relationships/image" Target="../media/image111.wmf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wmf"/><Relationship Id="rId5" Type="http://schemas.openxmlformats.org/officeDocument/2006/relationships/image" Target="../media/image12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wmf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5.png"/><Relationship Id="rId4" Type="http://schemas.openxmlformats.org/officeDocument/2006/relationships/image" Target="../media/image126.jpeg"/><Relationship Id="rId5" Type="http://schemas.openxmlformats.org/officeDocument/2006/relationships/hyperlink" Target="crystal_compresso.avi" TargetMode="External"/><Relationship Id="rId6" Type="http://schemas.openxmlformats.org/officeDocument/2006/relationships/image" Target="../media/image127.wmf"/><Relationship Id="rId7" Type="http://schemas.openxmlformats.org/officeDocument/2006/relationships/image" Target="../media/image128.jpeg"/><Relationship Id="rId8" Type="http://schemas.openxmlformats.org/officeDocument/2006/relationships/hyperlink" Target="lane_compresso.avi" TargetMode="External"/><Relationship Id="rId9" Type="http://schemas.openxmlformats.org/officeDocument/2006/relationships/image" Target="../media/image129.wmf"/><Relationship Id="rId10" Type="http://schemas.openxmlformats.org/officeDocument/2006/relationships/hyperlink" Target="vee_compresso.avi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benedettopiccoli/Documents/Conferenze/Conferenze%202012/IMT-July-12/15_random.avi" TargetMode="External"/><Relationship Id="rId4" Type="http://schemas.openxmlformats.org/officeDocument/2006/relationships/hyperlink" Target="file://localhost/Users/benedettopiccoli/Documents/Conferenze/Conferenze%202012/IMT-July-12/150_symm.avi" TargetMode="External"/><Relationship Id="rId5" Type="http://schemas.openxmlformats.org/officeDocument/2006/relationships/hyperlink" Target="file://localhost/Users/benedettopiccoli/Documents/Conferenze/Conferenze%202012/IMT-July-12/150_symm_drift1.avi" TargetMode="External"/><Relationship Id="rId6" Type="http://schemas.openxmlformats.org/officeDocument/2006/relationships/hyperlink" Target="file://localhost/Users/benedettopiccoli/Documents/Conferenze/Conferenze%202012/IMT-July-12/15_symm_drift1.avi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benedettopiccoli/Documents/Conferenze/Conferenze%202012/IMT-July-12/15_symm.avi" TargetMode="Externa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jpeg"/><Relationship Id="rId20" Type="http://schemas.openxmlformats.org/officeDocument/2006/relationships/image" Target="../media/image160.jpeg"/><Relationship Id="rId21" Type="http://schemas.openxmlformats.org/officeDocument/2006/relationships/image" Target="../media/image161.jpeg"/><Relationship Id="rId22" Type="http://schemas.openxmlformats.org/officeDocument/2006/relationships/image" Target="../media/image162.jpeg"/><Relationship Id="rId23" Type="http://schemas.openxmlformats.org/officeDocument/2006/relationships/image" Target="../media/image163.jpeg"/><Relationship Id="rId24" Type="http://schemas.openxmlformats.org/officeDocument/2006/relationships/image" Target="../media/image164.jpeg"/><Relationship Id="rId25" Type="http://schemas.openxmlformats.org/officeDocument/2006/relationships/image" Target="../media/image165.jpeg"/><Relationship Id="rId26" Type="http://schemas.openxmlformats.org/officeDocument/2006/relationships/image" Target="../media/image166.jpg"/><Relationship Id="rId10" Type="http://schemas.openxmlformats.org/officeDocument/2006/relationships/image" Target="../media/image150.jpeg"/><Relationship Id="rId11" Type="http://schemas.openxmlformats.org/officeDocument/2006/relationships/image" Target="../media/image151.jpeg"/><Relationship Id="rId12" Type="http://schemas.openxmlformats.org/officeDocument/2006/relationships/image" Target="../media/image152.jpeg"/><Relationship Id="rId13" Type="http://schemas.openxmlformats.org/officeDocument/2006/relationships/image" Target="../media/image153.jpeg"/><Relationship Id="rId14" Type="http://schemas.openxmlformats.org/officeDocument/2006/relationships/image" Target="../media/image154.jpeg"/><Relationship Id="rId15" Type="http://schemas.openxmlformats.org/officeDocument/2006/relationships/image" Target="../media/image155.jpeg"/><Relationship Id="rId16" Type="http://schemas.openxmlformats.org/officeDocument/2006/relationships/image" Target="../media/image156.jpeg"/><Relationship Id="rId17" Type="http://schemas.openxmlformats.org/officeDocument/2006/relationships/image" Target="../media/image157.jpeg"/><Relationship Id="rId18" Type="http://schemas.openxmlformats.org/officeDocument/2006/relationships/image" Target="../media/image158.jpeg"/><Relationship Id="rId19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8" Type="http://schemas.openxmlformats.org/officeDocument/2006/relationships/image" Target="../media/image148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oleObject" Target="../embeddings/oleObject1.bin"/><Relationship Id="rId8" Type="http://schemas.openxmlformats.org/officeDocument/2006/relationships/image" Target="../media/image22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6" Type="http://schemas.openxmlformats.org/officeDocument/2006/relationships/image" Target="../media/image28.gif"/><Relationship Id="rId7" Type="http://schemas.openxmlformats.org/officeDocument/2006/relationships/image" Target="../media/image3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ntelligent groups and sparse controls:</a:t>
            </a:r>
            <a:b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Lecture 2</a:t>
            </a:r>
            <a:endParaRPr lang="it-IT" sz="3200" b="1" i="1" dirty="0" smtClean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" y="-9748"/>
            <a:ext cx="464400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ITN – SADCO </a:t>
            </a:r>
            <a:r>
              <a:rPr lang="en-US" dirty="0" smtClean="0"/>
              <a:t>Summer school </a:t>
            </a:r>
          </a:p>
          <a:p>
            <a:r>
              <a:rPr lang="en-US" dirty="0" smtClean="0"/>
              <a:t>"</a:t>
            </a:r>
            <a:r>
              <a:rPr lang="en-US" dirty="0"/>
              <a:t>New Trends in Optimal </a:t>
            </a:r>
            <a:r>
              <a:rPr lang="en-US" dirty="0" smtClean="0"/>
              <a:t>Control” </a:t>
            </a:r>
          </a:p>
          <a:p>
            <a:r>
              <a:rPr lang="en-US" dirty="0" err="1" smtClean="0"/>
              <a:t>Ravello</a:t>
            </a:r>
            <a:r>
              <a:rPr lang="en-US" dirty="0"/>
              <a:t>, </a:t>
            </a:r>
            <a:r>
              <a:rPr lang="en-US" dirty="0" smtClean="0"/>
              <a:t>Italy, </a:t>
            </a:r>
            <a:r>
              <a:rPr lang="en-US" dirty="0"/>
              <a:t>3-7 September </a:t>
            </a:r>
            <a:r>
              <a:rPr lang="en-US" dirty="0" smtClean="0"/>
              <a:t>2012</a:t>
            </a:r>
            <a:endParaRPr lang="en-US" b="1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7488339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Simulation</a:t>
            </a:r>
            <a:r>
              <a:rPr lang="it-IT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results</a:t>
            </a:r>
            <a:endParaRPr lang="it-IT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88101" name="Picture 5" descr="movie_t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4535488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0" name="Picture 4" descr="movie_p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6850"/>
            <a:ext cx="9144000" cy="1149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2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692696"/>
            <a:ext cx="3757613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209931"/>
              </p:ext>
            </p:extLst>
          </p:nvPr>
        </p:nvGraphicFramePr>
        <p:xfrm>
          <a:off x="5086818" y="3740100"/>
          <a:ext cx="3517629" cy="2641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Acrobat Document" r:id="rId4" imgW="4842000" imgH="3636000" progId="AcroExch.Document.7">
                  <p:embed/>
                </p:oleObj>
              </mc:Choice>
              <mc:Fallback>
                <p:oleObj name="Acrobat Document" r:id="rId4" imgW="4842000" imgH="363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818" y="3740100"/>
                        <a:ext cx="3517629" cy="2641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701615"/>
              </p:ext>
            </p:extLst>
          </p:nvPr>
        </p:nvGraphicFramePr>
        <p:xfrm>
          <a:off x="611560" y="3717032"/>
          <a:ext cx="3589214" cy="2695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6" imgW="4842000" imgH="3636000" progId="AcroExch.Document.7">
                  <p:embed/>
                </p:oleObj>
              </mc:Choice>
              <mc:Fallback>
                <p:oleObj name="Acrobat Document" r:id="rId6" imgW="4842000" imgH="363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717032"/>
                        <a:ext cx="3589214" cy="2695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850106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coupling: moving bottleneck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3164775"/>
            <a:ext cx="9164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onvergence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fractional step algorithm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Pass to the limit using convergence in L^1 loc for densities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Pass to the limit using graph convergence for solutions to differential inclusions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weak convergence of atomic part of derivatives</a:t>
            </a:r>
          </a:p>
        </p:txBody>
      </p:sp>
    </p:spTree>
    <p:extLst>
      <p:ext uri="{BB962C8B-B14F-4D97-AF65-F5344CB8AC3E}">
        <p14:creationId xmlns:p14="http://schemas.microsoft.com/office/powerpoint/2010/main" val="143148281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4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descr="Diagonali chiare verso il basso"/>
          <p:cNvSpPr>
            <a:spLocks noChangeArrowheads="1"/>
          </p:cNvSpPr>
          <p:nvPr/>
        </p:nvSpPr>
        <p:spPr bwMode="auto">
          <a:xfrm>
            <a:off x="7053263" y="3195638"/>
            <a:ext cx="447675" cy="614362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299" name="Rectangle 3" descr="Diagonali chiare verso l'alto"/>
          <p:cNvSpPr>
            <a:spLocks noChangeArrowheads="1"/>
          </p:cNvSpPr>
          <p:nvPr/>
        </p:nvSpPr>
        <p:spPr bwMode="auto">
          <a:xfrm>
            <a:off x="5138738" y="3190875"/>
            <a:ext cx="957262" cy="1123950"/>
          </a:xfrm>
          <a:prstGeom prst="rect">
            <a:avLst/>
          </a:prstGeom>
          <a:pattFill prst="ltUpDiag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00" name="Line 4"/>
          <p:cNvSpPr>
            <a:spLocks noChangeShapeType="1"/>
          </p:cNvSpPr>
          <p:nvPr/>
        </p:nvSpPr>
        <p:spPr bwMode="auto">
          <a:xfrm>
            <a:off x="3667125" y="4876800"/>
            <a:ext cx="5038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01" name="Freeform 5"/>
          <p:cNvSpPr>
            <a:spLocks/>
          </p:cNvSpPr>
          <p:nvPr/>
        </p:nvSpPr>
        <p:spPr bwMode="auto">
          <a:xfrm>
            <a:off x="3676650" y="3190875"/>
            <a:ext cx="5000625" cy="1123950"/>
          </a:xfrm>
          <a:custGeom>
            <a:avLst/>
            <a:gdLst/>
            <a:ahLst/>
            <a:cxnLst>
              <a:cxn ang="0">
                <a:pos x="0" y="708"/>
              </a:cxn>
              <a:cxn ang="0">
                <a:pos x="924" y="708"/>
              </a:cxn>
              <a:cxn ang="0">
                <a:pos x="924" y="0"/>
              </a:cxn>
              <a:cxn ang="0">
                <a:pos x="2412" y="0"/>
              </a:cxn>
              <a:cxn ang="0">
                <a:pos x="2412" y="390"/>
              </a:cxn>
              <a:cxn ang="0">
                <a:pos x="3150" y="390"/>
              </a:cxn>
            </a:cxnLst>
            <a:rect l="0" t="0" r="r" b="b"/>
            <a:pathLst>
              <a:path w="3150" h="708">
                <a:moveTo>
                  <a:pt x="0" y="708"/>
                </a:moveTo>
                <a:lnTo>
                  <a:pt x="924" y="708"/>
                </a:lnTo>
                <a:lnTo>
                  <a:pt x="924" y="0"/>
                </a:lnTo>
                <a:lnTo>
                  <a:pt x="2412" y="0"/>
                </a:lnTo>
                <a:lnTo>
                  <a:pt x="2412" y="390"/>
                </a:lnTo>
                <a:lnTo>
                  <a:pt x="3150" y="39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02" name="Line 6"/>
          <p:cNvSpPr>
            <a:spLocks noChangeShapeType="1"/>
          </p:cNvSpPr>
          <p:nvPr/>
        </p:nvSpPr>
        <p:spPr bwMode="auto">
          <a:xfrm>
            <a:off x="5143500" y="4314825"/>
            <a:ext cx="0" cy="552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03" name="Line 7"/>
          <p:cNvSpPr>
            <a:spLocks noChangeShapeType="1"/>
          </p:cNvSpPr>
          <p:nvPr/>
        </p:nvSpPr>
        <p:spPr bwMode="auto">
          <a:xfrm>
            <a:off x="7505700" y="3810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4932363" y="5013325"/>
            <a:ext cx="485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it-IT" sz="1200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7308850" y="5013325"/>
            <a:ext cx="485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it-IT" sz="1200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63938" y="2781300"/>
            <a:ext cx="4452937" cy="1533525"/>
            <a:chOff x="2317" y="1534"/>
            <a:chExt cx="2805" cy="966"/>
          </a:xfrm>
        </p:grpSpPr>
        <p:sp>
          <p:nvSpPr>
            <p:cNvPr id="183307" name="Line 11"/>
            <p:cNvSpPr>
              <a:spLocks noChangeShapeType="1"/>
            </p:cNvSpPr>
            <p:nvPr/>
          </p:nvSpPr>
          <p:spPr bwMode="auto">
            <a:xfrm flipV="1">
              <a:off x="2548" y="2242"/>
              <a:ext cx="0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08" name="Line 12"/>
            <p:cNvSpPr>
              <a:spLocks noChangeShapeType="1"/>
            </p:cNvSpPr>
            <p:nvPr/>
          </p:nvSpPr>
          <p:spPr bwMode="auto">
            <a:xfrm flipV="1">
              <a:off x="3790" y="1534"/>
              <a:ext cx="0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09" name="Line 13"/>
            <p:cNvSpPr>
              <a:spLocks noChangeShapeType="1"/>
            </p:cNvSpPr>
            <p:nvPr/>
          </p:nvSpPr>
          <p:spPr bwMode="auto">
            <a:xfrm>
              <a:off x="4912" y="2182"/>
              <a:ext cx="0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10" name="Text Box 14"/>
            <p:cNvSpPr txBox="1">
              <a:spLocks noChangeArrowheads="1"/>
            </p:cNvSpPr>
            <p:nvPr/>
          </p:nvSpPr>
          <p:spPr bwMode="auto">
            <a:xfrm>
              <a:off x="3589" y="1555"/>
              <a:ext cx="2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183311" name="Text Box 15"/>
            <p:cNvSpPr txBox="1">
              <a:spLocks noChangeArrowheads="1"/>
            </p:cNvSpPr>
            <p:nvPr/>
          </p:nvSpPr>
          <p:spPr bwMode="auto">
            <a:xfrm>
              <a:off x="2317" y="2275"/>
              <a:ext cx="2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183312" name="Text Box 16"/>
            <p:cNvSpPr txBox="1">
              <a:spLocks noChangeArrowheads="1"/>
            </p:cNvSpPr>
            <p:nvPr/>
          </p:nvSpPr>
          <p:spPr bwMode="auto">
            <a:xfrm>
              <a:off x="4921" y="2206"/>
              <a:ext cx="2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105400" y="3443288"/>
            <a:ext cx="990600" cy="295275"/>
            <a:chOff x="3028" y="1951"/>
            <a:chExt cx="624" cy="186"/>
          </a:xfrm>
        </p:grpSpPr>
        <p:sp>
          <p:nvSpPr>
            <p:cNvPr id="183314" name="Line 18"/>
            <p:cNvSpPr>
              <a:spLocks noChangeShapeType="1"/>
            </p:cNvSpPr>
            <p:nvPr/>
          </p:nvSpPr>
          <p:spPr bwMode="auto">
            <a:xfrm rot="5400000" flipV="1">
              <a:off x="3355" y="1840"/>
              <a:ext cx="0" cy="5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15" name="Text Box 19"/>
            <p:cNvSpPr txBox="1">
              <a:spLocks noChangeArrowheads="1"/>
            </p:cNvSpPr>
            <p:nvPr/>
          </p:nvSpPr>
          <p:spPr bwMode="auto">
            <a:xfrm>
              <a:off x="3028" y="1951"/>
              <a:ext cx="3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it-IT" sz="1200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1</a:t>
              </a:r>
              <a:endParaRPr lang="it-IT" sz="1200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043738" y="3209925"/>
            <a:ext cx="542925" cy="295275"/>
            <a:chOff x="4249" y="1804"/>
            <a:chExt cx="342" cy="186"/>
          </a:xfrm>
        </p:grpSpPr>
        <p:sp>
          <p:nvSpPr>
            <p:cNvPr id="183317" name="Line 21"/>
            <p:cNvSpPr>
              <a:spLocks noChangeShapeType="1"/>
            </p:cNvSpPr>
            <p:nvPr/>
          </p:nvSpPr>
          <p:spPr bwMode="auto">
            <a:xfrm rot="-5400000" flipH="1" flipV="1">
              <a:off x="4393" y="184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18" name="Text Box 22"/>
            <p:cNvSpPr txBox="1">
              <a:spLocks noChangeArrowheads="1"/>
            </p:cNvSpPr>
            <p:nvPr/>
          </p:nvSpPr>
          <p:spPr bwMode="auto">
            <a:xfrm>
              <a:off x="4288" y="1804"/>
              <a:ext cx="3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it-IT" sz="1200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endParaRPr lang="it-IT" sz="1200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841500" y="2000250"/>
            <a:ext cx="6400800" cy="541338"/>
            <a:chOff x="1137" y="921"/>
            <a:chExt cx="4032" cy="341"/>
          </a:xfrm>
        </p:grpSpPr>
        <p:sp>
          <p:nvSpPr>
            <p:cNvPr id="183320" name="Text Box 24"/>
            <p:cNvSpPr txBox="1">
              <a:spLocks noChangeArrowheads="1"/>
            </p:cNvSpPr>
            <p:nvPr/>
          </p:nvSpPr>
          <p:spPr bwMode="auto">
            <a:xfrm>
              <a:off x="1137" y="921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83321" name="Text Box 25"/>
            <p:cNvSpPr txBox="1">
              <a:spLocks noChangeArrowheads="1"/>
            </p:cNvSpPr>
            <p:nvPr/>
          </p:nvSpPr>
          <p:spPr bwMode="auto">
            <a:xfrm>
              <a:off x="2877" y="974"/>
              <a:ext cx="2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u </a:t>
              </a:r>
              <a:r>
                <a:rPr lang="it-IT" sz="24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 </a:t>
              </a:r>
              <a:r>
                <a:rPr lang="it-IT" sz="24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PC </a:t>
              </a:r>
              <a:r>
                <a:rPr lang="it-IT" sz="24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</a:t>
              </a:r>
              <a:r>
                <a:rPr lang="it-IT" sz="24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it-IT" sz="2400" baseline="30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it-IT" sz="24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322" name="Oval 26"/>
            <p:cNvSpPr>
              <a:spLocks noChangeArrowheads="1"/>
            </p:cNvSpPr>
            <p:nvPr/>
          </p:nvSpPr>
          <p:spPr bwMode="auto">
            <a:xfrm>
              <a:off x="1245" y="95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827088" y="1241425"/>
            <a:ext cx="7762875" cy="2085975"/>
            <a:chOff x="501" y="444"/>
            <a:chExt cx="4890" cy="1314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501" y="444"/>
              <a:ext cx="1890" cy="1314"/>
              <a:chOff x="426" y="492"/>
              <a:chExt cx="1890" cy="1314"/>
            </a:xfrm>
          </p:grpSpPr>
          <p:sp>
            <p:nvSpPr>
              <p:cNvPr id="183325" name="Arc 29"/>
              <p:cNvSpPr>
                <a:spLocks/>
              </p:cNvSpPr>
              <p:nvPr/>
            </p:nvSpPr>
            <p:spPr bwMode="auto">
              <a:xfrm rot="19483000">
                <a:off x="828" y="1087"/>
                <a:ext cx="1488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592"/>
                  <a:gd name="T1" fmla="*/ 0 h 21600"/>
                  <a:gd name="T2" fmla="*/ 19592 w 19592"/>
                  <a:gd name="T3" fmla="*/ 12505 h 21600"/>
                  <a:gd name="T4" fmla="*/ 0 w 1959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92" h="21600" fill="none" extrusionOk="0">
                    <a:moveTo>
                      <a:pt x="-1" y="0"/>
                    </a:moveTo>
                    <a:cubicBezTo>
                      <a:pt x="8407" y="0"/>
                      <a:pt x="16051" y="4878"/>
                      <a:pt x="19591" y="12505"/>
                    </a:cubicBezTo>
                  </a:path>
                  <a:path w="19592" h="21600" stroke="0" extrusionOk="0">
                    <a:moveTo>
                      <a:pt x="-1" y="0"/>
                    </a:moveTo>
                    <a:cubicBezTo>
                      <a:pt x="8407" y="0"/>
                      <a:pt x="16051" y="4878"/>
                      <a:pt x="19591" y="1250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426" y="492"/>
                <a:ext cx="1866" cy="1182"/>
                <a:chOff x="426" y="492"/>
                <a:chExt cx="1866" cy="1182"/>
              </a:xfrm>
            </p:grpSpPr>
            <p:sp>
              <p:nvSpPr>
                <p:cNvPr id="183327" name="Arc 31"/>
                <p:cNvSpPr>
                  <a:spLocks/>
                </p:cNvSpPr>
                <p:nvPr/>
              </p:nvSpPr>
              <p:spPr bwMode="auto">
                <a:xfrm rot="19483000">
                  <a:off x="510" y="559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28" name="Arc 32"/>
                <p:cNvSpPr>
                  <a:spLocks/>
                </p:cNvSpPr>
                <p:nvPr/>
              </p:nvSpPr>
              <p:spPr bwMode="auto">
                <a:xfrm>
                  <a:off x="426" y="930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29" name="Arc 33"/>
                <p:cNvSpPr>
                  <a:spLocks/>
                </p:cNvSpPr>
                <p:nvPr/>
              </p:nvSpPr>
              <p:spPr bwMode="auto">
                <a:xfrm rot="19483000">
                  <a:off x="609" y="628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0" name="Arc 34"/>
                <p:cNvSpPr>
                  <a:spLocks/>
                </p:cNvSpPr>
                <p:nvPr/>
              </p:nvSpPr>
              <p:spPr bwMode="auto">
                <a:xfrm rot="19483000">
                  <a:off x="696" y="724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1" name="Arc 35"/>
                <p:cNvSpPr>
                  <a:spLocks/>
                </p:cNvSpPr>
                <p:nvPr/>
              </p:nvSpPr>
              <p:spPr bwMode="auto">
                <a:xfrm rot="19483000">
                  <a:off x="756" y="835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2" name="Arc 36"/>
                <p:cNvSpPr>
                  <a:spLocks/>
                </p:cNvSpPr>
                <p:nvPr/>
              </p:nvSpPr>
              <p:spPr bwMode="auto">
                <a:xfrm rot="19483000">
                  <a:off x="804" y="955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3" name="Arc 37"/>
                <p:cNvSpPr>
                  <a:spLocks/>
                </p:cNvSpPr>
                <p:nvPr/>
              </p:nvSpPr>
              <p:spPr bwMode="auto">
                <a:xfrm>
                  <a:off x="558" y="85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4" name="Arc 38"/>
                <p:cNvSpPr>
                  <a:spLocks/>
                </p:cNvSpPr>
                <p:nvPr/>
              </p:nvSpPr>
              <p:spPr bwMode="auto">
                <a:xfrm>
                  <a:off x="681" y="780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5" name="Arc 39"/>
                <p:cNvSpPr>
                  <a:spLocks/>
                </p:cNvSpPr>
                <p:nvPr/>
              </p:nvSpPr>
              <p:spPr bwMode="auto">
                <a:xfrm>
                  <a:off x="807" y="717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6" name="Arc 40"/>
                <p:cNvSpPr>
                  <a:spLocks/>
                </p:cNvSpPr>
                <p:nvPr/>
              </p:nvSpPr>
              <p:spPr bwMode="auto">
                <a:xfrm>
                  <a:off x="924" y="663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7" name="Arc 41"/>
                <p:cNvSpPr>
                  <a:spLocks/>
                </p:cNvSpPr>
                <p:nvPr/>
              </p:nvSpPr>
              <p:spPr bwMode="auto">
                <a:xfrm>
                  <a:off x="1059" y="61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8" name="Arc 42"/>
                <p:cNvSpPr>
                  <a:spLocks/>
                </p:cNvSpPr>
                <p:nvPr/>
              </p:nvSpPr>
              <p:spPr bwMode="auto">
                <a:xfrm>
                  <a:off x="1182" y="570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39" name="Arc 43"/>
                <p:cNvSpPr>
                  <a:spLocks/>
                </p:cNvSpPr>
                <p:nvPr/>
              </p:nvSpPr>
              <p:spPr bwMode="auto">
                <a:xfrm>
                  <a:off x="1308" y="534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40" name="Arc 44"/>
                <p:cNvSpPr>
                  <a:spLocks/>
                </p:cNvSpPr>
                <p:nvPr/>
              </p:nvSpPr>
              <p:spPr bwMode="auto">
                <a:xfrm>
                  <a:off x="1431" y="507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41" name="Arc 45"/>
                <p:cNvSpPr>
                  <a:spLocks/>
                </p:cNvSpPr>
                <p:nvPr/>
              </p:nvSpPr>
              <p:spPr bwMode="auto">
                <a:xfrm>
                  <a:off x="1542" y="49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42" name="Arc 46"/>
                <p:cNvSpPr>
                  <a:spLocks/>
                </p:cNvSpPr>
                <p:nvPr/>
              </p:nvSpPr>
              <p:spPr bwMode="auto">
                <a:xfrm>
                  <a:off x="1653" y="495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83343" name="Text Box 47"/>
            <p:cNvSpPr txBox="1">
              <a:spLocks noChangeArrowheads="1"/>
            </p:cNvSpPr>
            <p:nvPr/>
          </p:nvSpPr>
          <p:spPr bwMode="auto">
            <a:xfrm>
              <a:off x="2655" y="584"/>
              <a:ext cx="27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smtClean="0">
                  <a:solidFill>
                    <a:srgbClr val="000066"/>
                  </a:solidFill>
                  <a:latin typeface="Verdana" pitchFamily="34" charset="0"/>
                  <a:cs typeface="Times New Roman" pitchFamily="18" charset="0"/>
                </a:rPr>
                <a:t>Piecewise constant functions</a:t>
              </a: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611188" y="981075"/>
            <a:ext cx="3395662" cy="2593975"/>
            <a:chOff x="252" y="381"/>
            <a:chExt cx="2139" cy="1634"/>
          </a:xfrm>
        </p:grpSpPr>
        <p:grpSp>
          <p:nvGrpSpPr>
            <p:cNvPr id="10" name="Group 49"/>
            <p:cNvGrpSpPr>
              <a:grpSpLocks/>
            </p:cNvGrpSpPr>
            <p:nvPr/>
          </p:nvGrpSpPr>
          <p:grpSpPr bwMode="auto">
            <a:xfrm>
              <a:off x="252" y="549"/>
              <a:ext cx="2040" cy="1466"/>
              <a:chOff x="291" y="498"/>
              <a:chExt cx="2040" cy="1466"/>
            </a:xfrm>
          </p:grpSpPr>
          <p:sp>
            <p:nvSpPr>
              <p:cNvPr id="183346" name="Arc 50"/>
              <p:cNvSpPr>
                <a:spLocks/>
              </p:cNvSpPr>
              <p:nvPr/>
            </p:nvSpPr>
            <p:spPr bwMode="auto">
              <a:xfrm rot="19483000">
                <a:off x="843" y="1245"/>
                <a:ext cx="1488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592"/>
                  <a:gd name="T1" fmla="*/ 0 h 21600"/>
                  <a:gd name="T2" fmla="*/ 19592 w 19592"/>
                  <a:gd name="T3" fmla="*/ 12505 h 21600"/>
                  <a:gd name="T4" fmla="*/ 0 w 1959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92" h="21600" fill="none" extrusionOk="0">
                    <a:moveTo>
                      <a:pt x="-1" y="0"/>
                    </a:moveTo>
                    <a:cubicBezTo>
                      <a:pt x="8407" y="0"/>
                      <a:pt x="16051" y="4878"/>
                      <a:pt x="19591" y="12505"/>
                    </a:cubicBezTo>
                  </a:path>
                  <a:path w="19592" h="21600" stroke="0" extrusionOk="0">
                    <a:moveTo>
                      <a:pt x="-1" y="0"/>
                    </a:moveTo>
                    <a:cubicBezTo>
                      <a:pt x="8407" y="0"/>
                      <a:pt x="16051" y="4878"/>
                      <a:pt x="19591" y="1250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" name="Group 51"/>
              <p:cNvGrpSpPr>
                <a:grpSpLocks/>
              </p:cNvGrpSpPr>
              <p:nvPr/>
            </p:nvGrpSpPr>
            <p:grpSpPr bwMode="auto">
              <a:xfrm>
                <a:off x="291" y="498"/>
                <a:ext cx="1935" cy="1242"/>
                <a:chOff x="1278" y="1974"/>
                <a:chExt cx="1935" cy="1242"/>
              </a:xfrm>
            </p:grpSpPr>
            <p:sp>
              <p:nvSpPr>
                <p:cNvPr id="183348" name="Arc 52"/>
                <p:cNvSpPr>
                  <a:spLocks/>
                </p:cNvSpPr>
                <p:nvPr/>
              </p:nvSpPr>
              <p:spPr bwMode="auto">
                <a:xfrm rot="19483000">
                  <a:off x="1350" y="1999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49" name="Arc 53"/>
                <p:cNvSpPr>
                  <a:spLocks/>
                </p:cNvSpPr>
                <p:nvPr/>
              </p:nvSpPr>
              <p:spPr bwMode="auto">
                <a:xfrm>
                  <a:off x="1278" y="2496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350" name="Arc 54"/>
                <p:cNvSpPr>
                  <a:spLocks/>
                </p:cNvSpPr>
                <p:nvPr/>
              </p:nvSpPr>
              <p:spPr bwMode="auto">
                <a:xfrm>
                  <a:off x="2733" y="1974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83351" name="Text Box 55"/>
            <p:cNvSpPr txBox="1">
              <a:spLocks noChangeArrowheads="1"/>
            </p:cNvSpPr>
            <p:nvPr/>
          </p:nvSpPr>
          <p:spPr bwMode="auto">
            <a:xfrm>
              <a:off x="1983" y="381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it-IT" sz="2400" baseline="30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56"/>
          <p:cNvGrpSpPr>
            <a:grpSpLocks/>
          </p:cNvGrpSpPr>
          <p:nvPr/>
        </p:nvGrpSpPr>
        <p:grpSpPr bwMode="auto">
          <a:xfrm>
            <a:off x="6181725" y="3190875"/>
            <a:ext cx="428625" cy="1123950"/>
            <a:chOff x="3706" y="1792"/>
            <a:chExt cx="270" cy="708"/>
          </a:xfrm>
        </p:grpSpPr>
        <p:sp>
          <p:nvSpPr>
            <p:cNvPr id="183353" name="Line 57"/>
            <p:cNvSpPr>
              <a:spLocks noChangeShapeType="1"/>
            </p:cNvSpPr>
            <p:nvPr/>
          </p:nvSpPr>
          <p:spPr bwMode="auto">
            <a:xfrm flipV="1">
              <a:off x="3706" y="1792"/>
              <a:ext cx="0" cy="70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3354" name="Text Box 58"/>
            <p:cNvSpPr txBox="1">
              <a:spLocks noChangeArrowheads="1"/>
            </p:cNvSpPr>
            <p:nvPr/>
          </p:nvSpPr>
          <p:spPr bwMode="auto">
            <a:xfrm>
              <a:off x="3706" y="2044"/>
              <a:ext cx="2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40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it-IT" sz="1400" i="1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</a:t>
              </a:r>
              <a:r>
                <a:rPr lang="it-IT" sz="1400" i="1" baseline="-2500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lang="it-IT" sz="1400" i="1" baseline="-250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3355" name="Text Box 59"/>
          <p:cNvSpPr txBox="1">
            <a:spLocks noChangeArrowheads="1"/>
          </p:cNvSpPr>
          <p:nvPr/>
        </p:nvSpPr>
        <p:spPr bwMode="auto">
          <a:xfrm>
            <a:off x="179388" y="3573463"/>
            <a:ext cx="2371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66"/>
                </a:solidFill>
                <a:latin typeface="Verdana" pitchFamily="34" charset="0"/>
                <a:cs typeface="Times New Roman" pitchFamily="18" charset="0"/>
              </a:rPr>
              <a:t>Perturbations:</a:t>
            </a:r>
          </a:p>
        </p:txBody>
      </p:sp>
      <p:sp>
        <p:nvSpPr>
          <p:cNvPr id="183356" name="Oval 60"/>
          <p:cNvSpPr>
            <a:spLocks noChangeArrowheads="1"/>
          </p:cNvSpPr>
          <p:nvPr/>
        </p:nvSpPr>
        <p:spPr bwMode="auto">
          <a:xfrm>
            <a:off x="5867400" y="5589588"/>
            <a:ext cx="792163" cy="792162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3357" name="Text Box 61"/>
          <p:cNvSpPr txBox="1">
            <a:spLocks noChangeArrowheads="1"/>
          </p:cNvSpPr>
          <p:nvPr/>
        </p:nvSpPr>
        <p:spPr bwMode="auto">
          <a:xfrm>
            <a:off x="2124075" y="-27384"/>
            <a:ext cx="483978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Finsler metric on L^1</a:t>
            </a:r>
          </a:p>
        </p:txBody>
      </p:sp>
      <p:grpSp>
        <p:nvGrpSpPr>
          <p:cNvPr id="13" name="Group 62"/>
          <p:cNvGrpSpPr>
            <a:grpSpLocks/>
          </p:cNvGrpSpPr>
          <p:nvPr/>
        </p:nvGrpSpPr>
        <p:grpSpPr bwMode="auto">
          <a:xfrm>
            <a:off x="1187450" y="5589588"/>
            <a:ext cx="6048375" cy="717550"/>
            <a:chOff x="474" y="2976"/>
            <a:chExt cx="2394" cy="452"/>
          </a:xfrm>
        </p:grpSpPr>
        <p:sp>
          <p:nvSpPr>
            <p:cNvPr id="183359" name="Text Box 63"/>
            <p:cNvSpPr txBox="1">
              <a:spLocks noChangeArrowheads="1"/>
            </p:cNvSpPr>
            <p:nvPr/>
          </p:nvSpPr>
          <p:spPr bwMode="auto">
            <a:xfrm>
              <a:off x="474" y="2976"/>
              <a:ext cx="239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||(</a:t>
              </a:r>
              <a:r>
                <a:rPr lang="it-IT" sz="36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)|| = ||</a:t>
              </a:r>
              <a:r>
                <a:rPr lang="it-IT" sz="36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it-IT" sz="3600" i="1" baseline="-25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it-IT" sz="3600" baseline="-2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|</a:t>
              </a:r>
              <a:r>
                <a:rPr lang="it-IT" sz="3600" i="1" baseline="-25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it-IT" sz="36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 </a:t>
              </a:r>
              <a:r>
                <a:rPr lang="it-IT" sz="36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</a:t>
              </a:r>
              <a:r>
                <a:rPr lang="it-IT" sz="3600" i="1" baseline="-25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</a:p>
          </p:txBody>
        </p:sp>
        <p:sp>
          <p:nvSpPr>
            <p:cNvPr id="183360" name="Text Box 64"/>
            <p:cNvSpPr txBox="1">
              <a:spLocks noChangeArrowheads="1"/>
            </p:cNvSpPr>
            <p:nvPr/>
          </p:nvSpPr>
          <p:spPr bwMode="auto">
            <a:xfrm>
              <a:off x="1962" y="3264"/>
              <a:ext cx="282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243022"/>
      </p:ext>
    </p:extLst>
  </p:cSld>
  <p:clrMapOvr>
    <a:masterClrMapping/>
  </p:clrMapOvr>
  <p:transition xmlns:p14="http://schemas.microsoft.com/office/powerpoint/2010/main">
    <p:cover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nimBg="1"/>
      <p:bldP spid="183299" grpId="0" animBg="1"/>
      <p:bldP spid="183300" grpId="0" animBg="1"/>
      <p:bldP spid="183301" grpId="0" animBg="1"/>
      <p:bldP spid="183302" grpId="0" animBg="1"/>
      <p:bldP spid="183303" grpId="0" animBg="1"/>
      <p:bldP spid="183304" grpId="0" autoUpdateAnimBg="0"/>
      <p:bldP spid="183305" grpId="0" autoUpdateAnimBg="0"/>
      <p:bldP spid="183355" grpId="0" autoUpdateAnimBg="0"/>
      <p:bldP spid="1833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4211638" y="998538"/>
            <a:ext cx="4248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Family of piecewise smooth curves in PC connecting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it-IT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and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it-IT" sz="20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u'</a:t>
            </a:r>
            <a:r>
              <a:rPr lang="it-IT" sz="20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  <a:p>
            <a:pPr algn="ctr">
              <a:spcBef>
                <a:spcPct val="50000"/>
              </a:spcBef>
              <a:buFont typeface="Symbol" pitchFamily="18" charset="2"/>
              <a:buChar char="g"/>
            </a:pP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: [0, 1]  PC</a:t>
            </a:r>
          </a:p>
          <a:p>
            <a:pPr algn="ctr">
              <a:spcBef>
                <a:spcPct val="50000"/>
              </a:spcBef>
              <a:buFont typeface="Symbol" pitchFamily="18" charset="2"/>
              <a:buChar char="g"/>
            </a:pP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(0) = </a:t>
            </a:r>
            <a:r>
              <a:rPr lang="it-IT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(1) = </a:t>
            </a:r>
            <a:r>
              <a:rPr lang="it-IT" sz="20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u'</a:t>
            </a:r>
            <a:endParaRPr lang="it-IT" sz="200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477963"/>
            <a:ext cx="3395663" cy="2593975"/>
            <a:chOff x="192" y="1344"/>
            <a:chExt cx="2139" cy="1634"/>
          </a:xfrm>
        </p:grpSpPr>
        <p:sp>
          <p:nvSpPr>
            <p:cNvPr id="184324" name="Arc 4"/>
            <p:cNvSpPr>
              <a:spLocks/>
            </p:cNvSpPr>
            <p:nvPr/>
          </p:nvSpPr>
          <p:spPr bwMode="auto">
            <a:xfrm rot="19483000">
              <a:off x="729" y="2098"/>
              <a:ext cx="1488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592"/>
                <a:gd name="T1" fmla="*/ 0 h 21600"/>
                <a:gd name="T2" fmla="*/ 19592 w 19592"/>
                <a:gd name="T3" fmla="*/ 12505 h 21600"/>
                <a:gd name="T4" fmla="*/ 0 w 1959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92" h="21600" fill="none" extrusionOk="0">
                  <a:moveTo>
                    <a:pt x="-1" y="0"/>
                  </a:moveTo>
                  <a:cubicBezTo>
                    <a:pt x="8407" y="0"/>
                    <a:pt x="16051" y="4878"/>
                    <a:pt x="19591" y="12505"/>
                  </a:cubicBezTo>
                </a:path>
                <a:path w="19592" h="21600" stroke="0" extrusionOk="0">
                  <a:moveTo>
                    <a:pt x="-1" y="0"/>
                  </a:moveTo>
                  <a:cubicBezTo>
                    <a:pt x="8407" y="0"/>
                    <a:pt x="16051" y="4878"/>
                    <a:pt x="19591" y="1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2" y="1344"/>
              <a:ext cx="2139" cy="1634"/>
              <a:chOff x="366" y="285"/>
              <a:chExt cx="2139" cy="163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66" y="285"/>
                <a:ext cx="2139" cy="1634"/>
                <a:chOff x="252" y="381"/>
                <a:chExt cx="2139" cy="163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252" y="549"/>
                  <a:ext cx="2040" cy="1466"/>
                  <a:chOff x="291" y="498"/>
                  <a:chExt cx="2040" cy="1466"/>
                </a:xfrm>
              </p:grpSpPr>
              <p:sp>
                <p:nvSpPr>
                  <p:cNvPr id="184328" name="Arc 8"/>
                  <p:cNvSpPr>
                    <a:spLocks/>
                  </p:cNvSpPr>
                  <p:nvPr/>
                </p:nvSpPr>
                <p:spPr bwMode="auto">
                  <a:xfrm rot="19483000">
                    <a:off x="843" y="1245"/>
                    <a:ext cx="1488" cy="71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592"/>
                      <a:gd name="T1" fmla="*/ 0 h 21600"/>
                      <a:gd name="T2" fmla="*/ 19592 w 19592"/>
                      <a:gd name="T3" fmla="*/ 12505 h 21600"/>
                      <a:gd name="T4" fmla="*/ 0 w 1959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92" h="21600" fill="none" extrusionOk="0">
                        <a:moveTo>
                          <a:pt x="-1" y="0"/>
                        </a:moveTo>
                        <a:cubicBezTo>
                          <a:pt x="8407" y="0"/>
                          <a:pt x="16051" y="4878"/>
                          <a:pt x="19591" y="12505"/>
                        </a:cubicBezTo>
                      </a:path>
                      <a:path w="19592" h="21600" stroke="0" extrusionOk="0">
                        <a:moveTo>
                          <a:pt x="-1" y="0"/>
                        </a:moveTo>
                        <a:cubicBezTo>
                          <a:pt x="8407" y="0"/>
                          <a:pt x="16051" y="4878"/>
                          <a:pt x="19591" y="12505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291" y="498"/>
                    <a:ext cx="1935" cy="1242"/>
                    <a:chOff x="1278" y="1974"/>
                    <a:chExt cx="1935" cy="1242"/>
                  </a:xfrm>
                </p:grpSpPr>
                <p:sp>
                  <p:nvSpPr>
                    <p:cNvPr id="184330" name="Arc 10"/>
                    <p:cNvSpPr>
                      <a:spLocks/>
                    </p:cNvSpPr>
                    <p:nvPr/>
                  </p:nvSpPr>
                  <p:spPr bwMode="auto">
                    <a:xfrm rot="19483000">
                      <a:off x="1350" y="1999"/>
                      <a:ext cx="1488" cy="719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19592"/>
                        <a:gd name="T1" fmla="*/ 0 h 21600"/>
                        <a:gd name="T2" fmla="*/ 19592 w 19592"/>
                        <a:gd name="T3" fmla="*/ 12505 h 21600"/>
                        <a:gd name="T4" fmla="*/ 0 w 19592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592" h="21600" fill="none" extrusionOk="0">
                          <a:moveTo>
                            <a:pt x="-1" y="0"/>
                          </a:moveTo>
                          <a:cubicBezTo>
                            <a:pt x="8407" y="0"/>
                            <a:pt x="16051" y="4878"/>
                            <a:pt x="19591" y="12505"/>
                          </a:cubicBezTo>
                        </a:path>
                        <a:path w="19592" h="21600" stroke="0" extrusionOk="0">
                          <a:moveTo>
                            <a:pt x="-1" y="0"/>
                          </a:moveTo>
                          <a:cubicBezTo>
                            <a:pt x="8407" y="0"/>
                            <a:pt x="16051" y="4878"/>
                            <a:pt x="19591" y="12505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84331" name="Arc 11"/>
                    <p:cNvSpPr>
                      <a:spLocks/>
                    </p:cNvSpPr>
                    <p:nvPr/>
                  </p:nvSpPr>
                  <p:spPr bwMode="auto">
                    <a:xfrm>
                      <a:off x="1278" y="2496"/>
                      <a:ext cx="480" cy="7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84332" name="Arc 12"/>
                    <p:cNvSpPr>
                      <a:spLocks/>
                    </p:cNvSpPr>
                    <p:nvPr/>
                  </p:nvSpPr>
                  <p:spPr bwMode="auto">
                    <a:xfrm>
                      <a:off x="2733" y="1974"/>
                      <a:ext cx="480" cy="72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/>
                      <a:endParaRPr lang="it-IT" sz="240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it-IT" sz="240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1843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983" y="381"/>
                  <a:ext cx="40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2400" i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L</a:t>
                  </a:r>
                  <a:r>
                    <a:rPr lang="it-IT" sz="2400" baseline="300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</p:grpSp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501" y="444"/>
                <a:ext cx="1866" cy="1182"/>
                <a:chOff x="501" y="444"/>
                <a:chExt cx="1866" cy="1182"/>
              </a:xfrm>
            </p:grpSpPr>
            <p:sp>
              <p:nvSpPr>
                <p:cNvPr id="184335" name="Arc 15"/>
                <p:cNvSpPr>
                  <a:spLocks/>
                </p:cNvSpPr>
                <p:nvPr/>
              </p:nvSpPr>
              <p:spPr bwMode="auto">
                <a:xfrm rot="19483000">
                  <a:off x="585" y="511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36" name="Arc 16"/>
                <p:cNvSpPr>
                  <a:spLocks/>
                </p:cNvSpPr>
                <p:nvPr/>
              </p:nvSpPr>
              <p:spPr bwMode="auto">
                <a:xfrm>
                  <a:off x="501" y="88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37" name="Arc 17"/>
                <p:cNvSpPr>
                  <a:spLocks/>
                </p:cNvSpPr>
                <p:nvPr/>
              </p:nvSpPr>
              <p:spPr bwMode="auto">
                <a:xfrm rot="19483000">
                  <a:off x="684" y="580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38" name="Arc 18"/>
                <p:cNvSpPr>
                  <a:spLocks/>
                </p:cNvSpPr>
                <p:nvPr/>
              </p:nvSpPr>
              <p:spPr bwMode="auto">
                <a:xfrm rot="19483000">
                  <a:off x="771" y="676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39" name="Arc 19"/>
                <p:cNvSpPr>
                  <a:spLocks/>
                </p:cNvSpPr>
                <p:nvPr/>
              </p:nvSpPr>
              <p:spPr bwMode="auto">
                <a:xfrm rot="19483000">
                  <a:off x="831" y="787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0" name="Arc 20"/>
                <p:cNvSpPr>
                  <a:spLocks/>
                </p:cNvSpPr>
                <p:nvPr/>
              </p:nvSpPr>
              <p:spPr bwMode="auto">
                <a:xfrm rot="19483000">
                  <a:off x="879" y="907"/>
                  <a:ext cx="1488" cy="7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9592"/>
                    <a:gd name="T1" fmla="*/ 0 h 21600"/>
                    <a:gd name="T2" fmla="*/ 19592 w 19592"/>
                    <a:gd name="T3" fmla="*/ 12505 h 21600"/>
                    <a:gd name="T4" fmla="*/ 0 w 195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92" h="21600" fill="none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</a:path>
                    <a:path w="19592" h="21600" stroke="0" extrusionOk="0">
                      <a:moveTo>
                        <a:pt x="-1" y="0"/>
                      </a:moveTo>
                      <a:cubicBezTo>
                        <a:pt x="8407" y="0"/>
                        <a:pt x="16051" y="4878"/>
                        <a:pt x="19591" y="1250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1" name="Arc 21"/>
                <p:cNvSpPr>
                  <a:spLocks/>
                </p:cNvSpPr>
                <p:nvPr/>
              </p:nvSpPr>
              <p:spPr bwMode="auto">
                <a:xfrm>
                  <a:off x="633" y="804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2" name="Arc 22"/>
                <p:cNvSpPr>
                  <a:spLocks/>
                </p:cNvSpPr>
                <p:nvPr/>
              </p:nvSpPr>
              <p:spPr bwMode="auto">
                <a:xfrm>
                  <a:off x="756" y="73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3" name="Arc 23"/>
                <p:cNvSpPr>
                  <a:spLocks/>
                </p:cNvSpPr>
                <p:nvPr/>
              </p:nvSpPr>
              <p:spPr bwMode="auto">
                <a:xfrm>
                  <a:off x="882" y="669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4" name="Arc 24"/>
                <p:cNvSpPr>
                  <a:spLocks/>
                </p:cNvSpPr>
                <p:nvPr/>
              </p:nvSpPr>
              <p:spPr bwMode="auto">
                <a:xfrm>
                  <a:off x="999" y="615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5" name="Arc 25"/>
                <p:cNvSpPr>
                  <a:spLocks/>
                </p:cNvSpPr>
                <p:nvPr/>
              </p:nvSpPr>
              <p:spPr bwMode="auto">
                <a:xfrm>
                  <a:off x="1134" y="564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6" name="Arc 26"/>
                <p:cNvSpPr>
                  <a:spLocks/>
                </p:cNvSpPr>
                <p:nvPr/>
              </p:nvSpPr>
              <p:spPr bwMode="auto">
                <a:xfrm>
                  <a:off x="1257" y="522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7" name="Arc 27"/>
                <p:cNvSpPr>
                  <a:spLocks/>
                </p:cNvSpPr>
                <p:nvPr/>
              </p:nvSpPr>
              <p:spPr bwMode="auto">
                <a:xfrm>
                  <a:off x="1383" y="486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8" name="Arc 28"/>
                <p:cNvSpPr>
                  <a:spLocks/>
                </p:cNvSpPr>
                <p:nvPr/>
              </p:nvSpPr>
              <p:spPr bwMode="auto">
                <a:xfrm>
                  <a:off x="1506" y="459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49" name="Arc 29"/>
                <p:cNvSpPr>
                  <a:spLocks/>
                </p:cNvSpPr>
                <p:nvPr/>
              </p:nvSpPr>
              <p:spPr bwMode="auto">
                <a:xfrm>
                  <a:off x="1617" y="444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350" name="Arc 30"/>
                <p:cNvSpPr>
                  <a:spLocks/>
                </p:cNvSpPr>
                <p:nvPr/>
              </p:nvSpPr>
              <p:spPr bwMode="auto">
                <a:xfrm>
                  <a:off x="1728" y="447"/>
                  <a:ext cx="48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935038" y="1958975"/>
            <a:ext cx="1958975" cy="1730375"/>
            <a:chOff x="763" y="588"/>
            <a:chExt cx="1234" cy="1090"/>
          </a:xfrm>
        </p:grpSpPr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763" y="588"/>
              <a:ext cx="1234" cy="1090"/>
              <a:chOff x="763" y="588"/>
              <a:chExt cx="1234" cy="1090"/>
            </a:xfrm>
          </p:grpSpPr>
          <p:sp>
            <p:nvSpPr>
              <p:cNvPr id="184353" name="Arc 33"/>
              <p:cNvSpPr>
                <a:spLocks/>
              </p:cNvSpPr>
              <p:nvPr/>
            </p:nvSpPr>
            <p:spPr bwMode="auto">
              <a:xfrm rot="19483000">
                <a:off x="902" y="1008"/>
                <a:ext cx="866" cy="670"/>
              </a:xfrm>
              <a:custGeom>
                <a:avLst/>
                <a:gdLst>
                  <a:gd name="G0" fmla="+- 0 0 0"/>
                  <a:gd name="G1" fmla="+- 20127 0 0"/>
                  <a:gd name="G2" fmla="+- 21600 0 0"/>
                  <a:gd name="T0" fmla="*/ 7840 w 11392"/>
                  <a:gd name="T1" fmla="*/ 0 h 20127"/>
                  <a:gd name="T2" fmla="*/ 11392 w 11392"/>
                  <a:gd name="T3" fmla="*/ 1775 h 20127"/>
                  <a:gd name="T4" fmla="*/ 0 w 11392"/>
                  <a:gd name="T5" fmla="*/ 20127 h 20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92" h="20127" fill="none" extrusionOk="0">
                    <a:moveTo>
                      <a:pt x="7839" y="0"/>
                    </a:moveTo>
                    <a:cubicBezTo>
                      <a:pt x="9075" y="481"/>
                      <a:pt x="10264" y="1075"/>
                      <a:pt x="11391" y="1775"/>
                    </a:cubicBezTo>
                  </a:path>
                  <a:path w="11392" h="20127" stroke="0" extrusionOk="0">
                    <a:moveTo>
                      <a:pt x="7839" y="0"/>
                    </a:moveTo>
                    <a:cubicBezTo>
                      <a:pt x="9075" y="481"/>
                      <a:pt x="10264" y="1075"/>
                      <a:pt x="11391" y="1775"/>
                    </a:cubicBezTo>
                    <a:lnTo>
                      <a:pt x="0" y="20127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54" name="Arc 34"/>
              <p:cNvSpPr>
                <a:spLocks/>
              </p:cNvSpPr>
              <p:nvPr/>
            </p:nvSpPr>
            <p:spPr bwMode="auto">
              <a:xfrm>
                <a:off x="1134" y="763"/>
                <a:ext cx="394" cy="520"/>
              </a:xfrm>
              <a:custGeom>
                <a:avLst/>
                <a:gdLst>
                  <a:gd name="G0" fmla="+- 0 0 0"/>
                  <a:gd name="G1" fmla="+- 15612 0 0"/>
                  <a:gd name="G2" fmla="+- 21600 0 0"/>
                  <a:gd name="T0" fmla="*/ 14927 w 17714"/>
                  <a:gd name="T1" fmla="*/ 0 h 15612"/>
                  <a:gd name="T2" fmla="*/ 17714 w 17714"/>
                  <a:gd name="T3" fmla="*/ 3252 h 15612"/>
                  <a:gd name="T4" fmla="*/ 0 w 17714"/>
                  <a:gd name="T5" fmla="*/ 15612 h 15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714" h="15612" fill="none" extrusionOk="0">
                    <a:moveTo>
                      <a:pt x="14927" y="-1"/>
                    </a:moveTo>
                    <a:cubicBezTo>
                      <a:pt x="15961" y="988"/>
                      <a:pt x="16895" y="2078"/>
                      <a:pt x="17714" y="3251"/>
                    </a:cubicBezTo>
                  </a:path>
                  <a:path w="17714" h="15612" stroke="0" extrusionOk="0">
                    <a:moveTo>
                      <a:pt x="14927" y="-1"/>
                    </a:moveTo>
                    <a:cubicBezTo>
                      <a:pt x="15961" y="988"/>
                      <a:pt x="16895" y="2078"/>
                      <a:pt x="17714" y="3251"/>
                    </a:cubicBezTo>
                    <a:lnTo>
                      <a:pt x="0" y="15612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55" name="Arc 35"/>
              <p:cNvSpPr>
                <a:spLocks/>
              </p:cNvSpPr>
              <p:nvPr/>
            </p:nvSpPr>
            <p:spPr bwMode="auto">
              <a:xfrm rot="19483000">
                <a:off x="837" y="885"/>
                <a:ext cx="1112" cy="611"/>
              </a:xfrm>
              <a:custGeom>
                <a:avLst/>
                <a:gdLst>
                  <a:gd name="G0" fmla="+- 0 0 0"/>
                  <a:gd name="G1" fmla="+- 18358 0 0"/>
                  <a:gd name="G2" fmla="+- 21600 0 0"/>
                  <a:gd name="T0" fmla="*/ 11381 w 14637"/>
                  <a:gd name="T1" fmla="*/ 0 h 18358"/>
                  <a:gd name="T2" fmla="*/ 14637 w 14637"/>
                  <a:gd name="T3" fmla="*/ 2473 h 18358"/>
                  <a:gd name="T4" fmla="*/ 0 w 14637"/>
                  <a:gd name="T5" fmla="*/ 18358 h 18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37" h="18358" fill="none" extrusionOk="0">
                    <a:moveTo>
                      <a:pt x="11381" y="-1"/>
                    </a:moveTo>
                    <a:cubicBezTo>
                      <a:pt x="12542" y="719"/>
                      <a:pt x="13632" y="1547"/>
                      <a:pt x="14636" y="2473"/>
                    </a:cubicBezTo>
                  </a:path>
                  <a:path w="14637" h="18358" stroke="0" extrusionOk="0">
                    <a:moveTo>
                      <a:pt x="11381" y="-1"/>
                    </a:moveTo>
                    <a:cubicBezTo>
                      <a:pt x="12542" y="719"/>
                      <a:pt x="13632" y="1547"/>
                      <a:pt x="14636" y="2473"/>
                    </a:cubicBezTo>
                    <a:lnTo>
                      <a:pt x="0" y="18358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56" name="Arc 36"/>
              <p:cNvSpPr>
                <a:spLocks/>
              </p:cNvSpPr>
              <p:nvPr/>
            </p:nvSpPr>
            <p:spPr bwMode="auto">
              <a:xfrm>
                <a:off x="1383" y="588"/>
                <a:ext cx="331" cy="621"/>
              </a:xfrm>
              <a:custGeom>
                <a:avLst/>
                <a:gdLst>
                  <a:gd name="G0" fmla="+- 0 0 0"/>
                  <a:gd name="G1" fmla="+- 18631 0 0"/>
                  <a:gd name="G2" fmla="+- 21600 0 0"/>
                  <a:gd name="T0" fmla="*/ 10928 w 14908"/>
                  <a:gd name="T1" fmla="*/ 0 h 18631"/>
                  <a:gd name="T2" fmla="*/ 14908 w 14908"/>
                  <a:gd name="T3" fmla="*/ 3000 h 18631"/>
                  <a:gd name="T4" fmla="*/ 0 w 14908"/>
                  <a:gd name="T5" fmla="*/ 18631 h 18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08" h="18631" fill="none" extrusionOk="0">
                    <a:moveTo>
                      <a:pt x="10928" y="-1"/>
                    </a:moveTo>
                    <a:cubicBezTo>
                      <a:pt x="12366" y="842"/>
                      <a:pt x="13701" y="1849"/>
                      <a:pt x="14907" y="3000"/>
                    </a:cubicBezTo>
                  </a:path>
                  <a:path w="14908" h="18631" stroke="0" extrusionOk="0">
                    <a:moveTo>
                      <a:pt x="10928" y="-1"/>
                    </a:moveTo>
                    <a:cubicBezTo>
                      <a:pt x="12366" y="842"/>
                      <a:pt x="13701" y="1849"/>
                      <a:pt x="14907" y="3000"/>
                    </a:cubicBezTo>
                    <a:lnTo>
                      <a:pt x="0" y="18631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57" name="Arc 37"/>
              <p:cNvSpPr>
                <a:spLocks/>
              </p:cNvSpPr>
              <p:nvPr/>
            </p:nvSpPr>
            <p:spPr bwMode="auto">
              <a:xfrm rot="19483000">
                <a:off x="763" y="827"/>
                <a:ext cx="1234" cy="527"/>
              </a:xfrm>
              <a:custGeom>
                <a:avLst/>
                <a:gdLst>
                  <a:gd name="G0" fmla="+- 0 0 0"/>
                  <a:gd name="G1" fmla="+- 15826 0 0"/>
                  <a:gd name="G2" fmla="+- 21600 0 0"/>
                  <a:gd name="T0" fmla="*/ 14700 w 16253"/>
                  <a:gd name="T1" fmla="*/ 0 h 15826"/>
                  <a:gd name="T2" fmla="*/ 16253 w 16253"/>
                  <a:gd name="T3" fmla="*/ 1599 h 15826"/>
                  <a:gd name="T4" fmla="*/ 0 w 16253"/>
                  <a:gd name="T5" fmla="*/ 15826 h 15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53" h="15826" fill="none" extrusionOk="0">
                    <a:moveTo>
                      <a:pt x="14700" y="-1"/>
                    </a:moveTo>
                    <a:cubicBezTo>
                      <a:pt x="15244" y="505"/>
                      <a:pt x="15763" y="1039"/>
                      <a:pt x="16252" y="1599"/>
                    </a:cubicBezTo>
                  </a:path>
                  <a:path w="16253" h="15826" stroke="0" extrusionOk="0">
                    <a:moveTo>
                      <a:pt x="14700" y="-1"/>
                    </a:moveTo>
                    <a:cubicBezTo>
                      <a:pt x="15244" y="505"/>
                      <a:pt x="15763" y="1039"/>
                      <a:pt x="16252" y="1599"/>
                    </a:cubicBezTo>
                    <a:lnTo>
                      <a:pt x="0" y="15826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358" name="Text Box 38"/>
            <p:cNvSpPr txBox="1">
              <a:spLocks noChangeArrowheads="1"/>
            </p:cNvSpPr>
            <p:nvPr/>
          </p:nvSpPr>
          <p:spPr bwMode="auto">
            <a:xfrm>
              <a:off x="1452" y="678"/>
              <a:ext cx="3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2000" b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1</a:t>
              </a:r>
              <a:endParaRPr lang="it-IT" sz="2000" b="1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719138" y="1812925"/>
            <a:ext cx="1957387" cy="1620838"/>
            <a:chOff x="627" y="496"/>
            <a:chExt cx="1233" cy="1021"/>
          </a:xfrm>
        </p:grpSpPr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627" y="496"/>
              <a:ext cx="1233" cy="1021"/>
              <a:chOff x="627" y="496"/>
              <a:chExt cx="1233" cy="1021"/>
            </a:xfrm>
          </p:grpSpPr>
          <p:sp>
            <p:nvSpPr>
              <p:cNvPr id="184361" name="Arc 41"/>
              <p:cNvSpPr>
                <a:spLocks/>
              </p:cNvSpPr>
              <p:nvPr/>
            </p:nvSpPr>
            <p:spPr bwMode="auto">
              <a:xfrm>
                <a:off x="882" y="773"/>
                <a:ext cx="392" cy="618"/>
              </a:xfrm>
              <a:custGeom>
                <a:avLst/>
                <a:gdLst>
                  <a:gd name="G0" fmla="+- 0 0 0"/>
                  <a:gd name="G1" fmla="+- 18525 0 0"/>
                  <a:gd name="G2" fmla="+- 21600 0 0"/>
                  <a:gd name="T0" fmla="*/ 11109 w 17631"/>
                  <a:gd name="T1" fmla="*/ 0 h 18525"/>
                  <a:gd name="T2" fmla="*/ 17631 w 17631"/>
                  <a:gd name="T3" fmla="*/ 6047 h 18525"/>
                  <a:gd name="T4" fmla="*/ 0 w 17631"/>
                  <a:gd name="T5" fmla="*/ 18525 h 18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31" h="18525" fill="none" extrusionOk="0">
                    <a:moveTo>
                      <a:pt x="11108" y="0"/>
                    </a:moveTo>
                    <a:cubicBezTo>
                      <a:pt x="13678" y="1541"/>
                      <a:pt x="15899" y="3600"/>
                      <a:pt x="17631" y="6046"/>
                    </a:cubicBezTo>
                  </a:path>
                  <a:path w="17631" h="18525" stroke="0" extrusionOk="0">
                    <a:moveTo>
                      <a:pt x="11108" y="0"/>
                    </a:moveTo>
                    <a:cubicBezTo>
                      <a:pt x="13678" y="1541"/>
                      <a:pt x="15899" y="3600"/>
                      <a:pt x="17631" y="6046"/>
                    </a:cubicBezTo>
                    <a:lnTo>
                      <a:pt x="0" y="18525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62" name="Arc 42"/>
              <p:cNvSpPr>
                <a:spLocks/>
              </p:cNvSpPr>
              <p:nvPr/>
            </p:nvSpPr>
            <p:spPr bwMode="auto">
              <a:xfrm rot="19483000">
                <a:off x="769" y="848"/>
                <a:ext cx="728" cy="669"/>
              </a:xfrm>
              <a:custGeom>
                <a:avLst/>
                <a:gdLst>
                  <a:gd name="G0" fmla="+- 0 0 0"/>
                  <a:gd name="G1" fmla="+- 20096 0 0"/>
                  <a:gd name="G2" fmla="+- 21600 0 0"/>
                  <a:gd name="T0" fmla="*/ 7918 w 9588"/>
                  <a:gd name="T1" fmla="*/ 0 h 20096"/>
                  <a:gd name="T2" fmla="*/ 9588 w 9588"/>
                  <a:gd name="T3" fmla="*/ 741 h 20096"/>
                  <a:gd name="T4" fmla="*/ 0 w 9588"/>
                  <a:gd name="T5" fmla="*/ 20096 h 20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88" h="20096" fill="none" extrusionOk="0">
                    <a:moveTo>
                      <a:pt x="7918" y="-1"/>
                    </a:moveTo>
                    <a:cubicBezTo>
                      <a:pt x="8485" y="223"/>
                      <a:pt x="9042" y="470"/>
                      <a:pt x="9588" y="740"/>
                    </a:cubicBezTo>
                  </a:path>
                  <a:path w="9588" h="20096" stroke="0" extrusionOk="0">
                    <a:moveTo>
                      <a:pt x="7918" y="-1"/>
                    </a:moveTo>
                    <a:cubicBezTo>
                      <a:pt x="8485" y="223"/>
                      <a:pt x="9042" y="470"/>
                      <a:pt x="9588" y="740"/>
                    </a:cubicBezTo>
                    <a:lnTo>
                      <a:pt x="0" y="20096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63" name="Arc 43"/>
              <p:cNvSpPr>
                <a:spLocks/>
              </p:cNvSpPr>
              <p:nvPr/>
            </p:nvSpPr>
            <p:spPr bwMode="auto">
              <a:xfrm>
                <a:off x="1002" y="652"/>
                <a:ext cx="250" cy="685"/>
              </a:xfrm>
              <a:custGeom>
                <a:avLst/>
                <a:gdLst>
                  <a:gd name="G0" fmla="+- 0 0 0"/>
                  <a:gd name="G1" fmla="+- 20547 0 0"/>
                  <a:gd name="G2" fmla="+- 21600 0 0"/>
                  <a:gd name="T0" fmla="*/ 6662 w 11247"/>
                  <a:gd name="T1" fmla="*/ 0 h 20547"/>
                  <a:gd name="T2" fmla="*/ 11247 w 11247"/>
                  <a:gd name="T3" fmla="*/ 2106 h 20547"/>
                  <a:gd name="T4" fmla="*/ 0 w 11247"/>
                  <a:gd name="T5" fmla="*/ 20547 h 20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247" h="20547" fill="none" extrusionOk="0">
                    <a:moveTo>
                      <a:pt x="6661" y="0"/>
                    </a:moveTo>
                    <a:cubicBezTo>
                      <a:pt x="8267" y="520"/>
                      <a:pt x="9806" y="1227"/>
                      <a:pt x="11246" y="2106"/>
                    </a:cubicBezTo>
                  </a:path>
                  <a:path w="11247" h="20547" stroke="0" extrusionOk="0">
                    <a:moveTo>
                      <a:pt x="6661" y="0"/>
                    </a:moveTo>
                    <a:cubicBezTo>
                      <a:pt x="8267" y="520"/>
                      <a:pt x="9806" y="1227"/>
                      <a:pt x="11246" y="2106"/>
                    </a:cubicBezTo>
                    <a:lnTo>
                      <a:pt x="0" y="20547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64" name="Arc 44"/>
              <p:cNvSpPr>
                <a:spLocks/>
              </p:cNvSpPr>
              <p:nvPr/>
            </p:nvSpPr>
            <p:spPr bwMode="auto">
              <a:xfrm rot="19483000">
                <a:off x="627" y="653"/>
                <a:ext cx="1233" cy="646"/>
              </a:xfrm>
              <a:custGeom>
                <a:avLst/>
                <a:gdLst>
                  <a:gd name="G0" fmla="+- 0 0 0"/>
                  <a:gd name="G1" fmla="+- 19402 0 0"/>
                  <a:gd name="G2" fmla="+- 21600 0 0"/>
                  <a:gd name="T0" fmla="*/ 9494 w 16242"/>
                  <a:gd name="T1" fmla="*/ 0 h 19402"/>
                  <a:gd name="T2" fmla="*/ 16242 w 16242"/>
                  <a:gd name="T3" fmla="*/ 5163 h 19402"/>
                  <a:gd name="T4" fmla="*/ 0 w 16242"/>
                  <a:gd name="T5" fmla="*/ 19402 h 19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42" h="19402" fill="none" extrusionOk="0">
                    <a:moveTo>
                      <a:pt x="9493" y="0"/>
                    </a:moveTo>
                    <a:cubicBezTo>
                      <a:pt x="12062" y="1257"/>
                      <a:pt x="14356" y="3012"/>
                      <a:pt x="16242" y="5162"/>
                    </a:cubicBezTo>
                  </a:path>
                  <a:path w="16242" h="19402" stroke="0" extrusionOk="0">
                    <a:moveTo>
                      <a:pt x="9493" y="0"/>
                    </a:moveTo>
                    <a:cubicBezTo>
                      <a:pt x="12062" y="1257"/>
                      <a:pt x="14356" y="3012"/>
                      <a:pt x="16242" y="5162"/>
                    </a:cubicBezTo>
                    <a:lnTo>
                      <a:pt x="0" y="19402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365" name="Arc 45"/>
              <p:cNvSpPr>
                <a:spLocks/>
              </p:cNvSpPr>
              <p:nvPr/>
            </p:nvSpPr>
            <p:spPr bwMode="auto">
              <a:xfrm>
                <a:off x="1509" y="496"/>
                <a:ext cx="250" cy="689"/>
              </a:xfrm>
              <a:custGeom>
                <a:avLst/>
                <a:gdLst>
                  <a:gd name="G0" fmla="+- 0 0 0"/>
                  <a:gd name="G1" fmla="+- 20642 0 0"/>
                  <a:gd name="G2" fmla="+- 21600 0 0"/>
                  <a:gd name="T0" fmla="*/ 6363 w 11242"/>
                  <a:gd name="T1" fmla="*/ 0 h 20642"/>
                  <a:gd name="T2" fmla="*/ 11242 w 11242"/>
                  <a:gd name="T3" fmla="*/ 2198 h 20642"/>
                  <a:gd name="T4" fmla="*/ 0 w 11242"/>
                  <a:gd name="T5" fmla="*/ 20642 h 20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242" h="20642" fill="none" extrusionOk="0">
                    <a:moveTo>
                      <a:pt x="6362" y="0"/>
                    </a:moveTo>
                    <a:cubicBezTo>
                      <a:pt x="8074" y="527"/>
                      <a:pt x="9712" y="1266"/>
                      <a:pt x="11241" y="2198"/>
                    </a:cubicBezTo>
                  </a:path>
                  <a:path w="11242" h="20642" stroke="0" extrusionOk="0">
                    <a:moveTo>
                      <a:pt x="6362" y="0"/>
                    </a:moveTo>
                    <a:cubicBezTo>
                      <a:pt x="8074" y="527"/>
                      <a:pt x="9712" y="1266"/>
                      <a:pt x="11241" y="2198"/>
                    </a:cubicBezTo>
                    <a:lnTo>
                      <a:pt x="0" y="20642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366" name="Text Box 46"/>
            <p:cNvSpPr txBox="1">
              <a:spLocks noChangeArrowheads="1"/>
            </p:cNvSpPr>
            <p:nvPr/>
          </p:nvSpPr>
          <p:spPr bwMode="auto">
            <a:xfrm>
              <a:off x="894" y="516"/>
              <a:ext cx="3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b="1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2000" b="1" baseline="-25000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endParaRPr lang="it-IT" sz="2000" b="1" baseline="-250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2351088" y="1828800"/>
            <a:ext cx="444500" cy="396875"/>
            <a:chOff x="1460" y="1550"/>
            <a:chExt cx="280" cy="250"/>
          </a:xfrm>
        </p:grpSpPr>
        <p:sp>
          <p:nvSpPr>
            <p:cNvPr id="184368" name="Text Box 48"/>
            <p:cNvSpPr txBox="1">
              <a:spLocks noChangeArrowheads="1"/>
            </p:cNvSpPr>
            <p:nvPr/>
          </p:nvSpPr>
          <p:spPr bwMode="auto">
            <a:xfrm>
              <a:off x="1460" y="1550"/>
              <a:ext cx="2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i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u'</a:t>
              </a:r>
            </a:p>
          </p:txBody>
        </p:sp>
        <p:sp>
          <p:nvSpPr>
            <p:cNvPr id="184369" name="Oval 49"/>
            <p:cNvSpPr>
              <a:spLocks noChangeArrowheads="1"/>
            </p:cNvSpPr>
            <p:nvPr/>
          </p:nvSpPr>
          <p:spPr bwMode="auto">
            <a:xfrm>
              <a:off x="1536" y="1584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4370" name="Text Box 50"/>
          <p:cNvSpPr txBox="1">
            <a:spLocks noChangeArrowheads="1"/>
          </p:cNvSpPr>
          <p:nvPr/>
        </p:nvSpPr>
        <p:spPr bwMode="auto">
          <a:xfrm>
            <a:off x="884238" y="782638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it-IT" sz="24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4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u'</a:t>
            </a:r>
            <a:r>
              <a:rPr lang="it-IT" sz="2400" i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it-IT" sz="24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PC</a:t>
            </a:r>
            <a:endParaRPr lang="it-IT" sz="2400" i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1528763" y="2487613"/>
            <a:ext cx="325437" cy="396875"/>
            <a:chOff x="963" y="1980"/>
            <a:chExt cx="205" cy="250"/>
          </a:xfrm>
        </p:grpSpPr>
        <p:sp>
          <p:nvSpPr>
            <p:cNvPr id="184372" name="Text Box 52"/>
            <p:cNvSpPr txBox="1">
              <a:spLocks noChangeArrowheads="1"/>
            </p:cNvSpPr>
            <p:nvPr/>
          </p:nvSpPr>
          <p:spPr bwMode="auto">
            <a:xfrm>
              <a:off x="963" y="1980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auto">
            <a:xfrm>
              <a:off x="1068" y="201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4374" name="Text Box 54"/>
          <p:cNvSpPr txBox="1">
            <a:spLocks noChangeArrowheads="1"/>
          </p:cNvSpPr>
          <p:nvPr/>
        </p:nvSpPr>
        <p:spPr bwMode="auto">
          <a:xfrm>
            <a:off x="250825" y="4527550"/>
            <a:ext cx="763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and the distance between </a:t>
            </a:r>
            <a:r>
              <a:rPr lang="it-IT" sz="20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sz="20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u'</a:t>
            </a: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Finsler metric</a:t>
            </a: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as</a:t>
            </a:r>
          </a:p>
        </p:txBody>
      </p:sp>
      <p:sp>
        <p:nvSpPr>
          <p:cNvPr id="184375" name="Text Box 55"/>
          <p:cNvSpPr txBox="1">
            <a:spLocks noChangeArrowheads="1"/>
          </p:cNvSpPr>
          <p:nvPr/>
        </p:nvSpPr>
        <p:spPr bwMode="auto">
          <a:xfrm>
            <a:off x="250825" y="5967413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This metric is (compatible with) the usual </a:t>
            </a:r>
            <a:r>
              <a:rPr lang="it-IT" sz="20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sz="2000" baseline="30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metric, therefore it can be completed on the basis of the latter.</a:t>
            </a:r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4211638" y="2798763"/>
            <a:ext cx="5224462" cy="1555750"/>
            <a:chOff x="2469" y="1488"/>
            <a:chExt cx="3291" cy="980"/>
          </a:xfrm>
        </p:grpSpPr>
        <p:sp>
          <p:nvSpPr>
            <p:cNvPr id="184377" name="Text Box 57"/>
            <p:cNvSpPr txBox="1">
              <a:spLocks noChangeArrowheads="1"/>
            </p:cNvSpPr>
            <p:nvPr/>
          </p:nvSpPr>
          <p:spPr bwMode="auto">
            <a:xfrm>
              <a:off x="2469" y="1488"/>
              <a:ext cx="32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Define the length of each of these curves as</a:t>
              </a:r>
            </a:p>
          </p:txBody>
        </p: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3238" y="1716"/>
              <a:ext cx="1752" cy="752"/>
              <a:chOff x="282" y="186"/>
              <a:chExt cx="1752" cy="752"/>
            </a:xfrm>
          </p:grpSpPr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>
                <a:off x="804" y="318"/>
                <a:ext cx="1230" cy="519"/>
                <a:chOff x="708" y="672"/>
                <a:chExt cx="1230" cy="519"/>
              </a:xfrm>
            </p:grpSpPr>
            <p:sp>
              <p:nvSpPr>
                <p:cNvPr id="18438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828" y="787"/>
                  <a:ext cx="111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24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||(</a:t>
                  </a:r>
                  <a:r>
                    <a:rPr lang="it-IT" sz="2400" i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lang="it-IT" sz="24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, </a:t>
                  </a:r>
                  <a:r>
                    <a:rPr lang="it-IT" sz="24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)(</a:t>
                  </a:r>
                  <a:r>
                    <a:rPr lang="it-IT" sz="2400" i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s</a:t>
                  </a:r>
                  <a:r>
                    <a:rPr lang="it-IT" sz="24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)|| </a:t>
                  </a:r>
                  <a:r>
                    <a:rPr lang="it-IT" sz="2400" i="1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ds</a:t>
                  </a:r>
                  <a:endPara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438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708" y="672"/>
                  <a:ext cx="246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480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∫</a:t>
                  </a:r>
                </a:p>
              </p:txBody>
            </p:sp>
          </p:grpSp>
          <p:sp>
            <p:nvSpPr>
              <p:cNvPr id="184382" name="Text Box 62"/>
              <p:cNvSpPr txBox="1">
                <a:spLocks noChangeArrowheads="1"/>
              </p:cNvSpPr>
              <p:nvPr/>
            </p:nvSpPr>
            <p:spPr bwMode="auto">
              <a:xfrm>
                <a:off x="810" y="726"/>
                <a:ext cx="1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84383" name="Text Box 63"/>
              <p:cNvSpPr txBox="1">
                <a:spLocks noChangeArrowheads="1"/>
              </p:cNvSpPr>
              <p:nvPr/>
            </p:nvSpPr>
            <p:spPr bwMode="auto">
              <a:xfrm>
                <a:off x="858" y="186"/>
                <a:ext cx="1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84384" name="Text Box 64"/>
              <p:cNvSpPr txBox="1">
                <a:spLocks noChangeArrowheads="1"/>
              </p:cNvSpPr>
              <p:nvPr/>
            </p:nvSpPr>
            <p:spPr bwMode="auto">
              <a:xfrm>
                <a:off x="282" y="462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) =</a:t>
                </a:r>
                <a:endPara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84385" name="Text Box 65"/>
          <p:cNvSpPr txBox="1">
            <a:spLocks noChangeArrowheads="1"/>
          </p:cNvSpPr>
          <p:nvPr/>
        </p:nvSpPr>
        <p:spPr bwMode="auto">
          <a:xfrm>
            <a:off x="2124075" y="51133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u'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=   inf      </a:t>
            </a:r>
            <a:r>
              <a:rPr lang="it-IT" sz="28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t-IT" sz="28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6" name="Text Box 66"/>
          <p:cNvSpPr txBox="1">
            <a:spLocks noChangeArrowheads="1"/>
          </p:cNvSpPr>
          <p:nvPr/>
        </p:nvSpPr>
        <p:spPr bwMode="auto">
          <a:xfrm>
            <a:off x="3924300" y="553561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 : </a:t>
            </a:r>
            <a:r>
              <a:rPr lang="it-IT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it-IT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 </a:t>
            </a:r>
            <a:r>
              <a:rPr lang="it-IT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u'</a:t>
            </a:r>
            <a:endParaRPr lang="it-IT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7" name="Text Box 67"/>
          <p:cNvSpPr txBox="1">
            <a:spLocks noChangeArrowheads="1"/>
          </p:cNvSpPr>
          <p:nvPr/>
        </p:nvSpPr>
        <p:spPr bwMode="auto">
          <a:xfrm>
            <a:off x="1908175" y="0"/>
            <a:ext cx="553228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Finsler metric on L^1 (2)</a:t>
            </a:r>
          </a:p>
        </p:txBody>
      </p:sp>
    </p:spTree>
    <p:extLst>
      <p:ext uri="{BB962C8B-B14F-4D97-AF65-F5344CB8AC3E}">
        <p14:creationId xmlns:p14="http://schemas.microsoft.com/office/powerpoint/2010/main" val="1239963185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  <p:bldP spid="184370" grpId="0" autoUpdateAnimBg="0"/>
      <p:bldP spid="184374" grpId="0"/>
      <p:bldP spid="184375" grpId="0"/>
      <p:bldP spid="184385" grpId="0"/>
      <p:bldP spid="184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59063" y="1214438"/>
            <a:ext cx="4519612" cy="1812925"/>
            <a:chOff x="1675" y="556"/>
            <a:chExt cx="2847" cy="1142"/>
          </a:xfrm>
        </p:grpSpPr>
        <p:sp>
          <p:nvSpPr>
            <p:cNvPr id="185347" name="Freeform 3"/>
            <p:cNvSpPr>
              <a:spLocks/>
            </p:cNvSpPr>
            <p:nvPr/>
          </p:nvSpPr>
          <p:spPr bwMode="auto">
            <a:xfrm>
              <a:off x="1675" y="556"/>
              <a:ext cx="2664" cy="239"/>
            </a:xfrm>
            <a:custGeom>
              <a:avLst/>
              <a:gdLst/>
              <a:ahLst/>
              <a:cxnLst>
                <a:cxn ang="0">
                  <a:pos x="0" y="239"/>
                </a:cxn>
                <a:cxn ang="0">
                  <a:pos x="618" y="17"/>
                </a:cxn>
                <a:cxn ang="0">
                  <a:pos x="1770" y="137"/>
                </a:cxn>
                <a:cxn ang="0">
                  <a:pos x="2664" y="11"/>
                </a:cxn>
              </a:cxnLst>
              <a:rect l="0" t="0" r="r" b="b"/>
              <a:pathLst>
                <a:path w="2664" h="239">
                  <a:moveTo>
                    <a:pt x="0" y="239"/>
                  </a:moveTo>
                  <a:cubicBezTo>
                    <a:pt x="161" y="136"/>
                    <a:pt x="323" y="34"/>
                    <a:pt x="618" y="17"/>
                  </a:cubicBezTo>
                  <a:cubicBezTo>
                    <a:pt x="913" y="0"/>
                    <a:pt x="1429" y="138"/>
                    <a:pt x="1770" y="137"/>
                  </a:cubicBezTo>
                  <a:cubicBezTo>
                    <a:pt x="2111" y="136"/>
                    <a:pt x="2499" y="35"/>
                    <a:pt x="2664" y="1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8" name="Freeform 4"/>
            <p:cNvSpPr>
              <a:spLocks/>
            </p:cNvSpPr>
            <p:nvPr/>
          </p:nvSpPr>
          <p:spPr bwMode="auto">
            <a:xfrm>
              <a:off x="1732" y="1294"/>
              <a:ext cx="2790" cy="404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690" y="29"/>
                </a:cxn>
                <a:cxn ang="0">
                  <a:pos x="1578" y="335"/>
                </a:cxn>
                <a:cxn ang="0">
                  <a:pos x="2304" y="401"/>
                </a:cxn>
                <a:cxn ang="0">
                  <a:pos x="2790" y="317"/>
                </a:cxn>
              </a:cxnLst>
              <a:rect l="0" t="0" r="r" b="b"/>
              <a:pathLst>
                <a:path w="2790" h="404">
                  <a:moveTo>
                    <a:pt x="0" y="161"/>
                  </a:moveTo>
                  <a:cubicBezTo>
                    <a:pt x="213" y="80"/>
                    <a:pt x="427" y="0"/>
                    <a:pt x="690" y="29"/>
                  </a:cubicBezTo>
                  <a:cubicBezTo>
                    <a:pt x="953" y="58"/>
                    <a:pt x="1309" y="273"/>
                    <a:pt x="1578" y="335"/>
                  </a:cubicBezTo>
                  <a:cubicBezTo>
                    <a:pt x="1847" y="397"/>
                    <a:pt x="2102" y="404"/>
                    <a:pt x="2304" y="401"/>
                  </a:cubicBezTo>
                  <a:cubicBezTo>
                    <a:pt x="2506" y="398"/>
                    <a:pt x="2648" y="357"/>
                    <a:pt x="2790" y="31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349" name="Oval 5"/>
          <p:cNvSpPr>
            <a:spLocks noChangeArrowheads="1"/>
          </p:cNvSpPr>
          <p:nvPr/>
        </p:nvSpPr>
        <p:spPr bwMode="auto">
          <a:xfrm>
            <a:off x="2716213" y="25844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2173288" y="1184275"/>
            <a:ext cx="70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u'</a:t>
            </a:r>
            <a:r>
              <a:rPr lang="it-IT" sz="2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(0)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2254250" y="2579688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(0)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331913" y="1412875"/>
            <a:ext cx="5372100" cy="1633538"/>
            <a:chOff x="850" y="666"/>
            <a:chExt cx="3384" cy="1029"/>
          </a:xfrm>
        </p:grpSpPr>
        <p:sp>
          <p:nvSpPr>
            <p:cNvPr id="185353" name="Freeform 9"/>
            <p:cNvSpPr>
              <a:spLocks/>
            </p:cNvSpPr>
            <p:nvPr/>
          </p:nvSpPr>
          <p:spPr bwMode="auto">
            <a:xfrm>
              <a:off x="1621" y="795"/>
              <a:ext cx="155" cy="657"/>
            </a:xfrm>
            <a:custGeom>
              <a:avLst/>
              <a:gdLst/>
              <a:ahLst/>
              <a:cxnLst>
                <a:cxn ang="0">
                  <a:pos x="114" y="657"/>
                </a:cxn>
                <a:cxn ang="0">
                  <a:pos x="153" y="522"/>
                </a:cxn>
                <a:cxn ang="0">
                  <a:pos x="126" y="390"/>
                </a:cxn>
                <a:cxn ang="0">
                  <a:pos x="12" y="168"/>
                </a:cxn>
                <a:cxn ang="0">
                  <a:pos x="54" y="0"/>
                </a:cxn>
              </a:cxnLst>
              <a:rect l="0" t="0" r="r" b="b"/>
              <a:pathLst>
                <a:path w="155" h="657">
                  <a:moveTo>
                    <a:pt x="114" y="657"/>
                  </a:moveTo>
                  <a:cubicBezTo>
                    <a:pt x="132" y="611"/>
                    <a:pt x="151" y="566"/>
                    <a:pt x="153" y="522"/>
                  </a:cubicBezTo>
                  <a:cubicBezTo>
                    <a:pt x="155" y="478"/>
                    <a:pt x="150" y="449"/>
                    <a:pt x="126" y="390"/>
                  </a:cubicBezTo>
                  <a:cubicBezTo>
                    <a:pt x="102" y="331"/>
                    <a:pt x="24" y="233"/>
                    <a:pt x="12" y="168"/>
                  </a:cubicBezTo>
                  <a:cubicBezTo>
                    <a:pt x="0" y="103"/>
                    <a:pt x="27" y="51"/>
                    <a:pt x="54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54" name="Text Box 10"/>
            <p:cNvSpPr txBox="1">
              <a:spLocks noChangeArrowheads="1"/>
            </p:cNvSpPr>
            <p:nvPr/>
          </p:nvSpPr>
          <p:spPr bwMode="auto">
            <a:xfrm>
              <a:off x="1707" y="969"/>
              <a:ext cx="5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2000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0</a:t>
              </a: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20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it-IT" sz="2000" i="1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355" name="Line 11"/>
            <p:cNvSpPr>
              <a:spLocks noChangeShapeType="1"/>
            </p:cNvSpPr>
            <p:nvPr/>
          </p:nvSpPr>
          <p:spPr bwMode="auto">
            <a:xfrm flipH="1" flipV="1">
              <a:off x="1480" y="774"/>
              <a:ext cx="25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56" name="Text Box 12"/>
            <p:cNvSpPr txBox="1">
              <a:spLocks noChangeArrowheads="1"/>
            </p:cNvSpPr>
            <p:nvPr/>
          </p:nvSpPr>
          <p:spPr bwMode="auto">
            <a:xfrm>
              <a:off x="850" y="750"/>
              <a:ext cx="7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000" i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it-IT" sz="2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it-IT" sz="200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)(0)</a:t>
              </a:r>
              <a:endParaRPr lang="it-IT" sz="2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357" name="Freeform 13"/>
            <p:cNvSpPr>
              <a:spLocks/>
            </p:cNvSpPr>
            <p:nvPr/>
          </p:nvSpPr>
          <p:spPr bwMode="auto">
            <a:xfrm>
              <a:off x="3740" y="666"/>
              <a:ext cx="191" cy="1029"/>
            </a:xfrm>
            <a:custGeom>
              <a:avLst/>
              <a:gdLst/>
              <a:ahLst/>
              <a:cxnLst>
                <a:cxn ang="0">
                  <a:pos x="89" y="1029"/>
                </a:cxn>
                <a:cxn ang="0">
                  <a:pos x="179" y="816"/>
                </a:cxn>
                <a:cxn ang="0">
                  <a:pos x="14" y="594"/>
                </a:cxn>
                <a:cxn ang="0">
                  <a:pos x="95" y="291"/>
                </a:cxn>
                <a:cxn ang="0">
                  <a:pos x="53" y="0"/>
                </a:cxn>
              </a:cxnLst>
              <a:rect l="0" t="0" r="r" b="b"/>
              <a:pathLst>
                <a:path w="191" h="1029">
                  <a:moveTo>
                    <a:pt x="89" y="1029"/>
                  </a:moveTo>
                  <a:cubicBezTo>
                    <a:pt x="140" y="958"/>
                    <a:pt x="191" y="888"/>
                    <a:pt x="179" y="816"/>
                  </a:cubicBezTo>
                  <a:cubicBezTo>
                    <a:pt x="167" y="744"/>
                    <a:pt x="28" y="681"/>
                    <a:pt x="14" y="594"/>
                  </a:cubicBezTo>
                  <a:cubicBezTo>
                    <a:pt x="0" y="507"/>
                    <a:pt x="89" y="390"/>
                    <a:pt x="95" y="291"/>
                  </a:cubicBezTo>
                  <a:cubicBezTo>
                    <a:pt x="101" y="192"/>
                    <a:pt x="77" y="96"/>
                    <a:pt x="53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58" name="Text Box 14"/>
            <p:cNvSpPr txBox="1">
              <a:spLocks noChangeArrowheads="1"/>
            </p:cNvSpPr>
            <p:nvPr/>
          </p:nvSpPr>
          <p:spPr bwMode="auto">
            <a:xfrm>
              <a:off x="3799" y="846"/>
              <a:ext cx="4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2000" i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20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it-IT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it-IT" sz="2000" i="1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359" name="Line 15"/>
            <p:cNvSpPr>
              <a:spLocks noChangeShapeType="1"/>
            </p:cNvSpPr>
            <p:nvPr/>
          </p:nvSpPr>
          <p:spPr bwMode="auto">
            <a:xfrm flipH="1" flipV="1">
              <a:off x="3550" y="1086"/>
              <a:ext cx="339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60" name="Text Box 16"/>
            <p:cNvSpPr txBox="1">
              <a:spLocks noChangeArrowheads="1"/>
            </p:cNvSpPr>
            <p:nvPr/>
          </p:nvSpPr>
          <p:spPr bwMode="auto">
            <a:xfrm>
              <a:off x="2989" y="1104"/>
              <a:ext cx="7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000" i="1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it-IT" sz="2000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it-IT" sz="2000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)(</a:t>
              </a:r>
              <a:r>
                <a:rPr lang="it-IT" sz="2000" i="1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2000" smtClean="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it-IT" sz="20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5361" name="Text Box 17"/>
          <p:cNvSpPr txBox="1">
            <a:spLocks noChangeArrowheads="1"/>
          </p:cNvSpPr>
          <p:nvPr/>
        </p:nvSpPr>
        <p:spPr bwMode="auto">
          <a:xfrm>
            <a:off x="5668963" y="912813"/>
            <a:ext cx="70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u'</a:t>
            </a:r>
            <a:r>
              <a:rPr lang="it-IT" sz="2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it-IT" sz="2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5362" name="Text Box 18"/>
          <p:cNvSpPr txBox="1">
            <a:spLocks noChangeArrowheads="1"/>
          </p:cNvSpPr>
          <p:nvPr/>
        </p:nvSpPr>
        <p:spPr bwMode="auto">
          <a:xfrm>
            <a:off x="5788025" y="3032125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it-IT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5363" name="Oval 19"/>
          <p:cNvSpPr>
            <a:spLocks noChangeArrowheads="1"/>
          </p:cNvSpPr>
          <p:nvPr/>
        </p:nvSpPr>
        <p:spPr bwMode="auto">
          <a:xfrm>
            <a:off x="6045200" y="297497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64" name="Text Box 20"/>
          <p:cNvSpPr txBox="1">
            <a:spLocks noChangeArrowheads="1"/>
          </p:cNvSpPr>
          <p:nvPr/>
        </p:nvSpPr>
        <p:spPr bwMode="auto">
          <a:xfrm>
            <a:off x="323850" y="4221163"/>
            <a:ext cx="509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smtClean="0">
                <a:solidFill>
                  <a:srgbClr val="000066"/>
                </a:solidFill>
                <a:latin typeface="Verdana" pitchFamily="34" charset="0"/>
                <a:cs typeface="Times New Roman" pitchFamily="18" charset="0"/>
              </a:rPr>
              <a:t>In view of this lemma one has:</a:t>
            </a:r>
          </a:p>
        </p:txBody>
      </p:sp>
      <p:sp>
        <p:nvSpPr>
          <p:cNvPr id="185365" name="Oval 21"/>
          <p:cNvSpPr>
            <a:spLocks noChangeArrowheads="1"/>
          </p:cNvSpPr>
          <p:nvPr/>
        </p:nvSpPr>
        <p:spPr bwMode="auto">
          <a:xfrm>
            <a:off x="2616200" y="1555750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66" name="Oval 22"/>
          <p:cNvSpPr>
            <a:spLocks noChangeArrowheads="1"/>
          </p:cNvSpPr>
          <p:nvPr/>
        </p:nvSpPr>
        <p:spPr bwMode="auto">
          <a:xfrm>
            <a:off x="5978525" y="1341438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67" name="Text Box 23"/>
          <p:cNvSpPr txBox="1">
            <a:spLocks noChangeArrowheads="1"/>
          </p:cNvSpPr>
          <p:nvPr/>
        </p:nvSpPr>
        <p:spPr bwMode="auto">
          <a:xfrm>
            <a:off x="900113" y="115888"/>
            <a:ext cx="7622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Lipschitz continuous dependence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11188" y="3500438"/>
            <a:ext cx="4233862" cy="457200"/>
            <a:chOff x="381" y="2166"/>
            <a:chExt cx="2667" cy="288"/>
          </a:xfrm>
        </p:grpSpPr>
        <p:sp>
          <p:nvSpPr>
            <p:cNvPr id="185369" name="Text Box 25"/>
            <p:cNvSpPr txBox="1">
              <a:spLocks noChangeArrowheads="1"/>
            </p:cNvSpPr>
            <p:nvPr/>
          </p:nvSpPr>
          <p:spPr bwMode="auto">
            <a:xfrm>
              <a:off x="381" y="2170"/>
              <a:ext cx="8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u="sng" smtClean="0">
                  <a:solidFill>
                    <a:srgbClr val="000066"/>
                  </a:solidFill>
                  <a:latin typeface="Verdana" pitchFamily="34" charset="0"/>
                  <a:cs typeface="Times New Roman" pitchFamily="18" charset="0"/>
                </a:rPr>
                <a:t>Lemma</a:t>
              </a:r>
              <a:r>
                <a:rPr lang="it-IT" sz="2000" smtClean="0">
                  <a:solidFill>
                    <a:srgbClr val="000066"/>
                  </a:solidFill>
                  <a:latin typeface="Verdana" pitchFamily="34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185370" name="Text Box 26"/>
            <p:cNvSpPr txBox="1">
              <a:spLocks noChangeArrowheads="1"/>
            </p:cNvSpPr>
            <p:nvPr/>
          </p:nvSpPr>
          <p:spPr bwMode="auto">
            <a:xfrm>
              <a:off x="888" y="2166"/>
              <a:ext cx="21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||(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)|| 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 ||(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v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 )(0)||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835150" y="4803775"/>
            <a:ext cx="3048000" cy="641350"/>
            <a:chOff x="1254" y="3066"/>
            <a:chExt cx="1920" cy="404"/>
          </a:xfrm>
        </p:grpSpPr>
        <p:sp>
          <p:nvSpPr>
            <p:cNvPr id="185372" name="Text Box 28"/>
            <p:cNvSpPr txBox="1">
              <a:spLocks noChangeArrowheads="1"/>
            </p:cNvSpPr>
            <p:nvPr/>
          </p:nvSpPr>
          <p:spPr bwMode="auto">
            <a:xfrm>
              <a:off x="1254" y="3066"/>
              <a:ext cx="19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u'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)) = inf 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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it-IT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373" name="Text Box 29"/>
            <p:cNvSpPr txBox="1">
              <a:spLocks noChangeArrowheads="1"/>
            </p:cNvSpPr>
            <p:nvPr/>
          </p:nvSpPr>
          <p:spPr bwMode="auto">
            <a:xfrm>
              <a:off x="2166" y="3306"/>
              <a:ext cx="72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 : 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 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u'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it-IT" sz="11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368800" y="4797425"/>
            <a:ext cx="2362200" cy="641350"/>
            <a:chOff x="960" y="2544"/>
            <a:chExt cx="1488" cy="404"/>
          </a:xfrm>
        </p:grpSpPr>
        <p:sp>
          <p:nvSpPr>
            <p:cNvPr id="185375" name="Text Box 31"/>
            <p:cNvSpPr txBox="1">
              <a:spLocks noChangeArrowheads="1"/>
            </p:cNvSpPr>
            <p:nvPr/>
          </p:nvSpPr>
          <p:spPr bwMode="auto">
            <a:xfrm>
              <a:off x="960" y="2544"/>
              <a:ext cx="1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    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inf </a:t>
              </a:r>
              <a:r>
                <a:rPr lang="it-IT" sz="24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2400" i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2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85376" name="Text Box 32"/>
            <p:cNvSpPr txBox="1">
              <a:spLocks noChangeArrowheads="1"/>
            </p:cNvSpPr>
            <p:nvPr/>
          </p:nvSpPr>
          <p:spPr bwMode="auto">
            <a:xfrm>
              <a:off x="1296" y="2784"/>
              <a:ext cx="72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it-IT" sz="1100" i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: 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 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u'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it-IT" sz="11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it-IT" sz="11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2968625" y="5470525"/>
            <a:ext cx="4029075" cy="892175"/>
            <a:chOff x="1272" y="2604"/>
            <a:chExt cx="2538" cy="562"/>
          </a:xfrm>
        </p:grpSpPr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418" y="2762"/>
              <a:ext cx="2392" cy="404"/>
              <a:chOff x="1406" y="2516"/>
              <a:chExt cx="2392" cy="404"/>
            </a:xfrm>
          </p:grpSpPr>
          <p:sp>
            <p:nvSpPr>
              <p:cNvPr id="185379" name="Text Box 35"/>
              <p:cNvSpPr txBox="1">
                <a:spLocks noChangeArrowheads="1"/>
              </p:cNvSpPr>
              <p:nvPr/>
            </p:nvSpPr>
            <p:spPr bwMode="auto">
              <a:xfrm>
                <a:off x="1476" y="2516"/>
                <a:ext cx="232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    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inf </a:t>
                </a:r>
                <a:r>
                  <a: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it-IT" sz="2400" baseline="-25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0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) = </a:t>
                </a:r>
                <a:r>
                  <a: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u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(0), </a:t>
                </a:r>
                <a:r>
                  <a:rPr lang="it-IT" sz="24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u'</a:t>
                </a:r>
                <a:r>
                  <a:rPr lang="it-IT" sz="24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(0))</a:t>
                </a:r>
              </a:p>
            </p:txBody>
          </p:sp>
          <p:sp>
            <p:nvSpPr>
              <p:cNvPr id="185380" name="Text Box 36"/>
              <p:cNvSpPr txBox="1">
                <a:spLocks noChangeArrowheads="1"/>
              </p:cNvSpPr>
              <p:nvPr/>
            </p:nvSpPr>
            <p:spPr bwMode="auto">
              <a:xfrm>
                <a:off x="1406" y="2756"/>
                <a:ext cx="1124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1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it-IT" sz="1100" baseline="-25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0</a:t>
                </a:r>
                <a:r>
                  <a:rPr lang="it-IT" sz="11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: </a:t>
                </a:r>
                <a:r>
                  <a:rPr lang="it-IT" sz="11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u</a:t>
                </a:r>
                <a:r>
                  <a:rPr lang="it-IT" sz="11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(0)  </a:t>
                </a:r>
                <a:r>
                  <a:rPr lang="it-IT" sz="1100" i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u'</a:t>
                </a:r>
                <a:r>
                  <a:rPr lang="it-IT" sz="11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(0)</a:t>
                </a:r>
                <a:endParaRPr lang="it-IT" sz="1100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5381" name="Text Box 37"/>
            <p:cNvSpPr txBox="1">
              <a:spLocks noChangeArrowheads="1"/>
            </p:cNvSpPr>
            <p:nvPr/>
          </p:nvSpPr>
          <p:spPr bwMode="auto">
            <a:xfrm>
              <a:off x="1272" y="2604"/>
              <a:ext cx="7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Lemma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873961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animBg="1"/>
      <p:bldP spid="185350" grpId="0" autoUpdateAnimBg="0"/>
      <p:bldP spid="185351" grpId="0" autoUpdateAnimBg="0"/>
      <p:bldP spid="185361" grpId="0" autoUpdateAnimBg="0"/>
      <p:bldP spid="185362" grpId="0" autoUpdateAnimBg="0"/>
      <p:bldP spid="185363" grpId="0" animBg="1"/>
      <p:bldP spid="185364" grpId="0" autoUpdateAnimBg="0"/>
      <p:bldP spid="185365" grpId="0" animBg="1"/>
      <p:bldP spid="1853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9776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Lipschitz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continuous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dependence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tlc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GHK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supply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chain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</a:t>
            </a:r>
            <a:r>
              <a:rPr lang="it-IT" sz="4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l)</a:t>
            </a: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4643438" y="3429000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Tahoma" charset="0"/>
              </a:rPr>
              <a:t>Lemma</a:t>
            </a:r>
            <a:r>
              <a:rPr lang="it-IT" sz="2000" dirty="0">
                <a:solidFill>
                  <a:srgbClr val="0000FF"/>
                </a:solidFill>
                <a:latin typeface="Tahoma" charset="0"/>
              </a:rPr>
              <a:t> (</a:t>
            </a:r>
            <a:r>
              <a:rPr lang="it-IT" sz="2000" dirty="0" err="1">
                <a:solidFill>
                  <a:srgbClr val="0000FF"/>
                </a:solidFill>
                <a:latin typeface="Tahoma" charset="0"/>
              </a:rPr>
              <a:t>tlc</a:t>
            </a:r>
            <a:r>
              <a:rPr lang="it-IT" sz="2000" dirty="0">
                <a:solidFill>
                  <a:srgbClr val="0000FF"/>
                </a:solidFill>
                <a:latin typeface="Tahoma" charset="0"/>
              </a:rPr>
              <a:t>)</a:t>
            </a:r>
          </a:p>
        </p:txBody>
      </p:sp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340225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57563"/>
            <a:ext cx="22320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6838"/>
            <a:ext cx="4105275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44675"/>
            <a:ext cx="3438525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03225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57788"/>
            <a:ext cx="237648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157788"/>
            <a:ext cx="32416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89588"/>
            <a:ext cx="7623175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9729" y="6381328"/>
            <a:ext cx="546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dependence: </a:t>
            </a:r>
            <a:r>
              <a:rPr lang="en-US" dirty="0" err="1" smtClean="0"/>
              <a:t>Garavello</a:t>
            </a:r>
            <a:r>
              <a:rPr lang="en-US" dirty="0" smtClean="0"/>
              <a:t>-P., </a:t>
            </a:r>
            <a:r>
              <a:rPr lang="en-US" dirty="0" err="1" smtClean="0"/>
              <a:t>Herty</a:t>
            </a:r>
            <a:r>
              <a:rPr lang="en-US" dirty="0" smtClean="0"/>
              <a:t>-</a:t>
            </a:r>
            <a:r>
              <a:rPr lang="en-US" dirty="0" err="1" smtClean="0"/>
              <a:t>Klar</a:t>
            </a:r>
            <a:r>
              <a:rPr lang="en-US" dirty="0" smtClean="0"/>
              <a:t>-P.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utoUpdateAnimBg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686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 of network flow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H="1" flipV="1">
            <a:off x="4283968" y="1268760"/>
            <a:ext cx="648072" cy="1584176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4752984" y="2996952"/>
            <a:ext cx="2268081" cy="17782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1764481" y="3599354"/>
            <a:ext cx="1649926" cy="14226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H="1" flipV="1">
            <a:off x="1971290" y="2741422"/>
            <a:ext cx="1443117" cy="831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3414407" y="3599354"/>
            <a:ext cx="2370349" cy="21339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H="1" flipV="1">
            <a:off x="3414407" y="1938780"/>
            <a:ext cx="2577158" cy="189593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062061" y="1700808"/>
            <a:ext cx="206809" cy="14226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3309867" y="3479060"/>
            <a:ext cx="206809" cy="23797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auto">
          <a:xfrm>
            <a:off x="4650716" y="4666305"/>
            <a:ext cx="206809" cy="23797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4959793" y="3005731"/>
            <a:ext cx="206809" cy="23797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5887025" y="3717032"/>
            <a:ext cx="206809" cy="23797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23728" y="764704"/>
            <a:ext cx="518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Controls: distribution and priority parameters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V="1">
            <a:off x="3491880" y="1268760"/>
            <a:ext cx="792088" cy="2088232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 flipV="1">
            <a:off x="4283968" y="1268760"/>
            <a:ext cx="1656184" cy="2376264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H="1" flipV="1">
            <a:off x="4283968" y="1268760"/>
            <a:ext cx="432048" cy="3312368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V="1">
            <a:off x="1835696" y="4149080"/>
            <a:ext cx="926927" cy="8092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2411760" y="2996952"/>
            <a:ext cx="504056" cy="2880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3779912" y="3933056"/>
            <a:ext cx="504056" cy="4320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 flipV="1">
            <a:off x="5004048" y="4221088"/>
            <a:ext cx="457448" cy="360040"/>
          </a:xfrm>
          <a:custGeom>
            <a:avLst/>
            <a:gdLst>
              <a:gd name="connsiteX0" fmla="*/ 0 w 432048"/>
              <a:gd name="connsiteY0" fmla="*/ 0 h 360040"/>
              <a:gd name="connsiteX1" fmla="*/ 432048 w 432048"/>
              <a:gd name="connsiteY1" fmla="*/ 360040 h 360040"/>
              <a:gd name="connsiteX0" fmla="*/ 0 w 457448"/>
              <a:gd name="connsiteY0" fmla="*/ 0 h 360040"/>
              <a:gd name="connsiteX1" fmla="*/ 457448 w 457448"/>
              <a:gd name="connsiteY1" fmla="*/ 360040 h 36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448" h="360040">
                <a:moveTo>
                  <a:pt x="0" y="0"/>
                </a:moveTo>
                <a:cubicBezTo>
                  <a:pt x="144016" y="120013"/>
                  <a:pt x="313432" y="240027"/>
                  <a:pt x="457448" y="3600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 flipV="1">
            <a:off x="6372200" y="3196042"/>
            <a:ext cx="393907" cy="304965"/>
          </a:xfrm>
          <a:custGeom>
            <a:avLst/>
            <a:gdLst>
              <a:gd name="connsiteX0" fmla="*/ 0 w 360040"/>
              <a:gd name="connsiteY0" fmla="*/ 0 h 288032"/>
              <a:gd name="connsiteX1" fmla="*/ 360040 w 360040"/>
              <a:gd name="connsiteY1" fmla="*/ 288032 h 288032"/>
              <a:gd name="connsiteX0" fmla="*/ 0 w 393907"/>
              <a:gd name="connsiteY0" fmla="*/ 0 h 304965"/>
              <a:gd name="connsiteX1" fmla="*/ 393907 w 393907"/>
              <a:gd name="connsiteY1" fmla="*/ 304965 h 30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907" h="304965">
                <a:moveTo>
                  <a:pt x="0" y="0"/>
                </a:moveTo>
                <a:cubicBezTo>
                  <a:pt x="120013" y="96011"/>
                  <a:pt x="273894" y="208954"/>
                  <a:pt x="393907" y="30496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 flipV="1">
            <a:off x="5131130" y="2073588"/>
            <a:ext cx="84707" cy="597189"/>
          </a:xfrm>
          <a:custGeom>
            <a:avLst/>
            <a:gdLst>
              <a:gd name="connsiteX0" fmla="*/ 0 w 72008"/>
              <a:gd name="connsiteY0" fmla="*/ 0 h 504056"/>
              <a:gd name="connsiteX1" fmla="*/ 72008 w 72008"/>
              <a:gd name="connsiteY1" fmla="*/ 504056 h 504056"/>
              <a:gd name="connsiteX0" fmla="*/ 0 w 101641"/>
              <a:gd name="connsiteY0" fmla="*/ 0 h 529456"/>
              <a:gd name="connsiteX1" fmla="*/ 101641 w 101641"/>
              <a:gd name="connsiteY1" fmla="*/ 529456 h 529456"/>
              <a:gd name="connsiteX0" fmla="*/ 0 w 97407"/>
              <a:gd name="connsiteY0" fmla="*/ 0 h 588723"/>
              <a:gd name="connsiteX1" fmla="*/ 97407 w 97407"/>
              <a:gd name="connsiteY1" fmla="*/ 588723 h 588723"/>
              <a:gd name="connsiteX0" fmla="*/ 0 w 84707"/>
              <a:gd name="connsiteY0" fmla="*/ 0 h 597189"/>
              <a:gd name="connsiteX1" fmla="*/ 84707 w 84707"/>
              <a:gd name="connsiteY1" fmla="*/ 597189 h 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07" h="597189">
                <a:moveTo>
                  <a:pt x="0" y="0"/>
                </a:moveTo>
                <a:cubicBezTo>
                  <a:pt x="24003" y="168019"/>
                  <a:pt x="60704" y="429170"/>
                  <a:pt x="84707" y="59718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>
            <a:off x="4067944" y="2416612"/>
            <a:ext cx="288032" cy="220299"/>
          </a:xfrm>
          <a:custGeom>
            <a:avLst/>
            <a:gdLst>
              <a:gd name="connsiteX0" fmla="*/ 0 w 72008"/>
              <a:gd name="connsiteY0" fmla="*/ 0 h 504056"/>
              <a:gd name="connsiteX1" fmla="*/ 72008 w 72008"/>
              <a:gd name="connsiteY1" fmla="*/ 504056 h 504056"/>
              <a:gd name="connsiteX0" fmla="*/ 0 w 101641"/>
              <a:gd name="connsiteY0" fmla="*/ 0 h 529456"/>
              <a:gd name="connsiteX1" fmla="*/ 101641 w 101641"/>
              <a:gd name="connsiteY1" fmla="*/ 529456 h 529456"/>
              <a:gd name="connsiteX0" fmla="*/ 0 w 97407"/>
              <a:gd name="connsiteY0" fmla="*/ 0 h 588723"/>
              <a:gd name="connsiteX1" fmla="*/ 97407 w 97407"/>
              <a:gd name="connsiteY1" fmla="*/ 588723 h 588723"/>
              <a:gd name="connsiteX0" fmla="*/ 0 w 84707"/>
              <a:gd name="connsiteY0" fmla="*/ 0 h 597189"/>
              <a:gd name="connsiteX1" fmla="*/ 84707 w 84707"/>
              <a:gd name="connsiteY1" fmla="*/ 597189 h 597189"/>
              <a:gd name="connsiteX0" fmla="*/ 0 w 84707"/>
              <a:gd name="connsiteY0" fmla="*/ 0 h 675017"/>
              <a:gd name="connsiteX1" fmla="*/ 84707 w 84707"/>
              <a:gd name="connsiteY1" fmla="*/ 675017 h 67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07" h="675017">
                <a:moveTo>
                  <a:pt x="0" y="0"/>
                </a:moveTo>
                <a:cubicBezTo>
                  <a:pt x="24003" y="168019"/>
                  <a:pt x="60704" y="506998"/>
                  <a:pt x="84707" y="67501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4978648" y="5013176"/>
            <a:ext cx="389673" cy="347340"/>
          </a:xfrm>
          <a:custGeom>
            <a:avLst/>
            <a:gdLst>
              <a:gd name="connsiteX0" fmla="*/ 0 w 432048"/>
              <a:gd name="connsiteY0" fmla="*/ 0 h 360040"/>
              <a:gd name="connsiteX1" fmla="*/ 432048 w 432048"/>
              <a:gd name="connsiteY1" fmla="*/ 360040 h 360040"/>
              <a:gd name="connsiteX0" fmla="*/ 0 w 457448"/>
              <a:gd name="connsiteY0" fmla="*/ 0 h 360040"/>
              <a:gd name="connsiteX1" fmla="*/ 457448 w 457448"/>
              <a:gd name="connsiteY1" fmla="*/ 360040 h 360040"/>
              <a:gd name="connsiteX0" fmla="*/ 0 w 489720"/>
              <a:gd name="connsiteY0" fmla="*/ 0 h 360040"/>
              <a:gd name="connsiteX1" fmla="*/ 489720 w 489720"/>
              <a:gd name="connsiteY1" fmla="*/ 360040 h 360040"/>
              <a:gd name="connsiteX0" fmla="*/ 0 w 495098"/>
              <a:gd name="connsiteY0" fmla="*/ 0 h 347340"/>
              <a:gd name="connsiteX1" fmla="*/ 495098 w 495098"/>
              <a:gd name="connsiteY1" fmla="*/ 347340 h 3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098" h="347340">
                <a:moveTo>
                  <a:pt x="0" y="0"/>
                </a:moveTo>
                <a:cubicBezTo>
                  <a:pt x="144016" y="120013"/>
                  <a:pt x="351082" y="227327"/>
                  <a:pt x="495098" y="3473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07504" y="1268760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Controls: inflows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 flipH="1" flipV="1">
            <a:off x="1331640" y="1772816"/>
            <a:ext cx="1944216" cy="144016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 flipH="1" flipV="1">
            <a:off x="1331640" y="1772816"/>
            <a:ext cx="576064" cy="864096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 flipH="1" flipV="1">
            <a:off x="1331640" y="1772816"/>
            <a:ext cx="360040" cy="3168352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5949280"/>
            <a:ext cx="812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Problem: for distribution/priority parameters no continuous dependence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>
            <a:off x="5338688" y="3356951"/>
            <a:ext cx="326132" cy="228767"/>
          </a:xfrm>
          <a:custGeom>
            <a:avLst/>
            <a:gdLst>
              <a:gd name="connsiteX0" fmla="*/ 0 w 72008"/>
              <a:gd name="connsiteY0" fmla="*/ 0 h 504056"/>
              <a:gd name="connsiteX1" fmla="*/ 72008 w 72008"/>
              <a:gd name="connsiteY1" fmla="*/ 504056 h 504056"/>
              <a:gd name="connsiteX0" fmla="*/ 0 w 101641"/>
              <a:gd name="connsiteY0" fmla="*/ 0 h 529456"/>
              <a:gd name="connsiteX1" fmla="*/ 101641 w 101641"/>
              <a:gd name="connsiteY1" fmla="*/ 529456 h 529456"/>
              <a:gd name="connsiteX0" fmla="*/ 0 w 97407"/>
              <a:gd name="connsiteY0" fmla="*/ 0 h 588723"/>
              <a:gd name="connsiteX1" fmla="*/ 97407 w 97407"/>
              <a:gd name="connsiteY1" fmla="*/ 588723 h 588723"/>
              <a:gd name="connsiteX0" fmla="*/ 0 w 84707"/>
              <a:gd name="connsiteY0" fmla="*/ 0 h 597189"/>
              <a:gd name="connsiteX1" fmla="*/ 84707 w 84707"/>
              <a:gd name="connsiteY1" fmla="*/ 597189 h 597189"/>
              <a:gd name="connsiteX0" fmla="*/ 0 w 84707"/>
              <a:gd name="connsiteY0" fmla="*/ 0 h 675017"/>
              <a:gd name="connsiteX1" fmla="*/ 84707 w 84707"/>
              <a:gd name="connsiteY1" fmla="*/ 675017 h 675017"/>
              <a:gd name="connsiteX0" fmla="*/ 0 w 92177"/>
              <a:gd name="connsiteY0" fmla="*/ 0 h 662047"/>
              <a:gd name="connsiteX1" fmla="*/ 92177 w 92177"/>
              <a:gd name="connsiteY1" fmla="*/ 662047 h 662047"/>
              <a:gd name="connsiteX0" fmla="*/ 0 w 92177"/>
              <a:gd name="connsiteY0" fmla="*/ 0 h 726905"/>
              <a:gd name="connsiteX1" fmla="*/ 92177 w 92177"/>
              <a:gd name="connsiteY1" fmla="*/ 726905 h 726905"/>
              <a:gd name="connsiteX0" fmla="*/ 0 w 95912"/>
              <a:gd name="connsiteY0" fmla="*/ 0 h 700964"/>
              <a:gd name="connsiteX1" fmla="*/ 95912 w 95912"/>
              <a:gd name="connsiteY1" fmla="*/ 700964 h 70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12" h="700964">
                <a:moveTo>
                  <a:pt x="0" y="0"/>
                </a:moveTo>
                <a:cubicBezTo>
                  <a:pt x="24003" y="168019"/>
                  <a:pt x="71909" y="532945"/>
                  <a:pt x="95912" y="70096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214"/>
            <a:ext cx="9144000" cy="2234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309320"/>
            <a:ext cx="83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of conservation laws: </a:t>
            </a:r>
            <a:r>
              <a:rPr lang="en-US" dirty="0" err="1" smtClean="0"/>
              <a:t>Ancona</a:t>
            </a:r>
            <a:r>
              <a:rPr lang="en-US" dirty="0" smtClean="0"/>
              <a:t>, </a:t>
            </a:r>
            <a:r>
              <a:rPr lang="en-US" dirty="0" err="1" smtClean="0"/>
              <a:t>Bressan</a:t>
            </a:r>
            <a:r>
              <a:rPr lang="en-US" dirty="0" smtClean="0"/>
              <a:t>, </a:t>
            </a:r>
            <a:r>
              <a:rPr lang="en-US" dirty="0" err="1" smtClean="0"/>
              <a:t>Coclite</a:t>
            </a:r>
            <a:r>
              <a:rPr lang="en-US" dirty="0" smtClean="0"/>
              <a:t>, </a:t>
            </a:r>
            <a:r>
              <a:rPr lang="en-US" dirty="0" err="1" smtClean="0"/>
              <a:t>Coron</a:t>
            </a:r>
            <a:r>
              <a:rPr lang="en-US" dirty="0" smtClean="0"/>
              <a:t>, </a:t>
            </a:r>
            <a:r>
              <a:rPr lang="en-US" dirty="0" err="1" smtClean="0"/>
              <a:t>Frankowska</a:t>
            </a:r>
            <a:r>
              <a:rPr lang="en-US" dirty="0" smtClean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6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26" grpId="0" animBg="1"/>
      <p:bldP spid="27" grpId="0" animBg="1"/>
      <p:bldP spid="28" grpId="0" animBg="1"/>
      <p:bldP spid="37" grpId="0"/>
      <p:bldP spid="38" grpId="0" animBg="1"/>
      <p:bldP spid="39" grpId="0" animBg="1"/>
      <p:bldP spid="40" grpId="0" animBg="1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907704" y="3132584"/>
            <a:ext cx="4752528" cy="20882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6444952"/>
            <a:ext cx="54006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691680" y="2556520"/>
            <a:ext cx="8384" cy="40408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91680" y="3564632"/>
            <a:ext cx="367240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64088" y="3573016"/>
            <a:ext cx="0" cy="28803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27984" y="2564904"/>
            <a:ext cx="3240360" cy="229587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043608" y="548680"/>
            <a:ext cx="936104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051720" y="692696"/>
            <a:ext cx="216024" cy="216024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339752" y="908720"/>
            <a:ext cx="936104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339752" y="620688"/>
            <a:ext cx="936104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043608" y="908720"/>
            <a:ext cx="936104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1560" y="26064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347864" y="40466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47864" y="90872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1560" y="89942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94718" y="2123564"/>
            <a:ext cx="9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20272" y="6237312"/>
            <a:ext cx="9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1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732240" y="5229200"/>
            <a:ext cx="9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884640" y="3861048"/>
            <a:ext cx="9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4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932040" y="61139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Traffic distribution matrix A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44080" y="3284984"/>
            <a:ext cx="4528120" cy="26642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339752" y="3284984"/>
            <a:ext cx="3744416" cy="28083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0072" y="5229200"/>
            <a:ext cx="216024" cy="216024"/>
          </a:xfrm>
          <a:prstGeom prst="ellipse">
            <a:avLst/>
          </a:prstGeom>
          <a:solidFill>
            <a:srgbClr val="FF00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2627784" y="3429000"/>
            <a:ext cx="216024" cy="216024"/>
          </a:xfrm>
          <a:prstGeom prst="ellipse">
            <a:avLst/>
          </a:prstGeom>
          <a:solidFill>
            <a:srgbClr val="FF00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20072" y="4500736"/>
            <a:ext cx="216024" cy="216024"/>
          </a:xfrm>
          <a:prstGeom prst="ellipse">
            <a:avLst/>
          </a:prstGeom>
          <a:solidFill>
            <a:srgbClr val="FF00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5521 -0.12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604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1.94444E-6 -0.146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8" grpId="1"/>
      <p:bldP spid="49" grpId="0"/>
      <p:bldP spid="50" grpId="0"/>
      <p:bldP spid="53" grpId="0" animBg="1"/>
      <p:bldP spid="59" grpId="0" animBg="1"/>
      <p:bldP spid="7" grpId="0" animBg="1"/>
      <p:bldP spid="7" grpId="1" animBg="1"/>
      <p:bldP spid="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686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 of vehicular traffic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30461"/>
            <a:ext cx="8352928" cy="395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839705" cy="18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488" y="1124744"/>
            <a:ext cx="4066976" cy="104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80927"/>
            <a:ext cx="8352928" cy="270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927970"/>
            <a:ext cx="3859364" cy="244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304" y="2924944"/>
            <a:ext cx="4008672" cy="245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8072" y="1444714"/>
            <a:ext cx="788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Controls : distribution coefficients and right of way parameters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9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81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81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-100013"/>
            <a:ext cx="7545388" cy="64770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Optimal control for supply chains</a:t>
            </a: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575"/>
            <a:ext cx="66611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20938"/>
            <a:ext cx="76327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950" y="3500438"/>
            <a:ext cx="26336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Existence of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88" y="3933825"/>
            <a:ext cx="87804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 minimizing sequence: compactness by Helly and Ascoli Arzela’ Theorem.</a:t>
            </a: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65625"/>
            <a:ext cx="3960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68863"/>
            <a:ext cx="79565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0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027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13398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79512" y="2060848"/>
            <a:ext cx="1441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Tahoma" pitchFamily="34" charset="0"/>
              </a:rPr>
              <a:t>Vehicular Traffic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124075" y="3141663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Irrigation Channels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899025" y="1700213"/>
            <a:ext cx="125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Supply chains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95288" y="5068888"/>
            <a:ext cx="1217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Gas pipelines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6948488" y="3340100"/>
            <a:ext cx="192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Tlc and data networks</a:t>
            </a:r>
          </a:p>
        </p:txBody>
      </p:sp>
      <p:pic>
        <p:nvPicPr>
          <p:cNvPr id="11284" name="Picture 20" descr="Blood_circulation_(human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4900" y="4581525"/>
            <a:ext cx="13684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2339975" y="6381750"/>
            <a:ext cx="147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Blood circulation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4500563" y="5230813"/>
            <a:ext cx="198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smtClean="0">
                <a:solidFill>
                  <a:srgbClr val="000000"/>
                </a:solidFill>
                <a:latin typeface="Tahoma" pitchFamily="34" charset="0"/>
              </a:rPr>
              <a:t>Air traffic management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7161808" y="6381750"/>
            <a:ext cx="1370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  <a:latin typeface="Tahoma" pitchFamily="34" charset="0"/>
              </a:rPr>
              <a:t>Vascular stents</a:t>
            </a:r>
          </a:p>
        </p:txBody>
      </p:sp>
      <p:pic>
        <p:nvPicPr>
          <p:cNvPr id="26" name="Picture 25" descr="4-balloon-angioplasty-and-stenti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5489" y="4797152"/>
            <a:ext cx="1974983" cy="15121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82" name="Picture 18" descr="dial_manag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1539875"/>
            <a:ext cx="20161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87" name="Picture 23" descr="air-traffic-control-baytracon-wes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573463"/>
            <a:ext cx="201612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1" name="Picture 7" descr="supply_chain_bas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06375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3" name="Straight Arrow Connector 42"/>
          <p:cNvCxnSpPr/>
          <p:nvPr/>
        </p:nvCxnSpPr>
        <p:spPr>
          <a:xfrm flipV="1">
            <a:off x="1115616" y="5877272"/>
            <a:ext cx="100811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691680" y="5661248"/>
            <a:ext cx="576064" cy="288032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971600" y="5445224"/>
            <a:ext cx="720080" cy="504056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43608" y="6021288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00"/>
                </a:solidFill>
              </a:rPr>
              <a:t>Real fluids</a:t>
            </a:r>
            <a:endParaRPr lang="en-US" sz="1400" b="1" dirty="0">
              <a:solidFill>
                <a:srgbClr val="3366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10800000" flipV="1">
            <a:off x="1691680" y="908720"/>
            <a:ext cx="1224136" cy="720080"/>
          </a:xfrm>
          <a:prstGeom prst="straightConnector1">
            <a:avLst/>
          </a:prstGeom>
          <a:ln w="3810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267744" y="548680"/>
            <a:ext cx="143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0099"/>
                </a:solidFill>
              </a:rPr>
              <a:t>Transportation</a:t>
            </a:r>
            <a:endParaRPr lang="en-US" sz="1400" b="1" dirty="0">
              <a:solidFill>
                <a:srgbClr val="990099"/>
              </a:solidFill>
            </a:endParaRPr>
          </a:p>
        </p:txBody>
      </p:sp>
      <p:pic>
        <p:nvPicPr>
          <p:cNvPr id="11269" name="Picture 5" descr="SRW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613" y="1700213"/>
            <a:ext cx="2054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0" name="Picture 6" descr="AlaskanPipelin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3627438"/>
            <a:ext cx="180022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7" name="Straight Arrow Connector 46"/>
          <p:cNvCxnSpPr/>
          <p:nvPr/>
        </p:nvCxnSpPr>
        <p:spPr>
          <a:xfrm rot="5400000" flipH="1" flipV="1">
            <a:off x="683568" y="4437112"/>
            <a:ext cx="2520280" cy="504056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H="1">
            <a:off x="2627784" y="1196752"/>
            <a:ext cx="2520280" cy="1944216"/>
          </a:xfrm>
          <a:prstGeom prst="straightConnector1">
            <a:avLst/>
          </a:prstGeom>
          <a:ln w="3810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>
            <a:off x="3851921" y="6237312"/>
            <a:ext cx="1296143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99991" y="5877272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Bio-Medical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148064" y="6237312"/>
            <a:ext cx="1440160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 flipV="1">
            <a:off x="2123728" y="2782516"/>
            <a:ext cx="3744416" cy="1654596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092174" y="3068960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9"/>
                </a:solidFill>
              </a:rPr>
              <a:t>Services/Supply</a:t>
            </a:r>
            <a:endParaRPr lang="en-US" sz="1400" b="1" dirty="0">
              <a:solidFill>
                <a:srgbClr val="000099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5868144" y="2780928"/>
            <a:ext cx="720081" cy="216024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>
            <a:off x="4139952" y="2348880"/>
            <a:ext cx="1728192" cy="43204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6200000" flipV="1">
            <a:off x="5436096" y="2348880"/>
            <a:ext cx="720080" cy="144016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613" y="260350"/>
            <a:ext cx="6804025" cy="1063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93" name="Picture 2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9348" y="2213917"/>
            <a:ext cx="4605140" cy="1820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4663" y="1484313"/>
            <a:ext cx="47053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9975" y="3500438"/>
            <a:ext cx="48768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7343775" cy="12969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81438"/>
            <a:ext cx="5651500" cy="13477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8" y="3056632"/>
            <a:ext cx="4643438" cy="660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234062"/>
      </p:ext>
    </p:extLst>
  </p:cSld>
  <p:clrMapOvr>
    <a:masterClrMapping/>
  </p:clrMapOvr>
  <p:transition xmlns:p14="http://schemas.microsoft.com/office/powerpoint/2010/main">
    <p:pull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138" y="-99392"/>
            <a:ext cx="85550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Tangent vectors for numerical optimization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96" y="470103"/>
            <a:ext cx="4283744" cy="238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936"/>
            <a:ext cx="9144000" cy="2653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86368"/>
            <a:ext cx="9144000" cy="658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45692"/>
            <a:ext cx="9144000" cy="16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3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ntelligent groups and sparse controls:</a:t>
            </a:r>
            <a:b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Lecture 3</a:t>
            </a:r>
            <a:endParaRPr lang="it-IT" sz="3200" b="1" i="1" dirty="0" smtClean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" y="-9748"/>
            <a:ext cx="464400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ITN – SADCO </a:t>
            </a:r>
            <a:r>
              <a:rPr lang="en-US" dirty="0" smtClean="0"/>
              <a:t>Summer school </a:t>
            </a:r>
          </a:p>
          <a:p>
            <a:r>
              <a:rPr lang="en-US" dirty="0" smtClean="0"/>
              <a:t>"</a:t>
            </a:r>
            <a:r>
              <a:rPr lang="en-US" dirty="0"/>
              <a:t>New Trends in Optimal </a:t>
            </a:r>
            <a:r>
              <a:rPr lang="en-US" dirty="0" smtClean="0"/>
              <a:t>Control” </a:t>
            </a:r>
          </a:p>
          <a:p>
            <a:r>
              <a:rPr lang="en-US" dirty="0" err="1" smtClean="0"/>
              <a:t>Ravello</a:t>
            </a:r>
            <a:r>
              <a:rPr lang="en-US" dirty="0"/>
              <a:t>, </a:t>
            </a:r>
            <a:r>
              <a:rPr lang="en-US" dirty="0" smtClean="0"/>
              <a:t>Italy, </a:t>
            </a:r>
            <a:r>
              <a:rPr lang="en-US" dirty="0"/>
              <a:t>3-7 September </a:t>
            </a:r>
            <a:r>
              <a:rPr lang="en-US" dirty="0" smtClean="0"/>
              <a:t>2012</a:t>
            </a:r>
            <a:endParaRPr lang="en-US" b="1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5969576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32775" cy="106203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 fontScale="90000"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Tens</a:t>
            </a:r>
            <a:r>
              <a:rPr lang="fi-FI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fi-FI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hundreds</a:t>
            </a:r>
            <a:r>
              <a:rPr lang="fi-FI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fi-FI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thousands</a:t>
            </a:r>
            <a:r>
              <a:rPr lang="fi-FI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fi-FI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pedestrians</a:t>
            </a:r>
            <a:endParaRPr lang="fi-FI" sz="32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64877" name="Group 13"/>
          <p:cNvGrpSpPr>
            <a:grpSpLocks/>
          </p:cNvGrpSpPr>
          <p:nvPr/>
        </p:nvGrpSpPr>
        <p:grpSpPr bwMode="auto">
          <a:xfrm>
            <a:off x="250825" y="1412875"/>
            <a:ext cx="4248150" cy="2265363"/>
            <a:chOff x="188" y="902"/>
            <a:chExt cx="2951" cy="1573"/>
          </a:xfrm>
        </p:grpSpPr>
        <p:grpSp>
          <p:nvGrpSpPr>
            <p:cNvPr id="164878" name="Group 14"/>
            <p:cNvGrpSpPr>
              <a:grpSpLocks/>
            </p:cNvGrpSpPr>
            <p:nvPr/>
          </p:nvGrpSpPr>
          <p:grpSpPr bwMode="auto">
            <a:xfrm>
              <a:off x="309" y="1282"/>
              <a:ext cx="2710" cy="628"/>
              <a:chOff x="309" y="1282"/>
              <a:chExt cx="2710" cy="628"/>
            </a:xfrm>
          </p:grpSpPr>
          <p:pic>
            <p:nvPicPr>
              <p:cNvPr id="164879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" y="1285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880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" y="1282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4881" name="Text Box 17"/>
            <p:cNvSpPr txBox="1">
              <a:spLocks noChangeArrowheads="1"/>
            </p:cNvSpPr>
            <p:nvPr/>
          </p:nvSpPr>
          <p:spPr bwMode="auto">
            <a:xfrm>
              <a:off x="276" y="902"/>
              <a:ext cx="2777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40820" rIns="81639" bIns="40820"/>
            <a:lstStyle>
              <a:lvl1pPr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0525" indent="-196850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578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7900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51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23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495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67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fi-FI" sz="1600" b="1">
                  <a:solidFill>
                    <a:srgbClr val="000000"/>
                  </a:solidFill>
                </a:rPr>
                <a:t>Helbing et al., microscopic</a:t>
              </a:r>
            </a:p>
          </p:txBody>
        </p:sp>
        <p:pic>
          <p:nvPicPr>
            <p:cNvPr id="164882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2053"/>
              <a:ext cx="2952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64883" name="Group 19"/>
          <p:cNvGrpSpPr>
            <a:grpSpLocks/>
          </p:cNvGrpSpPr>
          <p:nvPr/>
        </p:nvGrpSpPr>
        <p:grpSpPr bwMode="auto">
          <a:xfrm>
            <a:off x="4716463" y="1412875"/>
            <a:ext cx="3997325" cy="2430463"/>
            <a:chOff x="3290" y="902"/>
            <a:chExt cx="2776" cy="1687"/>
          </a:xfrm>
        </p:grpSpPr>
        <p:grpSp>
          <p:nvGrpSpPr>
            <p:cNvPr id="164884" name="Group 20"/>
            <p:cNvGrpSpPr>
              <a:grpSpLocks/>
            </p:cNvGrpSpPr>
            <p:nvPr/>
          </p:nvGrpSpPr>
          <p:grpSpPr bwMode="auto">
            <a:xfrm>
              <a:off x="3316" y="1270"/>
              <a:ext cx="2725" cy="631"/>
              <a:chOff x="3316" y="1270"/>
              <a:chExt cx="2725" cy="631"/>
            </a:xfrm>
          </p:grpSpPr>
          <p:pic>
            <p:nvPicPr>
              <p:cNvPr id="164885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6" y="1276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886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" y="1270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4887" name="Text Box 23"/>
            <p:cNvSpPr txBox="1">
              <a:spLocks noChangeArrowheads="1"/>
            </p:cNvSpPr>
            <p:nvPr/>
          </p:nvSpPr>
          <p:spPr bwMode="auto">
            <a:xfrm>
              <a:off x="3290" y="902"/>
              <a:ext cx="2777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40820" rIns="81639" bIns="40820"/>
            <a:lstStyle>
              <a:lvl1pPr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0525" indent="-196850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578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7900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51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23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495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67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fi-FI" sz="1600" b="1">
                  <a:solidFill>
                    <a:srgbClr val="000000"/>
                  </a:solidFill>
                </a:rPr>
                <a:t>Maury-Venel, microscopic</a:t>
              </a:r>
            </a:p>
          </p:txBody>
        </p:sp>
        <p:pic>
          <p:nvPicPr>
            <p:cNvPr id="164888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" y="2054"/>
              <a:ext cx="2448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64889" name="Group 25"/>
          <p:cNvGrpSpPr>
            <a:grpSpLocks/>
          </p:cNvGrpSpPr>
          <p:nvPr/>
        </p:nvGrpSpPr>
        <p:grpSpPr bwMode="auto">
          <a:xfrm>
            <a:off x="395288" y="4221163"/>
            <a:ext cx="3997325" cy="2036762"/>
            <a:chOff x="251" y="2898"/>
            <a:chExt cx="2776" cy="1414"/>
          </a:xfrm>
        </p:grpSpPr>
        <p:sp>
          <p:nvSpPr>
            <p:cNvPr id="164890" name="Text Box 26"/>
            <p:cNvSpPr txBox="1">
              <a:spLocks noChangeArrowheads="1"/>
            </p:cNvSpPr>
            <p:nvPr/>
          </p:nvSpPr>
          <p:spPr bwMode="auto">
            <a:xfrm>
              <a:off x="251" y="2898"/>
              <a:ext cx="2777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40820" rIns="81639" bIns="40820"/>
            <a:lstStyle>
              <a:lvl1pPr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0525" indent="-196850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578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7900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51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23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495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67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fi-FI" sz="1600" b="1">
                  <a:solidFill>
                    <a:srgbClr val="000000"/>
                  </a:solidFill>
                </a:rPr>
                <a:t>Colombo-Rosini, macroscopic 1D</a:t>
              </a:r>
            </a:p>
          </p:txBody>
        </p:sp>
        <p:grpSp>
          <p:nvGrpSpPr>
            <p:cNvPr id="164891" name="Group 27"/>
            <p:cNvGrpSpPr>
              <a:grpSpLocks/>
            </p:cNvGrpSpPr>
            <p:nvPr/>
          </p:nvGrpSpPr>
          <p:grpSpPr bwMode="auto">
            <a:xfrm>
              <a:off x="287" y="3250"/>
              <a:ext cx="2705" cy="629"/>
              <a:chOff x="287" y="3250"/>
              <a:chExt cx="2705" cy="629"/>
            </a:xfrm>
          </p:grpSpPr>
          <p:pic>
            <p:nvPicPr>
              <p:cNvPr id="164892" name="Picture 2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3250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893" name="Picture 2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5" y="3254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64894" name="Picture 3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4009"/>
              <a:ext cx="1512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64895" name="Group 31"/>
          <p:cNvGrpSpPr>
            <a:grpSpLocks/>
          </p:cNvGrpSpPr>
          <p:nvPr/>
        </p:nvGrpSpPr>
        <p:grpSpPr bwMode="auto">
          <a:xfrm>
            <a:off x="4787900" y="4221163"/>
            <a:ext cx="3997325" cy="2479675"/>
            <a:chOff x="3302" y="2898"/>
            <a:chExt cx="2776" cy="1722"/>
          </a:xfrm>
        </p:grpSpPr>
        <p:grpSp>
          <p:nvGrpSpPr>
            <p:cNvPr id="164896" name="Group 32"/>
            <p:cNvGrpSpPr>
              <a:grpSpLocks/>
            </p:cNvGrpSpPr>
            <p:nvPr/>
          </p:nvGrpSpPr>
          <p:grpSpPr bwMode="auto">
            <a:xfrm>
              <a:off x="3334" y="3232"/>
              <a:ext cx="2712" cy="626"/>
              <a:chOff x="3334" y="3232"/>
              <a:chExt cx="2712" cy="626"/>
            </a:xfrm>
          </p:grpSpPr>
          <p:pic>
            <p:nvPicPr>
              <p:cNvPr id="164897" name="Picture 3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3232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898" name="Picture 3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" y="3233"/>
                <a:ext cx="1247" cy="6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4899" name="Text Box 35"/>
            <p:cNvSpPr txBox="1">
              <a:spLocks noChangeArrowheads="1"/>
            </p:cNvSpPr>
            <p:nvPr/>
          </p:nvSpPr>
          <p:spPr bwMode="auto">
            <a:xfrm>
              <a:off x="3302" y="2898"/>
              <a:ext cx="2777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40820" rIns="81639" bIns="40820"/>
            <a:lstStyle>
              <a:lvl1pPr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0525" indent="-196850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578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7900" indent="-195263" defTabSz="407988"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51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23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495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6700" indent="-1952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fi-FI" sz="1600" b="1">
                  <a:solidFill>
                    <a:srgbClr val="000000"/>
                  </a:solidFill>
                </a:rPr>
                <a:t>Bellomo-Dogbé, macroscopic</a:t>
              </a:r>
            </a:p>
          </p:txBody>
        </p:sp>
        <p:pic>
          <p:nvPicPr>
            <p:cNvPr id="164900" name="Picture 3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3933"/>
              <a:ext cx="2240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1184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urnal_nhm_125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2761670" cy="3888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1412776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Issue on:</a:t>
            </a:r>
          </a:p>
          <a:p>
            <a:r>
              <a:rPr lang="en-US" sz="2000" b="1" dirty="0" smtClean="0">
                <a:solidFill>
                  <a:srgbClr val="FF00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 FIELD GAMES</a:t>
            </a:r>
          </a:p>
          <a:p>
            <a:r>
              <a:rPr lang="en-US" sz="2000" b="1" dirty="0" smtClean="0">
                <a:solidFill>
                  <a:srgbClr val="FF00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Volume 7 no. 2 June 2012</a:t>
            </a:r>
          </a:p>
          <a:p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Guest Editors:</a:t>
            </a:r>
          </a:p>
          <a:p>
            <a:endParaRPr lang="en-US" sz="20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Fabio </a:t>
            </a:r>
            <a:r>
              <a:rPr lang="en-US" sz="2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Camilli</a:t>
            </a:r>
            <a:endParaRPr lang="en-US" sz="20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Italo</a:t>
            </a:r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Capuzzo</a:t>
            </a:r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Dolcetta</a:t>
            </a:r>
            <a:endParaRPr lang="en-US" sz="20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Maurizio Falcone</a:t>
            </a:r>
            <a:endParaRPr lang="en-US" sz="20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87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n-US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New mathematical framework</a:t>
            </a:r>
          </a:p>
        </p:txBody>
      </p:sp>
      <p:grpSp>
        <p:nvGrpSpPr>
          <p:cNvPr id="134174" name="Group 30"/>
          <p:cNvGrpSpPr>
            <a:grpSpLocks/>
          </p:cNvGrpSpPr>
          <p:nvPr/>
        </p:nvGrpSpPr>
        <p:grpSpPr bwMode="auto">
          <a:xfrm>
            <a:off x="757238" y="1169988"/>
            <a:ext cx="3527425" cy="1295400"/>
            <a:chOff x="68" y="2387"/>
            <a:chExt cx="2222" cy="816"/>
          </a:xfrm>
        </p:grpSpPr>
        <p:sp>
          <p:nvSpPr>
            <p:cNvPr id="2" name="AutoShape 7"/>
            <p:cNvSpPr>
              <a:spLocks noChangeArrowheads="1"/>
            </p:cNvSpPr>
            <p:nvPr/>
          </p:nvSpPr>
          <p:spPr bwMode="auto">
            <a:xfrm>
              <a:off x="68" y="2523"/>
              <a:ext cx="2222" cy="680"/>
            </a:xfrm>
            <a:prstGeom prst="parallelogram">
              <a:avLst>
                <a:gd name="adj" fmla="val 7574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91499" name="AutoShape 11"/>
            <p:cNvSpPr>
              <a:spLocks noChangeArrowheads="1"/>
            </p:cNvSpPr>
            <p:nvPr/>
          </p:nvSpPr>
          <p:spPr bwMode="auto">
            <a:xfrm>
              <a:off x="521" y="2795"/>
              <a:ext cx="91" cy="226"/>
            </a:xfrm>
            <a:prstGeom prst="can">
              <a:avLst>
                <a:gd name="adj" fmla="val 620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502" name="AutoShape 14"/>
            <p:cNvSpPr>
              <a:spLocks noChangeArrowheads="1"/>
            </p:cNvSpPr>
            <p:nvPr/>
          </p:nvSpPr>
          <p:spPr bwMode="auto">
            <a:xfrm>
              <a:off x="975" y="2931"/>
              <a:ext cx="91" cy="226"/>
            </a:xfrm>
            <a:prstGeom prst="can">
              <a:avLst>
                <a:gd name="adj" fmla="val 620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503" name="AutoShape 15"/>
            <p:cNvSpPr>
              <a:spLocks noChangeArrowheads="1"/>
            </p:cNvSpPr>
            <p:nvPr/>
          </p:nvSpPr>
          <p:spPr bwMode="auto">
            <a:xfrm>
              <a:off x="1066" y="2523"/>
              <a:ext cx="91" cy="226"/>
            </a:xfrm>
            <a:prstGeom prst="can">
              <a:avLst>
                <a:gd name="adj" fmla="val 620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504" name="AutoShape 16"/>
            <p:cNvSpPr>
              <a:spLocks noChangeArrowheads="1"/>
            </p:cNvSpPr>
            <p:nvPr/>
          </p:nvSpPr>
          <p:spPr bwMode="auto">
            <a:xfrm>
              <a:off x="1429" y="2523"/>
              <a:ext cx="91" cy="226"/>
            </a:xfrm>
            <a:prstGeom prst="can">
              <a:avLst>
                <a:gd name="adj" fmla="val 620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505" name="AutoShape 17"/>
            <p:cNvSpPr>
              <a:spLocks noChangeArrowheads="1"/>
            </p:cNvSpPr>
            <p:nvPr/>
          </p:nvSpPr>
          <p:spPr bwMode="auto">
            <a:xfrm>
              <a:off x="1247" y="2387"/>
              <a:ext cx="91" cy="226"/>
            </a:xfrm>
            <a:prstGeom prst="can">
              <a:avLst>
                <a:gd name="adj" fmla="val 620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1495" name="AutoShape 7"/>
          <p:cNvSpPr>
            <a:spLocks noChangeArrowheads="1"/>
          </p:cNvSpPr>
          <p:nvPr/>
        </p:nvSpPr>
        <p:spPr bwMode="auto">
          <a:xfrm>
            <a:off x="787400" y="3835400"/>
            <a:ext cx="3527425" cy="1079500"/>
          </a:xfrm>
          <a:prstGeom prst="parallelogram">
            <a:avLst>
              <a:gd name="adj" fmla="val 757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134172" name="Group 28"/>
          <p:cNvGrpSpPr>
            <a:grpSpLocks/>
          </p:cNvGrpSpPr>
          <p:nvPr/>
        </p:nvGrpSpPr>
        <p:grpSpPr bwMode="auto">
          <a:xfrm>
            <a:off x="1435100" y="3475038"/>
            <a:ext cx="2160588" cy="960437"/>
            <a:chOff x="3198" y="1283"/>
            <a:chExt cx="1723" cy="605"/>
          </a:xfrm>
        </p:grpSpPr>
        <p:sp>
          <p:nvSpPr>
            <p:cNvPr id="134167" name="Freeform 23"/>
            <p:cNvSpPr>
              <a:spLocks/>
            </p:cNvSpPr>
            <p:nvPr/>
          </p:nvSpPr>
          <p:spPr bwMode="auto">
            <a:xfrm>
              <a:off x="3198" y="1283"/>
              <a:ext cx="1723" cy="605"/>
            </a:xfrm>
            <a:custGeom>
              <a:avLst/>
              <a:gdLst>
                <a:gd name="T0" fmla="*/ 0 w 1723"/>
                <a:gd name="T1" fmla="*/ 605 h 605"/>
                <a:gd name="T2" fmla="*/ 362 w 1723"/>
                <a:gd name="T3" fmla="*/ 469 h 605"/>
                <a:gd name="T4" fmla="*/ 680 w 1723"/>
                <a:gd name="T5" fmla="*/ 106 h 605"/>
                <a:gd name="T6" fmla="*/ 861 w 1723"/>
                <a:gd name="T7" fmla="*/ 15 h 605"/>
                <a:gd name="T8" fmla="*/ 1088 w 1723"/>
                <a:gd name="T9" fmla="*/ 197 h 605"/>
                <a:gd name="T10" fmla="*/ 1360 w 1723"/>
                <a:gd name="T11" fmla="*/ 423 h 605"/>
                <a:gd name="T12" fmla="*/ 1723 w 1723"/>
                <a:gd name="T13" fmla="*/ 51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3" h="605">
                  <a:moveTo>
                    <a:pt x="0" y="605"/>
                  </a:moveTo>
                  <a:cubicBezTo>
                    <a:pt x="124" y="578"/>
                    <a:pt x="249" y="552"/>
                    <a:pt x="362" y="469"/>
                  </a:cubicBezTo>
                  <a:cubicBezTo>
                    <a:pt x="475" y="386"/>
                    <a:pt x="597" y="182"/>
                    <a:pt x="680" y="106"/>
                  </a:cubicBezTo>
                  <a:cubicBezTo>
                    <a:pt x="763" y="30"/>
                    <a:pt x="793" y="0"/>
                    <a:pt x="861" y="15"/>
                  </a:cubicBezTo>
                  <a:cubicBezTo>
                    <a:pt x="929" y="30"/>
                    <a:pt x="1005" y="129"/>
                    <a:pt x="1088" y="197"/>
                  </a:cubicBezTo>
                  <a:cubicBezTo>
                    <a:pt x="1171" y="265"/>
                    <a:pt x="1254" y="370"/>
                    <a:pt x="1360" y="423"/>
                  </a:cubicBezTo>
                  <a:cubicBezTo>
                    <a:pt x="1466" y="476"/>
                    <a:pt x="1594" y="495"/>
                    <a:pt x="1723" y="514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9" name="Freeform 25"/>
            <p:cNvSpPr>
              <a:spLocks/>
            </p:cNvSpPr>
            <p:nvPr/>
          </p:nvSpPr>
          <p:spPr bwMode="auto">
            <a:xfrm>
              <a:off x="3787" y="1525"/>
              <a:ext cx="499" cy="91"/>
            </a:xfrm>
            <a:custGeom>
              <a:avLst/>
              <a:gdLst>
                <a:gd name="T0" fmla="*/ 0 w 499"/>
                <a:gd name="T1" fmla="*/ 0 h 91"/>
                <a:gd name="T2" fmla="*/ 227 w 499"/>
                <a:gd name="T3" fmla="*/ 91 h 91"/>
                <a:gd name="T4" fmla="*/ 499 w 499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9" h="91">
                  <a:moveTo>
                    <a:pt x="0" y="0"/>
                  </a:moveTo>
                  <a:cubicBezTo>
                    <a:pt x="72" y="45"/>
                    <a:pt x="144" y="91"/>
                    <a:pt x="227" y="91"/>
                  </a:cubicBezTo>
                  <a:cubicBezTo>
                    <a:pt x="310" y="91"/>
                    <a:pt x="404" y="45"/>
                    <a:pt x="499" y="0"/>
                  </a:cubicBez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0" name="Freeform 26"/>
            <p:cNvSpPr>
              <a:spLocks/>
            </p:cNvSpPr>
            <p:nvPr/>
          </p:nvSpPr>
          <p:spPr bwMode="auto">
            <a:xfrm>
              <a:off x="3651" y="1661"/>
              <a:ext cx="817" cy="144"/>
            </a:xfrm>
            <a:custGeom>
              <a:avLst/>
              <a:gdLst>
                <a:gd name="T0" fmla="*/ 0 w 817"/>
                <a:gd name="T1" fmla="*/ 45 h 144"/>
                <a:gd name="T2" fmla="*/ 318 w 817"/>
                <a:gd name="T3" fmla="*/ 136 h 144"/>
                <a:gd name="T4" fmla="*/ 681 w 817"/>
                <a:gd name="T5" fmla="*/ 91 h 144"/>
                <a:gd name="T6" fmla="*/ 817 w 817"/>
                <a:gd name="T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7" h="144">
                  <a:moveTo>
                    <a:pt x="0" y="45"/>
                  </a:moveTo>
                  <a:cubicBezTo>
                    <a:pt x="102" y="86"/>
                    <a:pt x="205" y="128"/>
                    <a:pt x="318" y="136"/>
                  </a:cubicBezTo>
                  <a:cubicBezTo>
                    <a:pt x="431" y="144"/>
                    <a:pt x="598" y="114"/>
                    <a:pt x="681" y="91"/>
                  </a:cubicBezTo>
                  <a:cubicBezTo>
                    <a:pt x="764" y="68"/>
                    <a:pt x="790" y="34"/>
                    <a:pt x="817" y="0"/>
                  </a:cubicBez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1" name="Freeform 27"/>
            <p:cNvSpPr>
              <a:spLocks/>
            </p:cNvSpPr>
            <p:nvPr/>
          </p:nvSpPr>
          <p:spPr bwMode="auto">
            <a:xfrm>
              <a:off x="3878" y="1389"/>
              <a:ext cx="272" cy="45"/>
            </a:xfrm>
            <a:custGeom>
              <a:avLst/>
              <a:gdLst>
                <a:gd name="T0" fmla="*/ 0 w 272"/>
                <a:gd name="T1" fmla="*/ 0 h 91"/>
                <a:gd name="T2" fmla="*/ 136 w 272"/>
                <a:gd name="T3" fmla="*/ 91 h 91"/>
                <a:gd name="T4" fmla="*/ 272 w 272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91">
                  <a:moveTo>
                    <a:pt x="0" y="0"/>
                  </a:moveTo>
                  <a:cubicBezTo>
                    <a:pt x="45" y="45"/>
                    <a:pt x="91" y="91"/>
                    <a:pt x="136" y="91"/>
                  </a:cubicBezTo>
                  <a:cubicBezTo>
                    <a:pt x="181" y="91"/>
                    <a:pt x="226" y="45"/>
                    <a:pt x="272" y="0"/>
                  </a:cubicBez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1187450" y="5006975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Continuous distribution</a:t>
            </a:r>
          </a:p>
        </p:txBody>
      </p:sp>
      <p:sp>
        <p:nvSpPr>
          <p:cNvPr id="134175" name="Text Box 31"/>
          <p:cNvSpPr txBox="1">
            <a:spLocks noChangeArrowheads="1"/>
          </p:cNvSpPr>
          <p:nvPr/>
        </p:nvSpPr>
        <p:spPr bwMode="auto">
          <a:xfrm>
            <a:off x="1600200" y="2701925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Discrete points</a:t>
            </a:r>
          </a:p>
        </p:txBody>
      </p:sp>
      <p:sp>
        <p:nvSpPr>
          <p:cNvPr id="134177" name="WordArt 33"/>
          <p:cNvSpPr>
            <a:spLocks noChangeArrowheads="1" noChangeShapeType="1" noTextEdit="1"/>
          </p:cNvSpPr>
          <p:nvPr/>
        </p:nvSpPr>
        <p:spPr bwMode="auto">
          <a:xfrm>
            <a:off x="5972175" y="2852738"/>
            <a:ext cx="2847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MEASURES</a:t>
            </a:r>
          </a:p>
        </p:txBody>
      </p:sp>
      <p:sp>
        <p:nvSpPr>
          <p:cNvPr id="134179" name="AutoShape 35"/>
          <p:cNvSpPr>
            <a:spLocks noChangeArrowheads="1"/>
          </p:cNvSpPr>
          <p:nvPr/>
        </p:nvSpPr>
        <p:spPr bwMode="auto">
          <a:xfrm>
            <a:off x="4427538" y="29241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81" name="Text Box 37"/>
          <p:cNvSpPr txBox="1">
            <a:spLocks noChangeArrowheads="1"/>
          </p:cNvSpPr>
          <p:nvPr/>
        </p:nvSpPr>
        <p:spPr bwMode="auto">
          <a:xfrm>
            <a:off x="5635625" y="4286250"/>
            <a:ext cx="347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Absolutely continuous measures</a:t>
            </a:r>
          </a:p>
        </p:txBody>
      </p:sp>
      <p:sp>
        <p:nvSpPr>
          <p:cNvPr id="134182" name="Text Box 38"/>
          <p:cNvSpPr txBox="1">
            <a:spLocks noChangeArrowheads="1"/>
          </p:cNvSpPr>
          <p:nvPr/>
        </p:nvSpPr>
        <p:spPr bwMode="auto">
          <a:xfrm>
            <a:off x="6516688" y="1622425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Dirac deltas</a:t>
            </a:r>
          </a:p>
        </p:txBody>
      </p:sp>
      <p:sp>
        <p:nvSpPr>
          <p:cNvPr id="134183" name="Text Box 39"/>
          <p:cNvSpPr txBox="1">
            <a:spLocks noChangeArrowheads="1"/>
          </p:cNvSpPr>
          <p:nvPr/>
        </p:nvSpPr>
        <p:spPr bwMode="auto">
          <a:xfrm>
            <a:off x="900113" y="5805488"/>
            <a:ext cx="7637462" cy="533400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Simultaneous microscopic and macroscopic approach</a:t>
            </a: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096625"/>
      </p:ext>
    </p:extLst>
  </p:cSld>
  <p:clrMapOvr>
    <a:masterClrMapping/>
  </p:clrMapOvr>
  <p:transition xmlns:p14="http://schemas.microsoft.com/office/powerpoint/2010/main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5" grpId="0" animBg="1"/>
      <p:bldP spid="134173" grpId="0"/>
      <p:bldP spid="134175" grpId="0"/>
      <p:bldP spid="134177" grpId="0" animBg="1"/>
      <p:bldP spid="134179" grpId="0" animBg="1"/>
      <p:bldP spid="134181" grpId="0"/>
      <p:bldP spid="134182" grpId="0"/>
      <p:bldP spid="1341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val 54"/>
          <p:cNvSpPr>
            <a:spLocks noChangeArrowheads="1"/>
          </p:cNvSpPr>
          <p:nvPr/>
        </p:nvSpPr>
        <p:spPr bwMode="auto">
          <a:xfrm>
            <a:off x="5867226" y="4944243"/>
            <a:ext cx="1728788" cy="792162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utoShape 7"/>
          <p:cNvSpPr>
            <a:spLocks noChangeArrowheads="1"/>
          </p:cNvSpPr>
          <p:nvPr/>
        </p:nvSpPr>
        <p:spPr bwMode="auto">
          <a:xfrm>
            <a:off x="250825" y="4222750"/>
            <a:ext cx="4897438" cy="1943100"/>
          </a:xfrm>
          <a:prstGeom prst="parallelogram">
            <a:avLst>
              <a:gd name="adj" fmla="val 757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372200" y="2924944"/>
            <a:ext cx="144016" cy="28083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941" name="Picture 5" descr="C:\Users\piccoli\AppData\Local\Microsoft\Windows\Temporary Internet Files\Content.IE5\KWLUSMWJ\MM900354669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1181" y="5157192"/>
            <a:ext cx="348962" cy="576064"/>
          </a:xfrm>
          <a:prstGeom prst="rect">
            <a:avLst/>
          </a:prstGeom>
          <a:noFill/>
        </p:spPr>
      </p:pic>
      <p:pic>
        <p:nvPicPr>
          <p:cNvPr id="167955" name="Picture 19" descr="C:\Users\piccoli\AppData\Local\Microsoft\Windows\Temporary Internet Files\Content.IE5\Y11VK6R4\MM900282785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189" y="5157192"/>
            <a:ext cx="603067" cy="576064"/>
          </a:xfrm>
          <a:prstGeom prst="rect">
            <a:avLst/>
          </a:prstGeom>
          <a:noFill/>
        </p:spPr>
      </p:pic>
      <p:sp>
        <p:nvSpPr>
          <p:cNvPr id="113" name="AutoShape 38"/>
          <p:cNvSpPr>
            <a:spLocks noChangeArrowheads="1"/>
          </p:cNvSpPr>
          <p:nvPr/>
        </p:nvSpPr>
        <p:spPr bwMode="auto">
          <a:xfrm>
            <a:off x="6659389" y="5088705"/>
            <a:ext cx="144462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Line 39"/>
          <p:cNvSpPr>
            <a:spLocks noChangeShapeType="1"/>
          </p:cNvSpPr>
          <p:nvPr/>
        </p:nvSpPr>
        <p:spPr bwMode="auto">
          <a:xfrm flipV="1">
            <a:off x="6875289" y="4728343"/>
            <a:ext cx="1081087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21" name="Group 51"/>
          <p:cNvGrpSpPr>
            <a:grpSpLocks/>
          </p:cNvGrpSpPr>
          <p:nvPr/>
        </p:nvGrpSpPr>
        <p:grpSpPr bwMode="auto">
          <a:xfrm>
            <a:off x="7091189" y="4509120"/>
            <a:ext cx="374650" cy="428625"/>
            <a:chOff x="4818" y="3443"/>
            <a:chExt cx="236" cy="270"/>
          </a:xfrm>
        </p:grpSpPr>
        <p:sp>
          <p:nvSpPr>
            <p:cNvPr id="122" name="Text Box 49"/>
            <p:cNvSpPr txBox="1">
              <a:spLocks noChangeArrowheads="1"/>
            </p:cNvSpPr>
            <p:nvPr/>
          </p:nvSpPr>
          <p:spPr bwMode="auto">
            <a:xfrm>
              <a:off x="4818" y="3443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3300"/>
                  </a:solidFill>
                </a:rPr>
                <a:t>v</a:t>
              </a:r>
            </a:p>
          </p:txBody>
        </p:sp>
        <p:sp>
          <p:nvSpPr>
            <p:cNvPr id="123" name="Text Box 50"/>
            <p:cNvSpPr txBox="1">
              <a:spLocks noChangeArrowheads="1"/>
            </p:cNvSpPr>
            <p:nvPr/>
          </p:nvSpPr>
          <p:spPr bwMode="auto">
            <a:xfrm>
              <a:off x="4876" y="3521"/>
              <a:ext cx="17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rgbClr val="CC3300"/>
                  </a:solidFill>
                </a:rPr>
                <a:t>d</a:t>
              </a:r>
            </a:p>
          </p:txBody>
        </p:sp>
      </p:grpSp>
      <p:sp>
        <p:nvSpPr>
          <p:cNvPr id="124" name="AutoShape 56"/>
          <p:cNvSpPr>
            <a:spLocks noChangeArrowheads="1"/>
          </p:cNvSpPr>
          <p:nvPr/>
        </p:nvSpPr>
        <p:spPr bwMode="auto">
          <a:xfrm>
            <a:off x="6156151" y="4872805"/>
            <a:ext cx="144463" cy="358775"/>
          </a:xfrm>
          <a:prstGeom prst="can">
            <a:avLst>
              <a:gd name="adj" fmla="val 62088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AutoShape 57"/>
          <p:cNvSpPr>
            <a:spLocks noChangeArrowheads="1"/>
          </p:cNvSpPr>
          <p:nvPr/>
        </p:nvSpPr>
        <p:spPr bwMode="auto">
          <a:xfrm>
            <a:off x="6514926" y="4728343"/>
            <a:ext cx="144463" cy="358775"/>
          </a:xfrm>
          <a:prstGeom prst="can">
            <a:avLst>
              <a:gd name="adj" fmla="val 62088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Line 58"/>
          <p:cNvSpPr>
            <a:spLocks noChangeShapeType="1"/>
          </p:cNvSpPr>
          <p:nvPr/>
        </p:nvSpPr>
        <p:spPr bwMode="auto">
          <a:xfrm>
            <a:off x="6875289" y="5449068"/>
            <a:ext cx="1081087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27" name="Group 61"/>
          <p:cNvGrpSpPr>
            <a:grpSpLocks/>
          </p:cNvGrpSpPr>
          <p:nvPr/>
        </p:nvGrpSpPr>
        <p:grpSpPr bwMode="auto">
          <a:xfrm>
            <a:off x="7019751" y="5664968"/>
            <a:ext cx="709613" cy="428625"/>
            <a:chOff x="4863" y="3488"/>
            <a:chExt cx="447" cy="270"/>
          </a:xfrm>
        </p:grpSpPr>
        <p:sp>
          <p:nvSpPr>
            <p:cNvPr id="128" name="Text Box 59"/>
            <p:cNvSpPr txBox="1">
              <a:spLocks noChangeArrowheads="1"/>
            </p:cNvSpPr>
            <p:nvPr/>
          </p:nvSpPr>
          <p:spPr bwMode="auto">
            <a:xfrm>
              <a:off x="4863" y="3488"/>
              <a:ext cx="44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3300"/>
                  </a:solidFill>
                </a:rPr>
                <a:t>v</a:t>
              </a:r>
              <a:r>
                <a:rPr lang="it-IT"/>
                <a:t>  (</a:t>
              </a:r>
              <a:r>
                <a:rPr lang="el-GR">
                  <a:solidFill>
                    <a:srgbClr val="CC3300"/>
                  </a:solidFill>
                </a:rPr>
                <a:t>μ</a:t>
              </a:r>
              <a:r>
                <a:rPr lang="it-IT"/>
                <a:t>)</a:t>
              </a:r>
            </a:p>
          </p:txBody>
        </p:sp>
        <p:sp>
          <p:nvSpPr>
            <p:cNvPr id="129" name="Text Box 60"/>
            <p:cNvSpPr txBox="1">
              <a:spLocks noChangeArrowheads="1"/>
            </p:cNvSpPr>
            <p:nvPr/>
          </p:nvSpPr>
          <p:spPr bwMode="auto">
            <a:xfrm>
              <a:off x="4967" y="3566"/>
              <a:ext cx="14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400">
                  <a:solidFill>
                    <a:srgbClr val="CC3300"/>
                  </a:solidFill>
                </a:rPr>
                <a:t>i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8532440" y="4293096"/>
            <a:ext cx="144016" cy="14401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716016" y="2924944"/>
            <a:ext cx="144016" cy="28083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63688" y="4221088"/>
            <a:ext cx="144016" cy="14401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1560" y="4221088"/>
            <a:ext cx="144016" cy="14401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410"/>
            <a:ext cx="8229600" cy="850106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evolving measures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7954" name="Picture 18" descr="C:\Users\piccoli\AppData\Local\Microsoft\Windows\Temporary Internet Files\Content.IE5\Y11VK6R4\MM90035670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5229200"/>
            <a:ext cx="504056" cy="504056"/>
          </a:xfrm>
          <a:prstGeom prst="rect">
            <a:avLst/>
          </a:prstGeom>
          <a:noFill/>
        </p:spPr>
      </p:pic>
      <p:pic>
        <p:nvPicPr>
          <p:cNvPr id="167961" name="Picture 25" descr="C:\Users\piccoli\AppData\Local\Microsoft\Windows\Temporary Internet Files\Content.IE5\7VU9QWV4\MM90023622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105682"/>
            <a:ext cx="397464" cy="627574"/>
          </a:xfrm>
          <a:prstGeom prst="rect">
            <a:avLst/>
          </a:prstGeom>
          <a:noFill/>
        </p:spPr>
      </p:pic>
      <p:pic>
        <p:nvPicPr>
          <p:cNvPr id="167962" name="Picture 26" descr="C:\Users\piccoli\AppData\Local\Microsoft\Windows\Temporary Internet Files\Content.IE5\KWLUSMWJ\MM900236321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5209381"/>
            <a:ext cx="427952" cy="595883"/>
          </a:xfrm>
          <a:prstGeom prst="rect">
            <a:avLst/>
          </a:prstGeom>
          <a:noFill/>
        </p:spPr>
      </p:pic>
      <p:pic>
        <p:nvPicPr>
          <p:cNvPr id="167967" name="Picture 31" descr="C:\Users\piccoli\AppData\Local\Microsoft\Windows\Temporary Internet Files\Content.IE5\Y11VK6R4\MM900172591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500" y="5122515"/>
            <a:ext cx="486100" cy="610741"/>
          </a:xfrm>
          <a:prstGeom prst="rect">
            <a:avLst/>
          </a:prstGeom>
          <a:noFill/>
        </p:spPr>
      </p:pic>
      <p:cxnSp>
        <p:nvCxnSpPr>
          <p:cNvPr id="36" name="Straight Arrow Connector 35"/>
          <p:cNvCxnSpPr/>
          <p:nvPr/>
        </p:nvCxnSpPr>
        <p:spPr>
          <a:xfrm>
            <a:off x="251520" y="6165304"/>
            <a:ext cx="871296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310868" y="2473036"/>
            <a:ext cx="8797636" cy="3265055"/>
          </a:xfrm>
          <a:custGeom>
            <a:avLst/>
            <a:gdLst>
              <a:gd name="connsiteX0" fmla="*/ 0 w 8797636"/>
              <a:gd name="connsiteY0" fmla="*/ 2376055 h 3265055"/>
              <a:gd name="connsiteX1" fmla="*/ 401782 w 8797636"/>
              <a:gd name="connsiteY1" fmla="*/ 1475509 h 3265055"/>
              <a:gd name="connsiteX2" fmla="*/ 983672 w 8797636"/>
              <a:gd name="connsiteY2" fmla="*/ 2292928 h 3265055"/>
              <a:gd name="connsiteX3" fmla="*/ 1496291 w 8797636"/>
              <a:gd name="connsiteY3" fmla="*/ 1433946 h 3265055"/>
              <a:gd name="connsiteX4" fmla="*/ 1911927 w 8797636"/>
              <a:gd name="connsiteY4" fmla="*/ 2251364 h 3265055"/>
              <a:gd name="connsiteX5" fmla="*/ 2507672 w 8797636"/>
              <a:gd name="connsiteY5" fmla="*/ 3041073 h 3265055"/>
              <a:gd name="connsiteX6" fmla="*/ 3574472 w 8797636"/>
              <a:gd name="connsiteY6" fmla="*/ 3165764 h 3265055"/>
              <a:gd name="connsiteX7" fmla="*/ 4087091 w 8797636"/>
              <a:gd name="connsiteY7" fmla="*/ 2556164 h 3265055"/>
              <a:gd name="connsiteX8" fmla="*/ 4475018 w 8797636"/>
              <a:gd name="connsiteY8" fmla="*/ 145473 h 3265055"/>
              <a:gd name="connsiteX9" fmla="*/ 5056909 w 8797636"/>
              <a:gd name="connsiteY9" fmla="*/ 2376055 h 3265055"/>
              <a:gd name="connsiteX10" fmla="*/ 5583382 w 8797636"/>
              <a:gd name="connsiteY10" fmla="*/ 2763982 h 3265055"/>
              <a:gd name="connsiteX11" fmla="*/ 5902036 w 8797636"/>
              <a:gd name="connsiteY11" fmla="*/ 1420091 h 3265055"/>
              <a:gd name="connsiteX12" fmla="*/ 6109854 w 8797636"/>
              <a:gd name="connsiteY12" fmla="*/ 173182 h 3265055"/>
              <a:gd name="connsiteX13" fmla="*/ 6774872 w 8797636"/>
              <a:gd name="connsiteY13" fmla="*/ 2459182 h 3265055"/>
              <a:gd name="connsiteX14" fmla="*/ 7356763 w 8797636"/>
              <a:gd name="connsiteY14" fmla="*/ 3165764 h 3265055"/>
              <a:gd name="connsiteX15" fmla="*/ 7813963 w 8797636"/>
              <a:gd name="connsiteY15" fmla="*/ 3054928 h 3265055"/>
              <a:gd name="connsiteX16" fmla="*/ 8146472 w 8797636"/>
              <a:gd name="connsiteY16" fmla="*/ 1918855 h 3265055"/>
              <a:gd name="connsiteX17" fmla="*/ 8382000 w 8797636"/>
              <a:gd name="connsiteY17" fmla="*/ 1835728 h 3265055"/>
              <a:gd name="connsiteX18" fmla="*/ 8686800 w 8797636"/>
              <a:gd name="connsiteY18" fmla="*/ 2334491 h 3265055"/>
              <a:gd name="connsiteX19" fmla="*/ 8686800 w 8797636"/>
              <a:gd name="connsiteY19" fmla="*/ 2334491 h 3265055"/>
              <a:gd name="connsiteX20" fmla="*/ 8797636 w 8797636"/>
              <a:gd name="connsiteY20" fmla="*/ 2556164 h 32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797636" h="3265055">
                <a:moveTo>
                  <a:pt x="0" y="2376055"/>
                </a:moveTo>
                <a:cubicBezTo>
                  <a:pt x="118918" y="1932709"/>
                  <a:pt x="237837" y="1489364"/>
                  <a:pt x="401782" y="1475509"/>
                </a:cubicBezTo>
                <a:cubicBezTo>
                  <a:pt x="565727" y="1461655"/>
                  <a:pt x="801254" y="2299855"/>
                  <a:pt x="983672" y="2292928"/>
                </a:cubicBezTo>
                <a:cubicBezTo>
                  <a:pt x="1166090" y="2286001"/>
                  <a:pt x="1341582" y="1440873"/>
                  <a:pt x="1496291" y="1433946"/>
                </a:cubicBezTo>
                <a:cubicBezTo>
                  <a:pt x="1651000" y="1427019"/>
                  <a:pt x="1743364" y="1983510"/>
                  <a:pt x="1911927" y="2251364"/>
                </a:cubicBezTo>
                <a:cubicBezTo>
                  <a:pt x="2080491" y="2519219"/>
                  <a:pt x="2230581" y="2888673"/>
                  <a:pt x="2507672" y="3041073"/>
                </a:cubicBezTo>
                <a:cubicBezTo>
                  <a:pt x="2784763" y="3193473"/>
                  <a:pt x="3311236" y="3246582"/>
                  <a:pt x="3574472" y="3165764"/>
                </a:cubicBezTo>
                <a:cubicBezTo>
                  <a:pt x="3837708" y="3084946"/>
                  <a:pt x="3937000" y="3059546"/>
                  <a:pt x="4087091" y="2556164"/>
                </a:cubicBezTo>
                <a:cubicBezTo>
                  <a:pt x="4237182" y="2052782"/>
                  <a:pt x="4313382" y="175491"/>
                  <a:pt x="4475018" y="145473"/>
                </a:cubicBezTo>
                <a:cubicBezTo>
                  <a:pt x="4636654" y="115455"/>
                  <a:pt x="4872182" y="1939637"/>
                  <a:pt x="5056909" y="2376055"/>
                </a:cubicBezTo>
                <a:cubicBezTo>
                  <a:pt x="5241636" y="2812473"/>
                  <a:pt x="5442528" y="2923309"/>
                  <a:pt x="5583382" y="2763982"/>
                </a:cubicBezTo>
                <a:cubicBezTo>
                  <a:pt x="5724236" y="2604655"/>
                  <a:pt x="5814291" y="1851891"/>
                  <a:pt x="5902036" y="1420091"/>
                </a:cubicBezTo>
                <a:cubicBezTo>
                  <a:pt x="5989781" y="988291"/>
                  <a:pt x="5964381" y="0"/>
                  <a:pt x="6109854" y="173182"/>
                </a:cubicBezTo>
                <a:cubicBezTo>
                  <a:pt x="6255327" y="346364"/>
                  <a:pt x="6567054" y="1960418"/>
                  <a:pt x="6774872" y="2459182"/>
                </a:cubicBezTo>
                <a:cubicBezTo>
                  <a:pt x="6982690" y="2957946"/>
                  <a:pt x="7183581" y="3066473"/>
                  <a:pt x="7356763" y="3165764"/>
                </a:cubicBezTo>
                <a:cubicBezTo>
                  <a:pt x="7529945" y="3265055"/>
                  <a:pt x="7682345" y="3262746"/>
                  <a:pt x="7813963" y="3054928"/>
                </a:cubicBezTo>
                <a:cubicBezTo>
                  <a:pt x="7945581" y="2847110"/>
                  <a:pt x="8051799" y="2122055"/>
                  <a:pt x="8146472" y="1918855"/>
                </a:cubicBezTo>
                <a:cubicBezTo>
                  <a:pt x="8241145" y="1715655"/>
                  <a:pt x="8291945" y="1766455"/>
                  <a:pt x="8382000" y="1835728"/>
                </a:cubicBezTo>
                <a:cubicBezTo>
                  <a:pt x="8472055" y="1905001"/>
                  <a:pt x="8686800" y="2334491"/>
                  <a:pt x="8686800" y="2334491"/>
                </a:cubicBezTo>
                <a:lnTo>
                  <a:pt x="8686800" y="2334491"/>
                </a:lnTo>
                <a:lnTo>
                  <a:pt x="8797636" y="2556164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35"/>
          <p:cNvSpPr>
            <a:spLocks noChangeArrowheads="1"/>
          </p:cNvSpPr>
          <p:nvPr/>
        </p:nvSpPr>
        <p:spPr bwMode="auto">
          <a:xfrm>
            <a:off x="1835150" y="4725988"/>
            <a:ext cx="1152525" cy="504825"/>
          </a:xfrm>
          <a:prstGeom prst="ellipse">
            <a:avLst/>
          </a:prstGeom>
          <a:solidFill>
            <a:srgbClr val="CC3300"/>
          </a:solidFill>
          <a:ln w="2857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20"/>
          <p:cNvSpPr>
            <a:spLocks noChangeArrowheads="1"/>
          </p:cNvSpPr>
          <p:nvPr/>
        </p:nvSpPr>
        <p:spPr bwMode="auto">
          <a:xfrm>
            <a:off x="827088" y="5446713"/>
            <a:ext cx="1008062" cy="576262"/>
          </a:xfrm>
          <a:prstGeom prst="ellipse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11"/>
          <p:cNvSpPr>
            <a:spLocks noChangeArrowheads="1"/>
          </p:cNvSpPr>
          <p:nvPr/>
        </p:nvSpPr>
        <p:spPr bwMode="auto">
          <a:xfrm>
            <a:off x="1042988" y="5302250"/>
            <a:ext cx="144462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14"/>
          <p:cNvSpPr>
            <a:spLocks noChangeArrowheads="1"/>
          </p:cNvSpPr>
          <p:nvPr/>
        </p:nvSpPr>
        <p:spPr bwMode="auto">
          <a:xfrm>
            <a:off x="1258888" y="5589588"/>
            <a:ext cx="144462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utoShape 15"/>
          <p:cNvSpPr>
            <a:spLocks noChangeArrowheads="1"/>
          </p:cNvSpPr>
          <p:nvPr/>
        </p:nvSpPr>
        <p:spPr bwMode="auto">
          <a:xfrm>
            <a:off x="2339975" y="4581525"/>
            <a:ext cx="144463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AutoShape 16"/>
          <p:cNvSpPr>
            <a:spLocks noChangeArrowheads="1"/>
          </p:cNvSpPr>
          <p:nvPr/>
        </p:nvSpPr>
        <p:spPr bwMode="auto">
          <a:xfrm>
            <a:off x="2051050" y="4725988"/>
            <a:ext cx="144463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AutoShape 17"/>
          <p:cNvSpPr>
            <a:spLocks noChangeArrowheads="1"/>
          </p:cNvSpPr>
          <p:nvPr/>
        </p:nvSpPr>
        <p:spPr bwMode="auto">
          <a:xfrm>
            <a:off x="2627313" y="4725988"/>
            <a:ext cx="144462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18"/>
          <p:cNvSpPr>
            <a:spLocks noChangeArrowheads="1"/>
          </p:cNvSpPr>
          <p:nvPr/>
        </p:nvSpPr>
        <p:spPr bwMode="auto">
          <a:xfrm>
            <a:off x="4067175" y="4870450"/>
            <a:ext cx="144463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19"/>
          <p:cNvSpPr>
            <a:spLocks noChangeArrowheads="1"/>
          </p:cNvSpPr>
          <p:nvPr/>
        </p:nvSpPr>
        <p:spPr bwMode="auto">
          <a:xfrm>
            <a:off x="3779838" y="5230813"/>
            <a:ext cx="144462" cy="358775"/>
          </a:xfrm>
          <a:prstGeom prst="can">
            <a:avLst>
              <a:gd name="adj" fmla="val 62088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Text Box 21"/>
          <p:cNvSpPr txBox="1">
            <a:spLocks noChangeArrowheads="1"/>
          </p:cNvSpPr>
          <p:nvPr/>
        </p:nvSpPr>
        <p:spPr bwMode="auto">
          <a:xfrm>
            <a:off x="1331913" y="5014913"/>
            <a:ext cx="336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E</a:t>
            </a:r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107950" y="620688"/>
            <a:ext cx="89418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Measure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(t,E) → </a:t>
            </a: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(t,E) number of pedestrians in the region E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" name="Text Box 23"/>
          <p:cNvSpPr txBox="1">
            <a:spLocks noChangeArrowheads="1"/>
          </p:cNvSpPr>
          <p:nvPr/>
        </p:nvSpPr>
        <p:spPr bwMode="auto">
          <a:xfrm>
            <a:off x="251520" y="1196752"/>
            <a:ext cx="868859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map</a:t>
            </a:r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ɣ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→ x + </a:t>
            </a:r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(x,</a:t>
            </a: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 move 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points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given velocity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4" name="Freeform 25"/>
          <p:cNvSpPr>
            <a:spLocks/>
          </p:cNvSpPr>
          <p:nvPr/>
        </p:nvSpPr>
        <p:spPr bwMode="auto">
          <a:xfrm>
            <a:off x="1476375" y="5589588"/>
            <a:ext cx="1150938" cy="493712"/>
          </a:xfrm>
          <a:custGeom>
            <a:avLst/>
            <a:gdLst>
              <a:gd name="T0" fmla="*/ 0 w 725"/>
              <a:gd name="T1" fmla="*/ 2147483647 h 311"/>
              <a:gd name="T2" fmla="*/ 2147483647 w 725"/>
              <a:gd name="T3" fmla="*/ 2147483647 h 311"/>
              <a:gd name="T4" fmla="*/ 2147483647 w 725"/>
              <a:gd name="T5" fmla="*/ 0 h 311"/>
              <a:gd name="T6" fmla="*/ 0 60000 65536"/>
              <a:gd name="T7" fmla="*/ 0 60000 65536"/>
              <a:gd name="T8" fmla="*/ 0 60000 65536"/>
              <a:gd name="T9" fmla="*/ 0 w 725"/>
              <a:gd name="T10" fmla="*/ 0 h 311"/>
              <a:gd name="T11" fmla="*/ 725 w 725"/>
              <a:gd name="T12" fmla="*/ 311 h 3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5" h="311">
                <a:moveTo>
                  <a:pt x="0" y="227"/>
                </a:moveTo>
                <a:cubicBezTo>
                  <a:pt x="143" y="269"/>
                  <a:pt x="287" y="311"/>
                  <a:pt x="408" y="273"/>
                </a:cubicBezTo>
                <a:cubicBezTo>
                  <a:pt x="529" y="235"/>
                  <a:pt x="627" y="117"/>
                  <a:pt x="725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5" name="AutoShape 26"/>
          <p:cNvSpPr>
            <a:spLocks noChangeArrowheads="1"/>
          </p:cNvSpPr>
          <p:nvPr/>
        </p:nvSpPr>
        <p:spPr bwMode="auto">
          <a:xfrm>
            <a:off x="2700338" y="5157788"/>
            <a:ext cx="144462" cy="358775"/>
          </a:xfrm>
          <a:prstGeom prst="can">
            <a:avLst>
              <a:gd name="adj" fmla="val 62088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Text Box 28"/>
          <p:cNvSpPr txBox="1">
            <a:spLocks noChangeArrowheads="1"/>
          </p:cNvSpPr>
          <p:nvPr/>
        </p:nvSpPr>
        <p:spPr bwMode="auto">
          <a:xfrm>
            <a:off x="1979613" y="5518150"/>
            <a:ext cx="298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ɣ</a:t>
            </a:r>
          </a:p>
        </p:txBody>
      </p:sp>
      <p:sp>
        <p:nvSpPr>
          <p:cNvPr id="107" name="Text Box 29"/>
          <p:cNvSpPr txBox="1">
            <a:spLocks noChangeArrowheads="1"/>
          </p:cNvSpPr>
          <p:nvPr/>
        </p:nvSpPr>
        <p:spPr bwMode="auto">
          <a:xfrm>
            <a:off x="899541" y="1747664"/>
            <a:ext cx="82089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next time step is given by </a:t>
            </a: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(t+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E) = </a:t>
            </a: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(t,</a:t>
            </a: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ɣ</a:t>
            </a:r>
            <a:r>
              <a:rPr lang="it-I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⁻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¹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(E))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8" name="Oval 31"/>
          <p:cNvSpPr>
            <a:spLocks noChangeArrowheads="1"/>
          </p:cNvSpPr>
          <p:nvPr/>
        </p:nvSpPr>
        <p:spPr bwMode="auto">
          <a:xfrm>
            <a:off x="3995738" y="4365625"/>
            <a:ext cx="792162" cy="431800"/>
          </a:xfrm>
          <a:prstGeom prst="ellipse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Text Box 32"/>
          <p:cNvSpPr txBox="1">
            <a:spLocks noChangeArrowheads="1"/>
          </p:cNvSpPr>
          <p:nvPr/>
        </p:nvSpPr>
        <p:spPr bwMode="auto">
          <a:xfrm>
            <a:off x="3779838" y="4149725"/>
            <a:ext cx="33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E</a:t>
            </a:r>
          </a:p>
        </p:txBody>
      </p:sp>
      <p:sp>
        <p:nvSpPr>
          <p:cNvPr id="110" name="Freeform 33"/>
          <p:cNvSpPr>
            <a:spLocks/>
          </p:cNvSpPr>
          <p:nvPr/>
        </p:nvSpPr>
        <p:spPr bwMode="auto">
          <a:xfrm rot="-10534403">
            <a:off x="2771775" y="4438650"/>
            <a:ext cx="1150938" cy="277813"/>
          </a:xfrm>
          <a:custGeom>
            <a:avLst/>
            <a:gdLst>
              <a:gd name="T0" fmla="*/ 0 w 725"/>
              <a:gd name="T1" fmla="*/ 2147483647 h 311"/>
              <a:gd name="T2" fmla="*/ 2147483647 w 725"/>
              <a:gd name="T3" fmla="*/ 2147483647 h 311"/>
              <a:gd name="T4" fmla="*/ 2147483647 w 725"/>
              <a:gd name="T5" fmla="*/ 0 h 311"/>
              <a:gd name="T6" fmla="*/ 0 60000 65536"/>
              <a:gd name="T7" fmla="*/ 0 60000 65536"/>
              <a:gd name="T8" fmla="*/ 0 60000 65536"/>
              <a:gd name="T9" fmla="*/ 0 w 725"/>
              <a:gd name="T10" fmla="*/ 0 h 311"/>
              <a:gd name="T11" fmla="*/ 725 w 725"/>
              <a:gd name="T12" fmla="*/ 311 h 3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5" h="311">
                <a:moveTo>
                  <a:pt x="0" y="227"/>
                </a:moveTo>
                <a:cubicBezTo>
                  <a:pt x="143" y="269"/>
                  <a:pt x="287" y="311"/>
                  <a:pt x="408" y="273"/>
                </a:cubicBezTo>
                <a:cubicBezTo>
                  <a:pt x="529" y="235"/>
                  <a:pt x="627" y="117"/>
                  <a:pt x="725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" name="Text Box 34"/>
          <p:cNvSpPr txBox="1">
            <a:spLocks noChangeArrowheads="1"/>
          </p:cNvSpPr>
          <p:nvPr/>
        </p:nvSpPr>
        <p:spPr bwMode="auto">
          <a:xfrm>
            <a:off x="3132138" y="4438650"/>
            <a:ext cx="4603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CC3300"/>
                </a:solidFill>
              </a:rPr>
              <a:t>ɣ</a:t>
            </a:r>
            <a:r>
              <a:rPr lang="it-IT">
                <a:solidFill>
                  <a:srgbClr val="CC3300"/>
                </a:solidFill>
              </a:rPr>
              <a:t>⁻</a:t>
            </a:r>
            <a:r>
              <a:rPr lang="en-US">
                <a:solidFill>
                  <a:srgbClr val="CC3300"/>
                </a:solidFill>
              </a:rPr>
              <a:t>¹</a:t>
            </a:r>
            <a:endParaRPr lang="it-IT">
              <a:solidFill>
                <a:srgbClr val="CC3300"/>
              </a:solidFill>
            </a:endParaRPr>
          </a:p>
        </p:txBody>
      </p:sp>
      <p:sp>
        <p:nvSpPr>
          <p:cNvPr id="112" name="Text Box 37"/>
          <p:cNvSpPr txBox="1">
            <a:spLocks noChangeArrowheads="1"/>
          </p:cNvSpPr>
          <p:nvPr/>
        </p:nvSpPr>
        <p:spPr bwMode="auto">
          <a:xfrm>
            <a:off x="1547813" y="4294188"/>
            <a:ext cx="8286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CC3300"/>
                </a:solidFill>
              </a:rPr>
              <a:t>ɣ</a:t>
            </a:r>
            <a:r>
              <a:rPr lang="it-IT">
                <a:solidFill>
                  <a:srgbClr val="CC3300"/>
                </a:solidFill>
              </a:rPr>
              <a:t>⁻</a:t>
            </a:r>
            <a:r>
              <a:rPr lang="en-US">
                <a:solidFill>
                  <a:srgbClr val="CC3300"/>
                </a:solidFill>
              </a:rPr>
              <a:t>¹</a:t>
            </a:r>
            <a:r>
              <a:rPr lang="el-GR"/>
              <a:t> </a:t>
            </a:r>
            <a:r>
              <a:rPr lang="it-IT"/>
              <a:t>(E)</a:t>
            </a:r>
          </a:p>
        </p:txBody>
      </p:sp>
      <p:grpSp>
        <p:nvGrpSpPr>
          <p:cNvPr id="115" name="Group 52"/>
          <p:cNvGrpSpPr>
            <a:grpSpLocks/>
          </p:cNvGrpSpPr>
          <p:nvPr/>
        </p:nvGrpSpPr>
        <p:grpSpPr bwMode="auto">
          <a:xfrm>
            <a:off x="1042988" y="2420888"/>
            <a:ext cx="6913563" cy="511175"/>
            <a:chOff x="657" y="2024"/>
            <a:chExt cx="4355" cy="322"/>
          </a:xfrm>
        </p:grpSpPr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657" y="2024"/>
              <a:ext cx="4326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velocity </a:t>
              </a:r>
              <a:r>
                <a:rPr lang="it-IT" sz="24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is the sum of desired velocity </a:t>
              </a:r>
              <a:r>
                <a:rPr lang="it-IT" sz="24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>
              <a:off x="4816" y="2115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18" name="Group 53"/>
          <p:cNvGrpSpPr>
            <a:grpSpLocks/>
          </p:cNvGrpSpPr>
          <p:nvPr/>
        </p:nvGrpSpPr>
        <p:grpSpPr bwMode="auto">
          <a:xfrm>
            <a:off x="4932040" y="3068960"/>
            <a:ext cx="4464992" cy="1108074"/>
            <a:chOff x="3424" y="2341"/>
            <a:chExt cx="2336" cy="698"/>
          </a:xfrm>
        </p:grpSpPr>
        <p:sp>
          <p:nvSpPr>
            <p:cNvPr id="119" name="Text Box 41"/>
            <p:cNvSpPr txBox="1">
              <a:spLocks noChangeArrowheads="1"/>
            </p:cNvSpPr>
            <p:nvPr/>
          </p:nvSpPr>
          <p:spPr bwMode="auto">
            <a:xfrm>
              <a:off x="3424" y="2341"/>
              <a:ext cx="2336" cy="6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interaction term </a:t>
              </a:r>
              <a:r>
                <a:rPr lang="it-IT" sz="24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l-GR" sz="24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μ</a:t>
              </a:r>
              <a:r>
                <a:rPr lang="it-I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)</a:t>
              </a:r>
              <a:endPara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endParaRPr lang="it-IT" dirty="0"/>
            </a:p>
          </p:txBody>
        </p:sp>
        <p:sp>
          <p:nvSpPr>
            <p:cNvPr id="120" name="Text Box 43"/>
            <p:cNvSpPr txBox="1">
              <a:spLocks noChangeArrowheads="1"/>
            </p:cNvSpPr>
            <p:nvPr/>
          </p:nvSpPr>
          <p:spPr bwMode="auto">
            <a:xfrm>
              <a:off x="5082" y="2478"/>
              <a:ext cx="13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3568" y="6165304"/>
            <a:ext cx="795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evolving </a:t>
            </a:r>
            <a:r>
              <a:rPr lang="en-US" dirty="0" err="1" smtClean="0"/>
              <a:t>measares</a:t>
            </a:r>
            <a:r>
              <a:rPr lang="en-US" dirty="0" smtClean="0"/>
              <a:t>: </a:t>
            </a:r>
            <a:r>
              <a:rPr lang="en-US" dirty="0" err="1" smtClean="0"/>
              <a:t>Canuto-Fagnani-Tilli</a:t>
            </a:r>
            <a:r>
              <a:rPr lang="en-US" dirty="0" smtClean="0"/>
              <a:t>, </a:t>
            </a:r>
            <a:r>
              <a:rPr lang="en-US" dirty="0" err="1" smtClean="0"/>
              <a:t>Tosin</a:t>
            </a:r>
            <a:r>
              <a:rPr lang="en-US" dirty="0" smtClean="0"/>
              <a:t>-P., </a:t>
            </a:r>
            <a:r>
              <a:rPr lang="en-US" dirty="0" err="1" smtClean="0"/>
              <a:t>Muntean</a:t>
            </a:r>
            <a:r>
              <a:rPr lang="en-US" dirty="0" smtClean="0"/>
              <a:t> et al., </a:t>
            </a:r>
          </a:p>
          <a:p>
            <a:r>
              <a:rPr lang="en-US" dirty="0" err="1" smtClean="0"/>
              <a:t>Santambrogio</a:t>
            </a:r>
            <a:r>
              <a:rPr lang="en-US" dirty="0" smtClean="0"/>
              <a:t>, Carrillo</a:t>
            </a:r>
            <a:r>
              <a:rPr lang="en-US" dirty="0"/>
              <a:t>-</a:t>
            </a:r>
            <a:r>
              <a:rPr lang="en-US" dirty="0" err="1"/>
              <a:t>Figalli</a:t>
            </a:r>
            <a:r>
              <a:rPr lang="en-US" dirty="0"/>
              <a:t> et al., </a:t>
            </a:r>
            <a:r>
              <a:rPr lang="en-US" dirty="0" smtClean="0"/>
              <a:t>Colombo, </a:t>
            </a:r>
            <a:r>
              <a:rPr lang="en-US" dirty="0" err="1" smtClean="0"/>
              <a:t>Gwiazda</a:t>
            </a:r>
            <a:r>
              <a:rPr lang="en-US" dirty="0" smtClean="0"/>
              <a:t>, </a:t>
            </a:r>
            <a:r>
              <a:rPr lang="en-US" dirty="0" err="1" smtClean="0"/>
              <a:t>Ambrosio-Ganbo</a:t>
            </a:r>
            <a:r>
              <a:rPr lang="en-US" dirty="0" smtClean="0"/>
              <a:t>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4960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43" grpId="0" animBg="1"/>
      <p:bldP spid="43" grpId="1" animBg="1"/>
      <p:bldP spid="113" grpId="0" animBg="1"/>
      <p:bldP spid="114" grpId="0" animBg="1"/>
      <p:bldP spid="124" grpId="0" animBg="1"/>
      <p:bldP spid="125" grpId="0" animBg="1"/>
      <p:bldP spid="126" grpId="0" animBg="1"/>
      <p:bldP spid="45" grpId="0" animBg="1"/>
      <p:bldP spid="45" grpId="1" animBg="1"/>
      <p:bldP spid="42" grpId="0" animBg="1"/>
      <p:bldP spid="42" grpId="1" animBg="1"/>
      <p:bldP spid="44" grpId="0" animBg="1"/>
      <p:bldP spid="44" grpId="1" animBg="1"/>
      <p:bldP spid="41" grpId="0" animBg="1"/>
      <p:bldP spid="41" grpId="1" animBg="1"/>
      <p:bldP spid="2" grpId="0"/>
      <p:bldP spid="38" grpId="0" animBg="1"/>
      <p:bldP spid="38" grpId="1" animBg="1"/>
      <p:bldP spid="92" grpId="0" animBg="1"/>
      <p:bldP spid="93" grpId="0" animBg="1"/>
      <p:bldP spid="93" grpId="1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1" grpId="1"/>
      <p:bldP spid="102" grpId="0"/>
      <p:bldP spid="103" grpId="0"/>
      <p:bldP spid="104" grpId="0" animBg="1"/>
      <p:bldP spid="104" grpId="1" animBg="1"/>
      <p:bldP spid="105" grpId="0" animBg="1"/>
      <p:bldP spid="105" grpId="1" animBg="1"/>
      <p:bldP spid="106" grpId="0"/>
      <p:bldP spid="106" grpId="1"/>
      <p:bldP spid="107" grpId="0"/>
      <p:bldP spid="108" grpId="0" animBg="1"/>
      <p:bldP spid="109" grpId="0"/>
      <p:bldP spid="110" grpId="0" animBg="1"/>
      <p:bldP spid="111" grpId="0"/>
      <p:bldP spid="11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5903912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90525" y="1419225"/>
            <a:ext cx="77866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161925" indent="-161925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0525" indent="-196850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578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263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7900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51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23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95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67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fi-FI" sz="1600">
                <a:solidFill>
                  <a:srgbClr val="000000"/>
                </a:solidFill>
              </a:rPr>
              <a:t>Walking area                , e.g.</a:t>
            </a:r>
            <a:r>
              <a:rPr lang="fi-FI" sz="1600">
                <a:solidFill>
                  <a:srgbClr val="000000"/>
                </a:solidFill>
                <a:cs typeface="Arial" charset="0"/>
              </a:rPr>
              <a:t> Ω = [0, 1] </a:t>
            </a:r>
            <a:r>
              <a:rPr lang="fi-FI" sz="1600">
                <a:solidFill>
                  <a:srgbClr val="000000"/>
                </a:solidFill>
              </a:rPr>
              <a:t>x [0, 1]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fi-FI" sz="1600">
                <a:solidFill>
                  <a:srgbClr val="000000"/>
                </a:solidFill>
              </a:rPr>
              <a:t>Evolution of the system by push-forward of discrete-time measures: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-319088" y="2533650"/>
            <a:ext cx="1635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084388"/>
            <a:ext cx="20828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90525" y="2759075"/>
            <a:ext cx="501808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161925" indent="-161925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0525" indent="-196850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578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263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7900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51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23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95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67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fi-FI" sz="1600">
                <a:solidFill>
                  <a:srgbClr val="000000"/>
                </a:solidFill>
              </a:rPr>
              <a:t>The motion mapping </a:t>
            </a:r>
            <a:r>
              <a:rPr lang="fi-FI" sz="160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ɣ</a:t>
            </a:r>
            <a:r>
              <a:rPr lang="fi-FI" sz="1600" i="1" baseline="-33000">
                <a:solidFill>
                  <a:srgbClr val="000000"/>
                </a:solidFill>
                <a:latin typeface="Times New Roman" charset="0"/>
                <a:cs typeface="Arial" charset="0"/>
              </a:rPr>
              <a:t>n</a:t>
            </a:r>
            <a:r>
              <a:rPr lang="fi-FI" sz="1600">
                <a:solidFill>
                  <a:srgbClr val="000000"/>
                </a:solidFill>
              </a:rPr>
              <a:t> has the form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92113" y="4881563"/>
            <a:ext cx="57277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161925" indent="-161925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0525" indent="-196850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578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2638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7900" indent="-195263" defTabSz="407988"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51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23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95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67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161925" algn="l"/>
                <a:tab pos="566738" algn="l"/>
                <a:tab pos="974725" algn="l"/>
                <a:tab pos="1382713" algn="l"/>
                <a:tab pos="1790700" algn="l"/>
                <a:tab pos="2197100" algn="l"/>
                <a:tab pos="2605088" algn="l"/>
                <a:tab pos="3013075" algn="l"/>
                <a:tab pos="3419475" algn="l"/>
                <a:tab pos="3827463" algn="l"/>
                <a:tab pos="4235450" algn="l"/>
                <a:tab pos="4641850" algn="l"/>
                <a:tab pos="5049838" algn="l"/>
                <a:tab pos="5457825" algn="l"/>
                <a:tab pos="5865813" algn="l"/>
                <a:tab pos="6272213" algn="l"/>
                <a:tab pos="6680200" algn="l"/>
                <a:tab pos="7088188" algn="l"/>
                <a:tab pos="7494588" algn="l"/>
                <a:tab pos="7902575" algn="l"/>
                <a:tab pos="83105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fi-FI" sz="1600">
                <a:solidFill>
                  <a:srgbClr val="000000"/>
                </a:solidFill>
              </a:rPr>
              <a:t>The numerical scheme closely follows the idea of push-forward of the mass of pedestrians over a uniform square partition of the domain </a:t>
            </a:r>
            <a:r>
              <a:rPr lang="fi-FI" sz="1600">
                <a:solidFill>
                  <a:srgbClr val="000000"/>
                </a:solidFill>
                <a:cs typeface="Arial" charset="0"/>
              </a:rPr>
              <a:t>Ω:</a:t>
            </a:r>
          </a:p>
        </p:txBody>
      </p:sp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435475"/>
            <a:ext cx="2082800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588963" y="3881438"/>
            <a:ext cx="56673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0525" indent="-1968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578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26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7900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51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23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495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6700" indent="-1952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fi-FI" sz="1600">
                <a:solidFill>
                  <a:srgbClr val="000000"/>
                </a:solidFill>
              </a:rPr>
              <a:t>for a velocity field given by the superposition of two effects:</a:t>
            </a:r>
          </a:p>
        </p:txBody>
      </p:sp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087563"/>
            <a:ext cx="19812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248150"/>
            <a:ext cx="39052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3165475"/>
            <a:ext cx="38481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5670550"/>
            <a:ext cx="5345112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373188"/>
            <a:ext cx="8667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08275"/>
            <a:ext cx="53292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7056437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445125"/>
            <a:ext cx="2724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457200" y="58614"/>
            <a:ext cx="8229600" cy="85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evolving measures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050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/>
      <p:bldP spid="149510" grpId="0"/>
      <p:bldP spid="149511" grpId="0"/>
      <p:bldP spid="1495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540568" y="-171400"/>
            <a:ext cx="10114905" cy="1062038"/>
          </a:xfrm>
        </p:spPr>
        <p:txBody>
          <a:bodyPr lIns="0" tIns="0" rIns="0" bIns="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i-FI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Macroscopic for self-organization in pedestrians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5364088" y="908050"/>
            <a:ext cx="331311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fi-FI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Desired velocity field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331311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fi-FI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condition</a:t>
            </a:r>
          </a:p>
        </p:txBody>
      </p:sp>
      <p:sp>
        <p:nvSpPr>
          <p:cNvPr id="18437" name="AutoShape 11"/>
          <p:cNvSpPr>
            <a:spLocks noChangeArrowheads="1"/>
          </p:cNvSpPr>
          <p:nvPr/>
        </p:nvSpPr>
        <p:spPr bwMode="auto">
          <a:xfrm>
            <a:off x="3241675" y="3216275"/>
            <a:ext cx="2397125" cy="1798638"/>
          </a:xfrm>
          <a:prstGeom prst="roundRect">
            <a:avLst>
              <a:gd name="adj" fmla="val 7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156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413"/>
            <a:ext cx="2952750" cy="251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156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277" y="1268413"/>
            <a:ext cx="2951163" cy="2522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1567" name="Text Box 15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2339975" y="1628775"/>
            <a:ext cx="4491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Exiting the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metro: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movie</a:t>
            </a:r>
          </a:p>
        </p:txBody>
      </p:sp>
      <p:sp>
        <p:nvSpPr>
          <p:cNvPr id="151568" name="Text Box 16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2428875" y="3857625"/>
            <a:ext cx="450636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Exiting the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metro: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</p:txBody>
      </p:sp>
      <p:pic>
        <p:nvPicPr>
          <p:cNvPr id="18443" name="Picture 11" descr="2319071575_f7664b4f8c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325162"/>
            <a:ext cx="2736304" cy="20242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TextBox 5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4091364" y="5651400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</a:t>
            </a:r>
          </a:p>
        </p:txBody>
      </p:sp>
      <p:sp>
        <p:nvSpPr>
          <p:cNvPr id="12" name="TextBox 6">
            <a:hlinkClick r:id="rId10" action="ppaction://hlinkfile"/>
          </p:cNvPr>
          <p:cNvSpPr txBox="1">
            <a:spLocks noChangeArrowheads="1"/>
          </p:cNvSpPr>
          <p:nvPr/>
        </p:nvSpPr>
        <p:spPr bwMode="auto">
          <a:xfrm>
            <a:off x="4049960" y="4571280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</a:t>
            </a:r>
          </a:p>
        </p:txBody>
      </p:sp>
      <p:sp>
        <p:nvSpPr>
          <p:cNvPr id="13" name="TextBox 7">
            <a:hlinkClick r:id="rId11" action="ppaction://hlinkfile"/>
          </p:cNvPr>
          <p:cNvSpPr txBox="1">
            <a:spLocks noChangeArrowheads="1"/>
          </p:cNvSpPr>
          <p:nvPr/>
        </p:nvSpPr>
        <p:spPr bwMode="auto">
          <a:xfrm>
            <a:off x="3507366" y="5009753"/>
            <a:ext cx="2144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file"/>
              </a:rPr>
              <a:t>MULTISCALE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prod-flowslid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7617" y="4365104"/>
            <a:ext cx="2844823" cy="20535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32098700"/>
      </p:ext>
    </p:extLst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5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1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/>
      <p:bldP spid="151556" grpId="0"/>
      <p:bldP spid="151567" grpId="0"/>
      <p:bldP spid="151567" grpId="1"/>
      <p:bldP spid="151568" grpId="0"/>
      <p:bldP spid="151568" grpId="1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869160"/>
            <a:ext cx="4791888" cy="1596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4869160"/>
            <a:ext cx="4968552" cy="1584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869160"/>
            <a:ext cx="4968552" cy="1636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7600" y="-171400"/>
            <a:ext cx="1006016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Integrated scales: doors &amp; junctions</a:t>
            </a:r>
            <a:endParaRPr lang="en-US" dirty="0">
              <a:solidFill>
                <a:srgbClr val="000099"/>
              </a:solidFill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693396"/>
              </p:ext>
            </p:extLst>
          </p:nvPr>
        </p:nvGraphicFramePr>
        <p:xfrm>
          <a:off x="611560" y="1772816"/>
          <a:ext cx="2566988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Acrobat Document" r:id="rId6" imgW="4104000" imgH="3654000" progId="AcroExch.Document.7">
                  <p:embed/>
                </p:oleObj>
              </mc:Choice>
              <mc:Fallback>
                <p:oleObj name="Acrobat Document" r:id="rId6" imgW="4104000" imgH="3654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772816"/>
                        <a:ext cx="2566988" cy="2376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316590"/>
              </p:ext>
            </p:extLst>
          </p:nvPr>
        </p:nvGraphicFramePr>
        <p:xfrm>
          <a:off x="3347864" y="1772816"/>
          <a:ext cx="2466975" cy="23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8" imgW="4104000" imgH="3978000" progId="AcroExch.Document.7">
                  <p:embed/>
                </p:oleObj>
              </mc:Choice>
              <mc:Fallback>
                <p:oleObj name="Acrobat Document" r:id="rId8" imgW="4104000" imgH="3978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772816"/>
                        <a:ext cx="2466975" cy="23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169077"/>
              </p:ext>
            </p:extLst>
          </p:nvPr>
        </p:nvGraphicFramePr>
        <p:xfrm>
          <a:off x="6084168" y="1720205"/>
          <a:ext cx="2505075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10" imgW="4104000" imgH="3978000" progId="AcroExch.Document.7">
                  <p:embed/>
                </p:oleObj>
              </mc:Choice>
              <mc:Fallback>
                <p:oleObj name="Acrobat Document" r:id="rId10" imgW="4104000" imgH="3978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720205"/>
                        <a:ext cx="2505075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1268760"/>
            <a:ext cx="95410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</a:rPr>
              <a:t>DOOR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12" name="TextBox 5">
            <a:hlinkClick r:id="rId12" action="ppaction://hlinkfile"/>
          </p:cNvPr>
          <p:cNvSpPr txBox="1">
            <a:spLocks noChangeArrowheads="1"/>
          </p:cNvSpPr>
          <p:nvPr/>
        </p:nvSpPr>
        <p:spPr bwMode="auto">
          <a:xfrm>
            <a:off x="1990621" y="4221088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13" action="ppaction://hlinkfile"/>
              </a:rPr>
              <a:t>MACRO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6">
            <a:hlinkClick r:id="rId14" action="ppaction://hlinkfile"/>
          </p:cNvPr>
          <p:cNvSpPr txBox="1">
            <a:spLocks noChangeArrowheads="1"/>
          </p:cNvSpPr>
          <p:nvPr/>
        </p:nvSpPr>
        <p:spPr bwMode="auto">
          <a:xfrm>
            <a:off x="3502789" y="4221088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15" action="ppaction://hlinkfile"/>
              </a:rPr>
              <a:t>MICRO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7">
            <a:hlinkClick r:id="rId16" action="ppaction://hlinkfile"/>
          </p:cNvPr>
          <p:cNvSpPr txBox="1">
            <a:spLocks noChangeArrowheads="1"/>
          </p:cNvSpPr>
          <p:nvPr/>
        </p:nvSpPr>
        <p:spPr bwMode="auto">
          <a:xfrm>
            <a:off x="5447005" y="4149080"/>
            <a:ext cx="34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hlinkClick r:id="rId17" action="ppaction://hlinkfile"/>
              </a:rPr>
              <a:t>INTEGRATED SCALES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4221088"/>
            <a:ext cx="149562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</a:rPr>
              <a:t>JUNCTION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5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28223" cy="633413"/>
          </a:xfrm>
        </p:spPr>
        <p:txBody>
          <a:bodyPr/>
          <a:lstStyle/>
          <a:p>
            <a:pPr eaLnBrk="1" hangingPunct="1"/>
            <a:r>
              <a:rPr lang="it-IT" sz="4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it-IT" sz="4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metric</a:t>
            </a:r>
            <a:r>
              <a:rPr lang="it-IT" sz="4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self-</a:t>
            </a:r>
            <a:r>
              <a:rPr lang="it-IT" sz="40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organization</a:t>
            </a:r>
            <a:r>
              <a:rPr lang="it-IT" sz="4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137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13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sz="4000" b="1" dirty="0" smtClean="0">
                <a:solidFill>
                  <a:srgbClr val="000090"/>
                </a:solidFill>
              </a:rPr>
              <a:t>Model for data networks</a:t>
            </a:r>
          </a:p>
        </p:txBody>
      </p:sp>
      <p:sp>
        <p:nvSpPr>
          <p:cNvPr id="204803" name="Line 3"/>
          <p:cNvSpPr>
            <a:spLocks noChangeShapeType="1"/>
          </p:cNvSpPr>
          <p:nvPr/>
        </p:nvSpPr>
        <p:spPr bwMode="auto">
          <a:xfrm>
            <a:off x="1979613" y="3789363"/>
            <a:ext cx="5329237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04" name="Oval 4"/>
          <p:cNvSpPr>
            <a:spLocks noChangeArrowheads="1"/>
          </p:cNvSpPr>
          <p:nvPr/>
        </p:nvSpPr>
        <p:spPr bwMode="auto">
          <a:xfrm>
            <a:off x="755650" y="3500438"/>
            <a:ext cx="719138" cy="720725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Oval 5"/>
          <p:cNvSpPr>
            <a:spLocks noChangeArrowheads="1"/>
          </p:cNvSpPr>
          <p:nvPr/>
        </p:nvSpPr>
        <p:spPr bwMode="auto">
          <a:xfrm>
            <a:off x="7667625" y="3429000"/>
            <a:ext cx="719138" cy="720725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1042988" y="3068638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a</a:t>
            </a:r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1042988" y="2492375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b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1042988" y="1916113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c</a:t>
            </a:r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1042988" y="1341438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d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1979613" y="1052513"/>
            <a:ext cx="145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First attempt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2051050" y="1844675"/>
            <a:ext cx="1784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Second attempt</a:t>
            </a:r>
          </a:p>
        </p:txBody>
      </p:sp>
      <p:sp>
        <p:nvSpPr>
          <p:cNvPr id="204812" name="Rectangle 12"/>
          <p:cNvSpPr>
            <a:spLocks noChangeArrowheads="1"/>
          </p:cNvSpPr>
          <p:nvPr/>
        </p:nvSpPr>
        <p:spPr bwMode="auto">
          <a:xfrm>
            <a:off x="827088" y="2781300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b</a:t>
            </a:r>
          </a:p>
        </p:txBody>
      </p:sp>
      <p:sp>
        <p:nvSpPr>
          <p:cNvPr id="204813" name="Rectangle 13"/>
          <p:cNvSpPr>
            <a:spLocks noChangeArrowheads="1"/>
          </p:cNvSpPr>
          <p:nvPr/>
        </p:nvSpPr>
        <p:spPr bwMode="auto">
          <a:xfrm>
            <a:off x="755650" y="2205038"/>
            <a:ext cx="287338" cy="2889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d</a:t>
            </a:r>
          </a:p>
        </p:txBody>
      </p:sp>
      <p:pic>
        <p:nvPicPr>
          <p:cNvPr id="20481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491038"/>
            <a:ext cx="5903913" cy="593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48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5221288"/>
            <a:ext cx="7272338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481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5816600"/>
            <a:ext cx="5562600" cy="781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481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643438"/>
            <a:ext cx="8485188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6154738"/>
            <a:ext cx="5848350" cy="514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4819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5487988"/>
            <a:ext cx="48958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22751030"/>
      </p:ext>
    </p:extLst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8422E-6 C 0.00972 0.02036 0.01962 0.04072 0.08975 0.05089 C 0.15989 0.06107 0.3335 0.06084 0.42118 0.06153 C 0.50885 0.06223 0.56163 0.06709 0.61562 0.05552 C 0.66962 0.04395 0.71857 0.00486 0.74566 -0.0085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1858E-6 C 0.00798 0.01735 0.0283 0.08073 0.04791 0.10387 C 0.06753 0.127 0.07864 0.13163 0.11753 0.13833 C 0.15642 0.14504 0.22135 0.14342 0.28159 0.14435 C 0.34184 0.14527 0.42621 0.13625 0.47934 0.14435 C 0.53246 0.15244 0.57257 0.15036 0.6 0.19316 C 0.62743 0.23595 0.6335 0.32177 0.64392 0.40135 " pathEditMode="relative" rAng="0" ptsTypes="aaaaaaa">
                                      <p:cBhvr>
                                        <p:cTn id="44" dur="2000" fill="hold"/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5293E-6 C 0.0033 0.01944 0.00642 0.08166 0.01979 0.11752 C 0.03316 0.15337 0.03732 0.19616 0.08038 0.21467 C 0.12344 0.23318 0.21337 0.22577 0.27812 0.22832 C 0.34288 0.23086 0.41007 0.23156 0.46927 0.22971 C 0.5283 0.22786 0.58732 0.25446 0.63316 0.21768 C 0.67899 0.1809 0.72135 0.05298 0.74444 0.00972 " pathEditMode="relative" rAng="0" ptsTypes="aaaaaaa">
                                      <p:cBhvr>
                                        <p:cTn id="51" dur="20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0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69188E-6 C 0.00208 0.02012 0.00642 0.07494 0.01302 0.12028 C 0.01962 0.16562 0.00746 0.23941 0.03993 0.27157 C 0.07239 0.30372 0.14861 0.30603 0.20781 0.31297 C 0.26701 0.31991 0.33889 0.3132 0.39462 0.31344 C 0.45052 0.31367 0.50503 0.30141 0.54219 0.31506 C 0.57899 0.3287 0.6 0.35415 0.61632 0.39579 C 0.63264 0.43742 0.63541 0.52926 0.64045 0.56442 " pathEditMode="relative" rAng="0" ptsTypes="aaaaaaaa">
                                      <p:cBhvr>
                                        <p:cTn id="54" dur="20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04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31182E-6 C 0.01788 0.03632 0.03593 0.07287 0.08645 0.08999 C 0.13698 0.10711 0.22378 0.10109 0.3033 0.1034 C 0.38281 0.10572 0.50156 0.10711 0.56389 0.1034 C 0.62656 0.0997 0.64514 0.10479 0.67864 0.08097 C 0.71215 0.05714 0.74687 -0.0148 0.76475 -0.04001 " pathEditMode="relative" rAng="0" ptsTypes="aaaaaa">
                                      <p:cBhvr>
                                        <p:cTn id="81" dur="2000" fill="hold"/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0.03354 0.00625 0.06731 0.02014 0.09577 C 0.03403 0.12422 0.03802 0.15499 0.08298 0.17072 C 0.12795 0.18644 0.21389 0.18714 0.28976 0.19015 C 0.36528 0.19315 0.47934 0.18112 0.53698 0.18876 C 0.59427 0.19639 0.61267 0.20217 0.63472 0.23664 C 0.65677 0.27111 0.66319 0.3331 0.66962 0.39533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04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8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04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4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4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20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20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animBg="1"/>
      <p:bldP spid="204804" grpId="0" animBg="1"/>
      <p:bldP spid="204805" grpId="0" animBg="1"/>
      <p:bldP spid="204806" grpId="0" animBg="1"/>
      <p:bldP spid="204806" grpId="1" animBg="1"/>
      <p:bldP spid="204807" grpId="0" animBg="1"/>
      <p:bldP spid="204807" grpId="1" animBg="1"/>
      <p:bldP spid="204807" grpId="2" animBg="1"/>
      <p:bldP spid="204808" grpId="0" animBg="1"/>
      <p:bldP spid="204808" grpId="1" animBg="1"/>
      <p:bldP spid="204809" grpId="0" animBg="1"/>
      <p:bldP spid="204809" grpId="1" animBg="1"/>
      <p:bldP spid="204809" grpId="2" animBg="1"/>
      <p:bldP spid="204810" grpId="0"/>
      <p:bldP spid="204811" grpId="0"/>
      <p:bldP spid="204812" grpId="0" animBg="1"/>
      <p:bldP spid="204812" grpId="1" animBg="1"/>
      <p:bldP spid="204813" grpId="0" animBg="1"/>
      <p:bldP spid="204813" grpId="1" animBg="1"/>
      <p:bldP spid="204813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196752"/>
            <a:ext cx="8208912" cy="396044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4888" y="-171400"/>
            <a:ext cx="987544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metric for evolving measures?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5" descr="C:\Users\piccoli\AppData\Local\Microsoft\Windows\Temporary Internet Files\Content.IE5\7VU9QWV4\MM900236222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92896"/>
            <a:ext cx="397464" cy="62757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>
            <a:contourClr>
              <a:schemeClr val="accent6">
                <a:lumMod val="50000"/>
              </a:schemeClr>
            </a:contourClr>
          </a:sp3d>
        </p:spPr>
      </p:pic>
      <p:pic>
        <p:nvPicPr>
          <p:cNvPr id="7" name="Picture 31" descr="C:\Users\piccoli\AppData\Local\Microsoft\Windows\Temporary Internet Files\Content.IE5\Y11VK6R4\MM900172591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068960"/>
            <a:ext cx="486100" cy="6107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threePt" dir="t"/>
          </a:scene3d>
          <a:sp3d>
            <a:contourClr>
              <a:srgbClr val="FFFFFF"/>
            </a:contourClr>
          </a:sp3d>
        </p:spPr>
      </p:pic>
      <p:pic>
        <p:nvPicPr>
          <p:cNvPr id="8" name="Picture 19" descr="C:\Users\piccoli\AppData\Local\Microsoft\Windows\Temporary Internet Files\Content.IE5\Y11VK6R4\MM900282785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08920"/>
            <a:ext cx="603067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>
            <a:contourClr>
              <a:schemeClr val="accent6">
                <a:lumMod val="50000"/>
              </a:schemeClr>
            </a:contourClr>
          </a:sp3d>
        </p:spPr>
      </p:pic>
      <p:pic>
        <p:nvPicPr>
          <p:cNvPr id="9" name="Picture 5" descr="C:\Users\piccoli\AppData\Local\Microsoft\Windows\Temporary Internet Files\Content.IE5\KWLUSMWJ\MM900354669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924944"/>
            <a:ext cx="348962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>
            <a:contourClr>
              <a:schemeClr val="accent6">
                <a:lumMod val="50000"/>
              </a:schemeClr>
            </a:contourClr>
          </a:sp3d>
        </p:spPr>
      </p:pic>
      <p:pic>
        <p:nvPicPr>
          <p:cNvPr id="10" name="Picture 5" descr="C:\Users\piccoli\AppData\Local\Microsoft\Windows\Temporary Internet Files\Content.IE5\KWLUSMWJ\MM900354669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276872"/>
            <a:ext cx="348962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>
            <a:contourClr>
              <a:schemeClr val="accent6">
                <a:lumMod val="50000"/>
              </a:schemeClr>
            </a:contourClr>
          </a:sp3d>
        </p:spPr>
      </p:pic>
      <p:pic>
        <p:nvPicPr>
          <p:cNvPr id="11" name="Picture 31" descr="C:\Users\piccoli\AppData\Local\Microsoft\Windows\Temporary Internet Files\Content.IE5\Y11VK6R4\MM900172591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486100" cy="6107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threePt" dir="t"/>
          </a:scene3d>
          <a:sp3d>
            <a:contourClr>
              <a:srgbClr val="FFFFFF"/>
            </a:contourClr>
          </a:sp3d>
        </p:spPr>
      </p:pic>
      <p:pic>
        <p:nvPicPr>
          <p:cNvPr id="12" name="Picture 25" descr="C:\Users\piccoli\AppData\Local\Microsoft\Windows\Temporary Internet Files\Content.IE5\7VU9QWV4\MM900236222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50307"/>
            <a:ext cx="397464" cy="62757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chemeClr val="accent6">
                <a:lumMod val="50000"/>
              </a:schemeClr>
            </a:contourClr>
          </a:sp3d>
        </p:spPr>
      </p:pic>
      <p:pic>
        <p:nvPicPr>
          <p:cNvPr id="13" name="Picture 31" descr="C:\Users\piccoli\AppData\Local\Microsoft\Windows\Temporary Internet Files\Content.IE5\Y11VK6R4\MM900172591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826371"/>
            <a:ext cx="486100" cy="6107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rgbClr val="FFFFFF"/>
            </a:contourClr>
          </a:sp3d>
        </p:spPr>
      </p:pic>
      <p:pic>
        <p:nvPicPr>
          <p:cNvPr id="14" name="Picture 19" descr="C:\Users\piccoli\AppData\Local\Microsoft\Windows\Temporary Internet Files\Content.IE5\Y11VK6R4\MM900282785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66331"/>
            <a:ext cx="603067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chemeClr val="accent6">
                <a:lumMod val="50000"/>
              </a:schemeClr>
            </a:contourClr>
          </a:sp3d>
        </p:spPr>
      </p:pic>
      <p:pic>
        <p:nvPicPr>
          <p:cNvPr id="15" name="Picture 5" descr="C:\Users\piccoli\AppData\Local\Microsoft\Windows\Temporary Internet Files\Content.IE5\KWLUSMWJ\MM900354669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682355"/>
            <a:ext cx="348962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chemeClr val="accent6">
                <a:lumMod val="50000"/>
              </a:schemeClr>
            </a:contourClr>
          </a:sp3d>
        </p:spPr>
      </p:pic>
      <p:pic>
        <p:nvPicPr>
          <p:cNvPr id="16" name="Picture 5" descr="C:\Users\piccoli\AppData\Local\Microsoft\Windows\Temporary Internet Files\Content.IE5\KWLUSMWJ\MM900354669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034283"/>
            <a:ext cx="348962" cy="5760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chemeClr val="accent6">
                <a:lumMod val="50000"/>
              </a:schemeClr>
            </a:contourClr>
          </a:sp3d>
        </p:spPr>
      </p:pic>
      <p:pic>
        <p:nvPicPr>
          <p:cNvPr id="17" name="Picture 31" descr="C:\Users\piccoli\AppData\Local\Microsoft\Windows\Temporary Internet Files\Content.IE5\Y11VK6R4\MM900172591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818259"/>
            <a:ext cx="486100" cy="61074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sunset" dir="t"/>
          </a:scene3d>
          <a:sp3d prstMaterial="clear">
            <a:contourClr>
              <a:srgbClr val="FFFFFF"/>
            </a:contourClr>
          </a:sp3d>
        </p:spPr>
      </p:pic>
      <p:sp>
        <p:nvSpPr>
          <p:cNvPr id="19" name="Arc 18"/>
          <p:cNvSpPr/>
          <p:nvPr/>
        </p:nvSpPr>
        <p:spPr>
          <a:xfrm>
            <a:off x="1403648" y="2010544"/>
            <a:ext cx="576064" cy="4370784"/>
          </a:xfrm>
          <a:prstGeom prst="arc">
            <a:avLst>
              <a:gd name="adj1" fmla="val 11394314"/>
              <a:gd name="adj2" fmla="val 20625165"/>
            </a:avLst>
          </a:prstGeom>
          <a:solidFill>
            <a:srgbClr val="FF0000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4800000">
              <a:rot lat="1615622" lon="4251134" rev="530318"/>
            </a:camera>
            <a:lightRig rig="morning" dir="t"/>
          </a:scene3d>
          <a:sp3d extrusionH="6343650" contourW="88900" prstMaterial="dkEdge">
            <a:extrusionClr>
              <a:srgbClr val="3399FF"/>
            </a:extrusionClr>
            <a:contourClr>
              <a:srgbClr val="00B0F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2123728" y="2780928"/>
            <a:ext cx="576064" cy="4370784"/>
          </a:xfrm>
          <a:prstGeom prst="arc">
            <a:avLst>
              <a:gd name="adj1" fmla="val 11394314"/>
              <a:gd name="adj2" fmla="val 20625165"/>
            </a:avLst>
          </a:prstGeom>
          <a:solidFill>
            <a:srgbClr val="FF0000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4800000">
              <a:rot lat="1615622" lon="4251134" rev="530318"/>
            </a:camera>
            <a:lightRig rig="sunset" dir="t"/>
          </a:scene3d>
          <a:sp3d extrusionH="6343650" contourW="88900" prstMaterial="clear">
            <a:extrusionClr>
              <a:srgbClr val="3399FF"/>
            </a:extrusionClr>
            <a:contourClr>
              <a:srgbClr val="00B0F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1043608" y="4293096"/>
            <a:ext cx="864096" cy="72008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1975" y="3585210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1439652" y="3897051"/>
            <a:ext cx="360040" cy="28803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19342" y="3225170"/>
            <a:ext cx="428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2704" y="5858108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then the L1 distance is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O(1)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479511"/>
      </p:ext>
    </p:extLst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/>
      <p:bldP spid="24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196752"/>
            <a:ext cx="8208912" cy="396044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4888" y="-171400"/>
            <a:ext cx="987544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Wasserstein metric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be 20"/>
          <p:cNvSpPr/>
          <p:nvPr/>
        </p:nvSpPr>
        <p:spPr>
          <a:xfrm>
            <a:off x="1331640" y="3356992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1547664" y="3509392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1907704" y="3140968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1907704" y="3429000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1619672" y="3140968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2267744" y="3356992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1835696" y="3645024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1619672" y="2852936"/>
            <a:ext cx="360040" cy="360040"/>
          </a:xfrm>
          <a:prstGeom prst="cub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5796136" y="2636912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6012160" y="2789312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/>
          <p:cNvSpPr/>
          <p:nvPr/>
        </p:nvSpPr>
        <p:spPr>
          <a:xfrm>
            <a:off x="6372200" y="2420888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6372200" y="2708920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6084168" y="2420888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/>
          <p:cNvSpPr/>
          <p:nvPr/>
        </p:nvSpPr>
        <p:spPr>
          <a:xfrm>
            <a:off x="6732240" y="2636912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/>
          <p:cNvSpPr/>
          <p:nvPr/>
        </p:nvSpPr>
        <p:spPr>
          <a:xfrm>
            <a:off x="6300192" y="2924944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6084168" y="2132856"/>
            <a:ext cx="360040" cy="360040"/>
          </a:xfrm>
          <a:prstGeom prst="cube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2339752" y="2060848"/>
            <a:ext cx="4032448" cy="1944216"/>
          </a:xfrm>
          <a:prstGeom prst="arc">
            <a:avLst>
              <a:gd name="adj1" fmla="val 10849451"/>
              <a:gd name="adj2" fmla="val 20417975"/>
            </a:avLst>
          </a:prstGeom>
          <a:ln w="57150">
            <a:solidFill>
              <a:srgbClr val="FF0000"/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699792" y="3140968"/>
            <a:ext cx="316835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705" y="1051322"/>
            <a:ext cx="1871662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26009"/>
            <a:ext cx="33115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4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2780" y="979884"/>
            <a:ext cx="11969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9642" y="1528142"/>
            <a:ext cx="3205163" cy="820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943406"/>
            <a:ext cx="2873300" cy="104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0" name="TextBox 39"/>
          <p:cNvSpPr txBox="1"/>
          <p:nvPr/>
        </p:nvSpPr>
        <p:spPr>
          <a:xfrm>
            <a:off x="4283968" y="34290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7580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564904"/>
            <a:ext cx="84834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4149080"/>
            <a:ext cx="6170290" cy="8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3110485"/>
            <a:ext cx="4067944" cy="390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964" y="3933056"/>
            <a:ext cx="2510036" cy="755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6498" y="3948868"/>
            <a:ext cx="2441806" cy="704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61109735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7" dur="500"/>
                                        <p:tgtEl>
                                          <p:spTgt spid="375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2" dur="500"/>
                                        <p:tgtEl>
                                          <p:spTgt spid="37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/>
      <p:bldP spid="4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24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1660"/>
            <a:ext cx="9144000" cy="355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7310"/>
            <a:ext cx="9144000" cy="41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7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-27383"/>
            <a:ext cx="8569325" cy="792088"/>
          </a:xfrm>
        </p:spPr>
        <p:txBody>
          <a:bodyPr/>
          <a:lstStyle/>
          <a:p>
            <a:r>
              <a:rPr lang="it-IT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Microscopic for animal groups</a:t>
            </a:r>
            <a:endParaRPr lang="it-IT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59113" y="2420938"/>
            <a:ext cx="720725" cy="431800"/>
            <a:chOff x="703" y="1933"/>
            <a:chExt cx="726" cy="544"/>
          </a:xfrm>
        </p:grpSpPr>
        <p:sp>
          <p:nvSpPr>
            <p:cNvPr id="148484" name="Oval 4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485" name="AutoShape 5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35825" y="1196975"/>
            <a:ext cx="720725" cy="431800"/>
            <a:chOff x="703" y="1933"/>
            <a:chExt cx="726" cy="544"/>
          </a:xfrm>
        </p:grpSpPr>
        <p:sp>
          <p:nvSpPr>
            <p:cNvPr id="148487" name="Oval 8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488" name="AutoShape 9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64388" y="1916113"/>
            <a:ext cx="720725" cy="431800"/>
            <a:chOff x="703" y="1933"/>
            <a:chExt cx="726" cy="544"/>
          </a:xfrm>
        </p:grpSpPr>
        <p:sp>
          <p:nvSpPr>
            <p:cNvPr id="148490" name="Oval 11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491" name="AutoShape 12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227763" y="1484313"/>
            <a:ext cx="720725" cy="431800"/>
            <a:chOff x="703" y="1933"/>
            <a:chExt cx="726" cy="544"/>
          </a:xfrm>
        </p:grpSpPr>
        <p:sp>
          <p:nvSpPr>
            <p:cNvPr id="148493" name="Oval 14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494" name="AutoShape 15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2528" name="Text Box 16"/>
          <p:cNvSpPr txBox="1">
            <a:spLocks noChangeArrowheads="1"/>
          </p:cNvSpPr>
          <p:nvPr/>
        </p:nvSpPr>
        <p:spPr bwMode="auto">
          <a:xfrm>
            <a:off x="395288" y="1484313"/>
            <a:ext cx="139814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Coesion</a:t>
            </a:r>
          </a:p>
        </p:txBody>
      </p:sp>
      <p:sp>
        <p:nvSpPr>
          <p:cNvPr id="192529" name="Text Box 17"/>
          <p:cNvSpPr txBox="1">
            <a:spLocks noChangeArrowheads="1"/>
          </p:cNvSpPr>
          <p:nvPr/>
        </p:nvSpPr>
        <p:spPr bwMode="auto">
          <a:xfrm>
            <a:off x="323850" y="3429000"/>
            <a:ext cx="16706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Repulsion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284663" y="2997200"/>
            <a:ext cx="720725" cy="431800"/>
            <a:chOff x="703" y="1933"/>
            <a:chExt cx="726" cy="544"/>
          </a:xfrm>
        </p:grpSpPr>
        <p:sp>
          <p:nvSpPr>
            <p:cNvPr id="148498" name="Oval 19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499" name="AutoShape 20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2534" name="Text Box 22"/>
          <p:cNvSpPr txBox="1">
            <a:spLocks noChangeArrowheads="1"/>
          </p:cNvSpPr>
          <p:nvPr/>
        </p:nvSpPr>
        <p:spPr bwMode="auto">
          <a:xfrm>
            <a:off x="250825" y="5373688"/>
            <a:ext cx="180132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field</a:t>
            </a: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4284663" y="4005263"/>
            <a:ext cx="720725" cy="431800"/>
            <a:chOff x="703" y="1933"/>
            <a:chExt cx="726" cy="544"/>
          </a:xfrm>
        </p:grpSpPr>
        <p:sp>
          <p:nvSpPr>
            <p:cNvPr id="148502" name="Oval 28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03" name="AutoShape 29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92547" name="Picture 35" descr="sha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4941888"/>
            <a:ext cx="6875463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484438" y="5373688"/>
            <a:ext cx="287337" cy="142875"/>
            <a:chOff x="703" y="1933"/>
            <a:chExt cx="726" cy="544"/>
          </a:xfrm>
        </p:grpSpPr>
        <p:sp>
          <p:nvSpPr>
            <p:cNvPr id="148506" name="Oval 37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07" name="AutoShape 38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8132763" y="5408613"/>
            <a:ext cx="287337" cy="142875"/>
            <a:chOff x="703" y="1933"/>
            <a:chExt cx="726" cy="544"/>
          </a:xfrm>
        </p:grpSpPr>
        <p:sp>
          <p:nvSpPr>
            <p:cNvPr id="148509" name="Oval 40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10" name="AutoShape 41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6372225" y="5394325"/>
            <a:ext cx="287338" cy="142875"/>
            <a:chOff x="703" y="1933"/>
            <a:chExt cx="726" cy="544"/>
          </a:xfrm>
        </p:grpSpPr>
        <p:sp>
          <p:nvSpPr>
            <p:cNvPr id="148512" name="Oval 43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13" name="AutoShape 44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4389438" y="5373688"/>
            <a:ext cx="287337" cy="144462"/>
            <a:chOff x="703" y="1933"/>
            <a:chExt cx="726" cy="544"/>
          </a:xfrm>
        </p:grpSpPr>
        <p:sp>
          <p:nvSpPr>
            <p:cNvPr id="148515" name="Oval 46"/>
            <p:cNvSpPr>
              <a:spLocks noChangeArrowheads="1"/>
            </p:cNvSpPr>
            <p:nvPr/>
          </p:nvSpPr>
          <p:spPr bwMode="auto">
            <a:xfrm>
              <a:off x="703" y="2115"/>
              <a:ext cx="726" cy="136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16" name="AutoShape 47"/>
            <p:cNvSpPr>
              <a:spLocks noChangeArrowheads="1"/>
            </p:cNvSpPr>
            <p:nvPr/>
          </p:nvSpPr>
          <p:spPr bwMode="auto">
            <a:xfrm rot="10800000">
              <a:off x="975" y="1933"/>
              <a:ext cx="272" cy="54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92560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322388"/>
            <a:ext cx="2916237" cy="882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92561" name="Picture 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175000"/>
            <a:ext cx="3324225" cy="90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92562" name="Text Box 50"/>
          <p:cNvSpPr txBox="1">
            <a:spLocks noChangeArrowheads="1"/>
          </p:cNvSpPr>
          <p:nvPr/>
        </p:nvSpPr>
        <p:spPr bwMode="auto">
          <a:xfrm>
            <a:off x="539552" y="6381750"/>
            <a:ext cx="8289449" cy="36933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 variables activating the 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forces: discrete and continuous variables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30255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858E-6 L 0.25989 -0.041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1189E-6 C 0.05156 -0.02035 0.10312 -0.04048 0.16527 -0.04117 C 0.22743 -0.04187 0.30017 -0.02382 0.37309 -0.00532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-2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138 C 0.05086 0.02013 0.10191 0.04187 0.1618 0.03956 C 0.2217 0.03748 0.29062 0.01203 0.35954 -0.01341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8" grpId="0"/>
      <p:bldP spid="192529" grpId="0"/>
      <p:bldP spid="192534" grpId="0"/>
      <p:bldP spid="1925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50" name="Picture 14" descr="och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4" y="828228"/>
            <a:ext cx="4032721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3544" name="Picture 8" descr="starlings_mosai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9" y="836613"/>
            <a:ext cx="3312194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0" y="765175"/>
            <a:ext cx="3036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CC3300"/>
                </a:solidFill>
              </a:rPr>
              <a:t>  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R&gt;&gt;C, total vision</a:t>
            </a:r>
          </a:p>
        </p:txBody>
      </p:sp>
      <p:pic>
        <p:nvPicPr>
          <p:cNvPr id="193541" name="Picture 5" descr="crystal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268413"/>
            <a:ext cx="208915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0" y="2708275"/>
            <a:ext cx="3025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C&gt;&gt;R, front vision</a:t>
            </a:r>
          </a:p>
        </p:txBody>
      </p:sp>
      <p:pic>
        <p:nvPicPr>
          <p:cNvPr id="193549" name="Picture 13" descr="V-FORM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3789363"/>
            <a:ext cx="3887788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3551" name="Text Box 15"/>
          <p:cNvSpPr txBox="1">
            <a:spLocks noChangeArrowheads="1"/>
          </p:cNvSpPr>
          <p:nvPr/>
        </p:nvSpPr>
        <p:spPr bwMode="auto">
          <a:xfrm>
            <a:off x="0" y="4797425"/>
            <a:ext cx="31486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C=R, front repulsion</a:t>
            </a:r>
          </a:p>
        </p:txBody>
      </p:sp>
      <p:pic>
        <p:nvPicPr>
          <p:cNvPr id="193552" name="Picture 16" descr="lane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3213100"/>
            <a:ext cx="208915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3553" name="Picture 17" descr="V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288" y="5340350"/>
            <a:ext cx="20891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3548" name="Picture 12" descr="lobster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575" y="4076700"/>
            <a:ext cx="3744689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3547" name="Picture 11" descr="elephants-in-li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798190"/>
            <a:ext cx="4103688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3554" name="Picture 18" descr="scoterflock1 (Large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3933056"/>
            <a:ext cx="3816424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0825" y="-27383"/>
            <a:ext cx="85693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Microscopic for animal groups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5179668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/>
      <p:bldP spid="193546" grpId="0"/>
      <p:bldP spid="1935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Beyond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it-IT" sz="3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onsensus</a:t>
            </a:r>
            <a:endParaRPr lang="en-US" sz="36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792088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Cucker-Smale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4" descr="sopra-roma-16-13-ct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3600400" cy="3536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140968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Non-Flocking</a:t>
            </a:r>
            <a:endParaRPr lang="en-US" dirty="0"/>
          </a:p>
        </p:txBody>
      </p:sp>
      <p:pic>
        <p:nvPicPr>
          <p:cNvPr id="7" name="Picture 6" descr="geese_986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3564396" cy="2376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808" y="4581128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Flocking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rot="5400000">
            <a:off x="2915816" y="2852937"/>
            <a:ext cx="792088" cy="2088232"/>
          </a:xfrm>
          <a:prstGeom prst="ben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3573016"/>
            <a:ext cx="311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Organization via intervention</a:t>
            </a:r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7505700" cy="1371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96336" y="2206605"/>
            <a:ext cx="839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+</a:t>
            </a:r>
            <a:r>
              <a:rPr lang="en-US" sz="3600" i="1" dirty="0" err="1" smtClean="0">
                <a:solidFill>
                  <a:srgbClr val="000090"/>
                </a:solidFill>
              </a:rPr>
              <a:t>u</a:t>
            </a:r>
            <a:r>
              <a:rPr lang="en-US" sz="3600" i="1" baseline="-25000" dirty="0" err="1" smtClean="0">
                <a:solidFill>
                  <a:srgbClr val="000090"/>
                </a:solidFill>
              </a:rPr>
              <a:t>i</a:t>
            </a:r>
            <a:endParaRPr lang="en-US" sz="36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0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 animBg="1"/>
      <p:bldP spid="10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764704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Beyond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it-IT" sz="3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onsensus</a:t>
            </a:r>
            <a:endParaRPr lang="en-US" sz="36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476672"/>
            <a:ext cx="6912768" cy="532656"/>
          </a:xfrm>
        </p:spPr>
        <p:txBody>
          <a:bodyPr/>
          <a:lstStyle/>
          <a:p>
            <a:pPr marL="13716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A </a:t>
            </a:r>
            <a:r>
              <a:rPr lang="en-US" sz="2400" b="1" dirty="0" err="1" smtClean="0">
                <a:solidFill>
                  <a:srgbClr val="0000FF"/>
                </a:solidFill>
              </a:rPr>
              <a:t>variational</a:t>
            </a:r>
            <a:r>
              <a:rPr lang="en-US" sz="2400" b="1" dirty="0" smtClean="0">
                <a:solidFill>
                  <a:srgbClr val="0000FF"/>
                </a:solidFill>
              </a:rPr>
              <a:t> principle to sparse stabilization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6150"/>
            <a:ext cx="7308304" cy="948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3" descr="Case2_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5855" r="6194" b="6797"/>
          <a:stretch/>
        </p:blipFill>
        <p:spPr>
          <a:xfrm>
            <a:off x="251520" y="2996952"/>
            <a:ext cx="4032448" cy="3538498"/>
          </a:xfrm>
          <a:prstGeom prst="rect">
            <a:avLst/>
          </a:prstGeom>
        </p:spPr>
      </p:pic>
      <p:pic>
        <p:nvPicPr>
          <p:cNvPr id="7" name="Picture 6" descr="Case2_4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5833" r="7590" b="5487"/>
          <a:stretch/>
        </p:blipFill>
        <p:spPr>
          <a:xfrm>
            <a:off x="4427984" y="2996952"/>
            <a:ext cx="4392488" cy="3528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2924944"/>
            <a:ext cx="276428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Modulus of the velocities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2924944"/>
            <a:ext cx="243021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Positions in the space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6832"/>
            <a:ext cx="9144000" cy="910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9672" y="6516052"/>
            <a:ext cx="601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of </a:t>
            </a:r>
            <a:r>
              <a:rPr lang="en-US" dirty="0" err="1" smtClean="0"/>
              <a:t>Cucker-Smale</a:t>
            </a:r>
            <a:r>
              <a:rPr lang="en-US" dirty="0" smtClean="0"/>
              <a:t>: </a:t>
            </a:r>
            <a:r>
              <a:rPr lang="en-US" dirty="0" err="1" smtClean="0"/>
              <a:t>Caponigro</a:t>
            </a:r>
            <a:r>
              <a:rPr lang="en-US" dirty="0" smtClean="0"/>
              <a:t>, </a:t>
            </a:r>
            <a:r>
              <a:rPr lang="en-US" dirty="0" err="1" smtClean="0"/>
              <a:t>Fornasier</a:t>
            </a:r>
            <a:r>
              <a:rPr lang="en-US" dirty="0" smtClean="0"/>
              <a:t>, P., </a:t>
            </a:r>
            <a:r>
              <a:rPr lang="en-US" dirty="0" err="1" smtClean="0"/>
              <a:t>Trelat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5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 rot="15288863">
            <a:off x="4989319" y="2737459"/>
            <a:ext cx="4061455" cy="3672408"/>
            <a:chOff x="2267744" y="1700808"/>
            <a:chExt cx="5256584" cy="4753056"/>
          </a:xfrm>
        </p:grpSpPr>
        <p:sp>
          <p:nvSpPr>
            <p:cNvPr id="6" name="Donut 5"/>
            <p:cNvSpPr>
              <a:spLocks noChangeAspect="1"/>
            </p:cNvSpPr>
            <p:nvPr/>
          </p:nvSpPr>
          <p:spPr>
            <a:xfrm>
              <a:off x="2267744" y="1700808"/>
              <a:ext cx="4752528" cy="4753056"/>
            </a:xfrm>
            <a:prstGeom prst="donut">
              <a:avLst>
                <a:gd name="adj" fmla="val 112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5292080" y="1772816"/>
              <a:ext cx="144016" cy="144016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948264" y="4005064"/>
              <a:ext cx="144016" cy="144016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11"/>
            <p:cNvCxnSpPr>
              <a:cxnSpLocks/>
              <a:stCxn id="7" idx="6"/>
            </p:cNvCxnSpPr>
            <p:nvPr/>
          </p:nvCxnSpPr>
          <p:spPr>
            <a:xfrm>
              <a:off x="5436096" y="1844824"/>
              <a:ext cx="2088232" cy="792088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  <a:stCxn id="10" idx="0"/>
            </p:cNvCxnSpPr>
            <p:nvPr/>
          </p:nvCxnSpPr>
          <p:spPr>
            <a:xfrm flipV="1">
              <a:off x="7020272" y="1916832"/>
              <a:ext cx="0" cy="208823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10" idx="2"/>
            </p:cNvCxnSpPr>
            <p:nvPr/>
          </p:nvCxnSpPr>
          <p:spPr>
            <a:xfrm>
              <a:off x="4644008" y="4070780"/>
              <a:ext cx="2304256" cy="6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7" idx="3"/>
            </p:cNvCxnSpPr>
            <p:nvPr/>
          </p:nvCxnSpPr>
          <p:spPr>
            <a:xfrm flipV="1">
              <a:off x="4644008" y="1895741"/>
              <a:ext cx="669163" cy="2181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Opinion </a:t>
            </a:r>
            <a:r>
              <a:rPr lang="it-IT" sz="3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Formation</a:t>
            </a:r>
            <a:endParaRPr lang="en-US" sz="36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1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18521"/>
            <a:ext cx="4716016" cy="1206423"/>
          </a:xfrm>
          <a:prstGeom prst="rect">
            <a:avLst/>
          </a:prstGeom>
          <a:solidFill>
            <a:schemeClr val="accent5"/>
          </a:solidFill>
          <a:ln>
            <a:solidFill>
              <a:srgbClr val="0F6FC6"/>
            </a:solidFill>
          </a:ln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54" name="TextBox 53"/>
          <p:cNvSpPr txBox="1"/>
          <p:nvPr/>
        </p:nvSpPr>
        <p:spPr>
          <a:xfrm>
            <a:off x="395536" y="1124744"/>
            <a:ext cx="3452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Krause on the N-sphere 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39552" y="3573016"/>
            <a:ext cx="29523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Equilibria</a:t>
            </a:r>
            <a:endParaRPr lang="en-US" sz="2400" b="1" dirty="0" smtClean="0"/>
          </a:p>
          <a:p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Rendez-vous</a:t>
            </a:r>
            <a:endParaRPr lang="en-US" dirty="0"/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Antipodal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Polygonal</a:t>
            </a:r>
            <a:endParaRPr lang="en-US" dirty="0"/>
          </a:p>
        </p:txBody>
      </p:sp>
      <p:sp>
        <p:nvSpPr>
          <p:cNvPr id="56" name="Donut 55"/>
          <p:cNvSpPr>
            <a:spLocks noChangeAspect="1"/>
          </p:cNvSpPr>
          <p:nvPr/>
        </p:nvSpPr>
        <p:spPr>
          <a:xfrm rot="15288863">
            <a:off x="5055229" y="2909571"/>
            <a:ext cx="3672000" cy="3672408"/>
          </a:xfrm>
          <a:prstGeom prst="donut">
            <a:avLst>
              <a:gd name="adj" fmla="val 11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016679" y="4593759"/>
            <a:ext cx="3711673" cy="255288"/>
            <a:chOff x="5016679" y="4593759"/>
            <a:chExt cx="3711673" cy="255288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 rot="15288863">
              <a:off x="5016679" y="4665767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5288863">
              <a:off x="5016680" y="4593759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 rot="15288863">
              <a:off x="8617079" y="4737774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60695" y="2937575"/>
            <a:ext cx="2919586" cy="3279625"/>
            <a:chOff x="5160695" y="2937575"/>
            <a:chExt cx="2919586" cy="3279625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 rot="15288863">
              <a:off x="5160695" y="5385847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 rot="15288863">
              <a:off x="7320936" y="2937575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 rot="15288863">
              <a:off x="7969008" y="6105927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016678" y="4809784"/>
            <a:ext cx="111274" cy="255288"/>
            <a:chOff x="5016678" y="4809784"/>
            <a:chExt cx="111274" cy="255288"/>
          </a:xfrm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 rot="15288863">
              <a:off x="5016679" y="4881790"/>
              <a:ext cx="111273" cy="111273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016678" y="4809784"/>
              <a:ext cx="111274" cy="255288"/>
              <a:chOff x="5016678" y="4809784"/>
              <a:chExt cx="111274" cy="255288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 rot="15288863">
                <a:off x="5016678" y="4953799"/>
                <a:ext cx="111273" cy="111273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 rot="15288863">
                <a:off x="5016679" y="4809784"/>
                <a:ext cx="111273" cy="111273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457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Opinion </a:t>
            </a:r>
            <a:r>
              <a:rPr lang="it-IT" sz="3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formation</a:t>
            </a:r>
            <a:endParaRPr lang="en-US" sz="36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260919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rgbClr val="0000FF"/>
                </a:solidFill>
              </a:rPr>
              <a:t>Symmetric interaction</a:t>
            </a:r>
            <a:endParaRPr lang="en-US" b="1" dirty="0">
              <a:ln w="50800"/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124744"/>
            <a:ext cx="346816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rgbClr val="0000FF"/>
                </a:solidFill>
              </a:rPr>
              <a:t>Equilibrium exponentially fast</a:t>
            </a:r>
            <a:endParaRPr lang="en-US" b="1" dirty="0">
              <a:ln w="50800"/>
              <a:solidFill>
                <a:srgbClr val="0000FF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563888" y="1196752"/>
            <a:ext cx="79208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3528" y="1772816"/>
            <a:ext cx="310918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rgbClr val="0000FF"/>
                </a:solidFill>
              </a:rPr>
              <a:t>Non-symmetric interaction</a:t>
            </a:r>
            <a:endParaRPr lang="en-US" b="1" dirty="0">
              <a:ln w="50800"/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772816"/>
            <a:ext cx="394313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rgbClr val="0000FF"/>
                </a:solidFill>
              </a:rPr>
              <a:t>Periodic Orbits, Chaotic dynamics</a:t>
            </a:r>
            <a:endParaRPr lang="en-US" b="1" dirty="0">
              <a:ln w="50800"/>
              <a:solidFill>
                <a:srgbClr val="0000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563888" y="1772816"/>
            <a:ext cx="79208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3528" y="2924944"/>
            <a:ext cx="502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External action: </a:t>
            </a:r>
          </a:p>
          <a:p>
            <a:r>
              <a:rPr lang="en-US" sz="2400" dirty="0" smtClean="0"/>
              <a:t>Media, opinion leaders, influencers, </a:t>
            </a:r>
            <a:endParaRPr lang="en-US" sz="2400" dirty="0"/>
          </a:p>
        </p:txBody>
      </p:sp>
      <p:sp>
        <p:nvSpPr>
          <p:cNvPr id="23" name="TextBox 22">
            <a:hlinkClick r:id="rId2" action="ppaction://hlinkfile"/>
          </p:cNvPr>
          <p:cNvSpPr txBox="1"/>
          <p:nvPr/>
        </p:nvSpPr>
        <p:spPr>
          <a:xfrm>
            <a:off x="611560" y="5373216"/>
            <a:ext cx="110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 opinions</a:t>
            </a:r>
          </a:p>
          <a:p>
            <a:r>
              <a:rPr lang="en-US" sz="1400" dirty="0" smtClean="0"/>
              <a:t>symmetric</a:t>
            </a:r>
            <a:endParaRPr lang="en-US" sz="1400" dirty="0"/>
          </a:p>
        </p:txBody>
      </p:sp>
      <p:sp>
        <p:nvSpPr>
          <p:cNvPr id="25" name="TextBox 24">
            <a:hlinkClick r:id="rId3" action="ppaction://hlinkfile"/>
          </p:cNvPr>
          <p:cNvSpPr txBox="1"/>
          <p:nvPr/>
        </p:nvSpPr>
        <p:spPr>
          <a:xfrm>
            <a:off x="6516216" y="5301208"/>
            <a:ext cx="136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 opinions </a:t>
            </a:r>
            <a:br>
              <a:rPr lang="en-US" sz="1400" dirty="0" smtClean="0"/>
            </a:br>
            <a:r>
              <a:rPr lang="en-US" sz="1400" dirty="0" smtClean="0"/>
              <a:t>non-symmetric</a:t>
            </a:r>
            <a:endParaRPr lang="en-US" sz="1400" dirty="0"/>
          </a:p>
        </p:txBody>
      </p:sp>
      <p:sp>
        <p:nvSpPr>
          <p:cNvPr id="24" name="TextBox 23">
            <a:hlinkClick r:id="rId4" action="ppaction://hlinkfile"/>
          </p:cNvPr>
          <p:cNvSpPr txBox="1"/>
          <p:nvPr/>
        </p:nvSpPr>
        <p:spPr>
          <a:xfrm>
            <a:off x="3491880" y="5301208"/>
            <a:ext cx="120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 opinions</a:t>
            </a:r>
          </a:p>
          <a:p>
            <a:r>
              <a:rPr lang="en-US" sz="1400" dirty="0" smtClean="0"/>
              <a:t>symmetric</a:t>
            </a:r>
            <a:endParaRPr lang="en-US" sz="1400" dirty="0"/>
          </a:p>
        </p:txBody>
      </p:sp>
      <p:sp>
        <p:nvSpPr>
          <p:cNvPr id="28" name="TextBox 27">
            <a:hlinkClick r:id="rId5" action="ppaction://hlinkfile"/>
          </p:cNvPr>
          <p:cNvSpPr txBox="1"/>
          <p:nvPr/>
        </p:nvSpPr>
        <p:spPr>
          <a:xfrm>
            <a:off x="4788024" y="4149080"/>
            <a:ext cx="120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 opinions</a:t>
            </a:r>
            <a:br>
              <a:rPr lang="en-US" sz="1400" dirty="0" smtClean="0"/>
            </a:br>
            <a:r>
              <a:rPr lang="en-US" sz="1400" dirty="0" smtClean="0"/>
              <a:t>low action</a:t>
            </a:r>
            <a:endParaRPr lang="en-US" sz="1400" dirty="0"/>
          </a:p>
        </p:txBody>
      </p:sp>
      <p:sp>
        <p:nvSpPr>
          <p:cNvPr id="26" name="TextBox 25">
            <a:hlinkClick r:id="rId6" action="ppaction://hlinkfile"/>
          </p:cNvPr>
          <p:cNvSpPr txBox="1"/>
          <p:nvPr/>
        </p:nvSpPr>
        <p:spPr>
          <a:xfrm>
            <a:off x="1979712" y="4149080"/>
            <a:ext cx="110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 opinions</a:t>
            </a:r>
            <a:br>
              <a:rPr lang="en-US" sz="1400" dirty="0" smtClean="0"/>
            </a:br>
            <a:r>
              <a:rPr lang="en-US" sz="1400" dirty="0" smtClean="0"/>
              <a:t>low action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6372036"/>
            <a:ext cx="468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Opinion formation: various, </a:t>
            </a:r>
            <a:r>
              <a:rPr lang="en-US" dirty="0" err="1" smtClean="0"/>
              <a:t>Caponigro</a:t>
            </a:r>
            <a:r>
              <a:rPr lang="en-US" dirty="0" smtClean="0"/>
              <a:t>-Lai-P.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6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4" grpId="0"/>
      <p:bldP spid="15" grpId="0"/>
      <p:bldP spid="16" grpId="0" animBg="1"/>
      <p:bldP spid="19" grpId="0"/>
      <p:bldP spid="23" grpId="0"/>
      <p:bldP spid="25" grpId="0"/>
      <p:bldP spid="24" grpId="0"/>
      <p:bldP spid="28" grpId="0"/>
      <p:bldP spid="2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>
          <a:xfrm>
            <a:off x="0" y="1556792"/>
            <a:ext cx="1475656" cy="3672408"/>
          </a:xfrm>
          <a:prstGeom prst="ellipse">
            <a:avLst/>
          </a:prstGeom>
          <a:noFill/>
          <a:ln>
            <a:solidFill>
              <a:srgbClr val="FF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-36512" y="2996952"/>
            <a:ext cx="2664296" cy="3600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43608" y="188640"/>
            <a:ext cx="1944216" cy="4536504"/>
          </a:xfrm>
          <a:prstGeom prst="ellipse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660232" y="0"/>
            <a:ext cx="2483768" cy="6858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31640" y="260648"/>
            <a:ext cx="6624736" cy="6597352"/>
          </a:xfrm>
          <a:prstGeom prst="ellipse">
            <a:avLst/>
          </a:prstGeom>
          <a:noFill/>
          <a:ln w="38100"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lexBay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2040" y="3573016"/>
            <a:ext cx="765589" cy="873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3099" y="5085184"/>
            <a:ext cx="704850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963593" y="4509120"/>
            <a:ext cx="958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Alex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Bayen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5334" y="5759678"/>
            <a:ext cx="1192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Amelio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Maurizi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11" name="Picture 10" descr="imagesCA0BCI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9717" y="2060848"/>
            <a:ext cx="739899" cy="98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3429402" y="-2738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VEHICULAR TRAFFIC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3693" y="2996952"/>
            <a:ext cx="101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Dirk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Helbing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14" name="Picture 13" descr="imagesCA5ZV8X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8216" y="329977"/>
            <a:ext cx="838200" cy="866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187782" y="1095127"/>
            <a:ext cx="1344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Simone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Goettlich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16" name="Picture 15" descr="imagesCAC4ELY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2753" y="5085184"/>
            <a:ext cx="965076" cy="723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455025" y="5805264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Giuseppe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Coclite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18" name="Picture 17" descr="imagesCAEC11I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73019" y="2884165"/>
            <a:ext cx="695325" cy="904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6853179" y="3759423"/>
            <a:ext cx="1031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Ciro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D’Apice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20" name="Picture 19" descr="imagesCAFA4LE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96264" y="3717032"/>
            <a:ext cx="849517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4042249" y="4463534"/>
            <a:ext cx="139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Corrado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Lattanzio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22" name="Picture 21" descr="imagesCAFJDDR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5581" y="2060848"/>
            <a:ext cx="696852" cy="936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imagesCAGK7M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70043" y="5454016"/>
            <a:ext cx="746373" cy="92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 descr="imagesCAIB9QD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75656" y="3417937"/>
            <a:ext cx="792088" cy="87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 descr="imagesCAO9W8Z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07904" y="5085184"/>
            <a:ext cx="720080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 descr="imagesCAQCF32W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31640" y="575102"/>
            <a:ext cx="1008112" cy="88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 descr="imagesCARIB9DV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44408" y="2780928"/>
            <a:ext cx="702370" cy="96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 descr="imagesCAU98G5A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76256" y="1628800"/>
            <a:ext cx="758379" cy="887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 descr="imagesCAUEDZCY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9593" y="5229200"/>
            <a:ext cx="648071" cy="87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 descr="imagesCAWLO79N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21845" y="2060848"/>
            <a:ext cx="720080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 descr="imagesCAYH9YQV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01565" y="698074"/>
            <a:ext cx="936104" cy="858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 descr="IMG_000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77829" y="753090"/>
            <a:ext cx="936104" cy="875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 descr="manzo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876256" y="4186176"/>
            <a:ext cx="720080" cy="971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 descr="SebastienBlandin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649837" y="3573016"/>
            <a:ext cx="663792" cy="88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imagesCA6DHDRB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907704" y="1796559"/>
            <a:ext cx="647700" cy="866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TextBox 42"/>
          <p:cNvSpPr txBox="1"/>
          <p:nvPr/>
        </p:nvSpPr>
        <p:spPr>
          <a:xfrm>
            <a:off x="8028384" y="3687415"/>
            <a:ext cx="11019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Michael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Herty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07349" y="6381328"/>
            <a:ext cx="80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Axel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Klar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53939" y="5111606"/>
            <a:ext cx="1258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Rosanna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Manzo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16412" y="2519318"/>
            <a:ext cx="1195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Gabriella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Bretti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14153" y="4437112"/>
            <a:ext cx="99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Seb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Blandin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49837" y="2879358"/>
            <a:ext cx="84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Dan Work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35790" y="6047710"/>
            <a:ext cx="1352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Rinaldo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Colombo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85541" y="2924944"/>
            <a:ext cx="1274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Roberto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Natalini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7624" y="1556792"/>
            <a:ext cx="1193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Alessia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Marigo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29557" y="1511206"/>
            <a:ext cx="10468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Paola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Goatin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03285" y="1484784"/>
            <a:ext cx="1290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Mauro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Garavello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70106" y="1367190"/>
            <a:ext cx="1313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Francesco Rossi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87624" y="4319518"/>
            <a:ext cx="1376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Emiliano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Cristiani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1680" y="2591326"/>
            <a:ext cx="1088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Andrea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Tosin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5576" y="6165304"/>
            <a:ext cx="106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Paolo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Frasca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16818" y="-27384"/>
            <a:ext cx="20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</a:rPr>
              <a:t>SUPPLY CHAINS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26274" y="-2738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99"/>
                </a:solidFill>
              </a:rPr>
              <a:t>CROWD DYNAMICS</a:t>
            </a:r>
            <a:endParaRPr lang="en-US" b="1" dirty="0">
              <a:solidFill>
                <a:srgbClr val="990099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162" y="6444044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00"/>
                </a:solidFill>
              </a:rPr>
              <a:t>ANIMAL GROUPS</a:t>
            </a:r>
            <a:endParaRPr lang="en-US" b="1" dirty="0">
              <a:solidFill>
                <a:srgbClr val="336600"/>
              </a:solidFill>
            </a:endParaRPr>
          </a:p>
        </p:txBody>
      </p:sp>
      <p:pic>
        <p:nvPicPr>
          <p:cNvPr id="62" name="Picture 61" descr="image2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353693" y="828092"/>
            <a:ext cx="971600" cy="72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Picture 60" descr="Chitour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627784" y="4869161"/>
            <a:ext cx="72008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3" name="TextBox 62"/>
          <p:cNvSpPr txBox="1"/>
          <p:nvPr/>
        </p:nvSpPr>
        <p:spPr>
          <a:xfrm>
            <a:off x="2378742" y="5903694"/>
            <a:ext cx="1185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Yacine</a:t>
            </a: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Chitour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pic>
        <p:nvPicPr>
          <p:cNvPr id="2" name="Picture 1" descr="profil.jpe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7269" r="51251" b="14148"/>
          <a:stretch/>
        </p:blipFill>
        <p:spPr>
          <a:xfrm>
            <a:off x="323528" y="3789040"/>
            <a:ext cx="720080" cy="92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4725144"/>
            <a:ext cx="1344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Marco </a:t>
            </a:r>
            <a:r>
              <a:rPr lang="en-US" sz="1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Caponigro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9512" y="1196752"/>
            <a:ext cx="105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SOCIAL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 descr="AnnaChiara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753990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" name="TextBox 65"/>
          <p:cNvSpPr txBox="1"/>
          <p:nvPr/>
        </p:nvSpPr>
        <p:spPr>
          <a:xfrm>
            <a:off x="-11751" y="2879358"/>
            <a:ext cx="1271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</a:rPr>
              <a:t>Anna Chiara Lai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51314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500"/>
                            </p:stCondLst>
                            <p:childTnLst>
                              <p:par>
                                <p:cTn id="17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000"/>
                            </p:stCondLst>
                            <p:childTnLst>
                              <p:par>
                                <p:cTn id="1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7500"/>
                            </p:stCondLst>
                            <p:childTnLst>
                              <p:par>
                                <p:cTn id="20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500"/>
                            </p:stCondLst>
                            <p:childTnLst>
                              <p:par>
                                <p:cTn id="2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9000"/>
                            </p:stCondLst>
                            <p:childTnLst>
                              <p:par>
                                <p:cTn id="2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500"/>
                            </p:stCondLst>
                            <p:childTnLst>
                              <p:par>
                                <p:cTn id="26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2" grpId="0" animBg="1"/>
      <p:bldP spid="41" grpId="0" animBg="1"/>
      <p:bldP spid="40" grpId="0" animBg="1"/>
      <p:bldP spid="9" grpId="0" animBg="1"/>
      <p:bldP spid="7" grpId="0"/>
      <p:bldP spid="8" grpId="0"/>
      <p:bldP spid="12" grpId="0"/>
      <p:bldP spid="13" grpId="0"/>
      <p:bldP spid="15" grpId="0"/>
      <p:bldP spid="17" grpId="0"/>
      <p:bldP spid="19" grpId="0"/>
      <p:bldP spid="2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3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58" name="Line 6278"/>
          <p:cNvSpPr>
            <a:spLocks noChangeShapeType="1"/>
          </p:cNvSpPr>
          <p:nvPr/>
        </p:nvSpPr>
        <p:spPr bwMode="auto">
          <a:xfrm>
            <a:off x="6877050" y="2479675"/>
            <a:ext cx="2268538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22757" name="Line 6277"/>
          <p:cNvSpPr>
            <a:spLocks noChangeShapeType="1"/>
          </p:cNvSpPr>
          <p:nvPr/>
        </p:nvSpPr>
        <p:spPr bwMode="auto">
          <a:xfrm>
            <a:off x="4679950" y="2478088"/>
            <a:ext cx="2268538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22759" name="Line 6279"/>
          <p:cNvSpPr>
            <a:spLocks noChangeShapeType="1"/>
          </p:cNvSpPr>
          <p:nvPr/>
        </p:nvSpPr>
        <p:spPr bwMode="auto">
          <a:xfrm>
            <a:off x="2700338" y="2482850"/>
            <a:ext cx="2268537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-26988"/>
            <a:ext cx="7793037" cy="1462088"/>
          </a:xfrm>
        </p:spPr>
        <p:txBody>
          <a:bodyPr/>
          <a:lstStyle/>
          <a:p>
            <a:r>
              <a:rPr lang="it-IT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conservation</a:t>
            </a:r>
            <a:r>
              <a:rPr lang="it-IT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law for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supply</a:t>
            </a:r>
            <a:r>
              <a:rPr lang="it-IT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it-IT" sz="36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chains</a:t>
            </a:r>
            <a:r>
              <a:rPr lang="it-IT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/>
            </a:r>
            <a:br>
              <a:rPr lang="it-IT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it-IT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</a:t>
            </a:r>
            <a:r>
              <a:rPr lang="it-IT" sz="28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Armbruster</a:t>
            </a:r>
            <a:r>
              <a:rPr lang="it-IT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</a:t>
            </a:r>
            <a:r>
              <a:rPr lang="it-IT" sz="28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Degond</a:t>
            </a:r>
            <a:r>
              <a:rPr lang="it-IT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</a:t>
            </a:r>
            <a:r>
              <a:rPr lang="it-IT" sz="28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Ringhofer</a:t>
            </a:r>
            <a:r>
              <a:rPr lang="it-IT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)</a:t>
            </a:r>
            <a:endParaRPr lang="en-US" sz="28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568273" name="Picture 6097" descr="j023623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940050"/>
            <a:ext cx="7334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274" name="Picture 6098" descr="j023632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24175"/>
            <a:ext cx="792163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275" name="Picture 6099" descr="j023634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924175"/>
            <a:ext cx="792163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672" name="Group 6192"/>
          <p:cNvGrpSpPr>
            <a:grpSpLocks/>
          </p:cNvGrpSpPr>
          <p:nvPr/>
        </p:nvGrpSpPr>
        <p:grpSpPr bwMode="auto">
          <a:xfrm>
            <a:off x="2555875" y="4076700"/>
            <a:ext cx="4032250" cy="1223963"/>
            <a:chOff x="1837" y="3294"/>
            <a:chExt cx="2540" cy="771"/>
          </a:xfrm>
        </p:grpSpPr>
        <p:sp>
          <p:nvSpPr>
            <p:cNvPr id="922670" name="AutoShape 6190"/>
            <p:cNvSpPr>
              <a:spLocks noChangeArrowheads="1"/>
            </p:cNvSpPr>
            <p:nvPr/>
          </p:nvSpPr>
          <p:spPr bwMode="auto">
            <a:xfrm>
              <a:off x="1837" y="3294"/>
              <a:ext cx="2540" cy="77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BCEDD"/>
                </a:gs>
                <a:gs pos="50000">
                  <a:srgbClr val="BBCEDD">
                    <a:gamma/>
                    <a:tint val="0"/>
                    <a:invGamma/>
                  </a:srgbClr>
                </a:gs>
                <a:gs pos="100000">
                  <a:srgbClr val="BBCEDD"/>
                </a:gs>
              </a:gsLst>
              <a:lin ang="5400000" scaled="1"/>
            </a:gradFill>
            <a:ln w="25400">
              <a:solidFill>
                <a:srgbClr val="6699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it-IT" sz="2400" i="1">
                <a:latin typeface="Tahoma" charset="0"/>
              </a:endParaRPr>
            </a:p>
          </p:txBody>
        </p:sp>
        <p:graphicFrame>
          <p:nvGraphicFramePr>
            <p:cNvPr id="922668" name="Object 6188"/>
            <p:cNvGraphicFramePr>
              <a:graphicFrameLocks noChangeAspect="1"/>
            </p:cNvGraphicFramePr>
            <p:nvPr/>
          </p:nvGraphicFramePr>
          <p:xfrm>
            <a:off x="1892" y="3449"/>
            <a:ext cx="2440" cy="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Equation" r:id="rId7" imgW="1701720" imgH="304560" progId="Equation.DSMT4">
                    <p:embed/>
                  </p:oleObj>
                </mc:Choice>
                <mc:Fallback>
                  <p:oleObj name="Equation" r:id="rId7" imgW="170172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2" y="3449"/>
                          <a:ext cx="2440" cy="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2677" name="Group 6197"/>
          <p:cNvGrpSpPr>
            <a:grpSpLocks/>
          </p:cNvGrpSpPr>
          <p:nvPr/>
        </p:nvGrpSpPr>
        <p:grpSpPr bwMode="auto">
          <a:xfrm>
            <a:off x="1403350" y="3860800"/>
            <a:ext cx="2232025" cy="1008063"/>
            <a:chOff x="2018" y="2568"/>
            <a:chExt cx="1406" cy="635"/>
          </a:xfrm>
        </p:grpSpPr>
        <p:sp>
          <p:nvSpPr>
            <p:cNvPr id="922675" name="AutoShape 6195"/>
            <p:cNvSpPr>
              <a:spLocks noChangeArrowheads="1"/>
            </p:cNvSpPr>
            <p:nvPr/>
          </p:nvSpPr>
          <p:spPr bwMode="auto">
            <a:xfrm>
              <a:off x="2018" y="2568"/>
              <a:ext cx="1406" cy="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BCEDD"/>
                </a:gs>
                <a:gs pos="50000">
                  <a:srgbClr val="BBCEDD">
                    <a:gamma/>
                    <a:tint val="0"/>
                    <a:invGamma/>
                  </a:srgbClr>
                </a:gs>
                <a:gs pos="100000">
                  <a:srgbClr val="BBCEDD"/>
                </a:gs>
              </a:gsLst>
              <a:lin ang="5400000" scaled="1"/>
            </a:gradFill>
            <a:ln w="25400">
              <a:solidFill>
                <a:srgbClr val="6699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it-IT" sz="2400" i="1">
                <a:latin typeface="Tahoma" charset="0"/>
              </a:endParaRPr>
            </a:p>
          </p:txBody>
        </p:sp>
        <p:graphicFrame>
          <p:nvGraphicFramePr>
            <p:cNvPr id="922673" name="Object 6193"/>
            <p:cNvGraphicFramePr>
              <a:graphicFrameLocks noChangeAspect="1"/>
            </p:cNvGraphicFramePr>
            <p:nvPr/>
          </p:nvGraphicFramePr>
          <p:xfrm>
            <a:off x="2173" y="2683"/>
            <a:ext cx="1043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9" imgW="723600" imgH="253800" progId="Equation.DSMT4">
                    <p:embed/>
                  </p:oleObj>
                </mc:Choice>
                <mc:Fallback>
                  <p:oleObj name="Equation" r:id="rId9" imgW="7236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3" y="2683"/>
                          <a:ext cx="1043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2678" name="Group 6198"/>
          <p:cNvGrpSpPr>
            <a:grpSpLocks/>
          </p:cNvGrpSpPr>
          <p:nvPr/>
        </p:nvGrpSpPr>
        <p:grpSpPr bwMode="auto">
          <a:xfrm>
            <a:off x="1403350" y="5300663"/>
            <a:ext cx="2232025" cy="1008062"/>
            <a:chOff x="2018" y="2568"/>
            <a:chExt cx="1406" cy="635"/>
          </a:xfrm>
        </p:grpSpPr>
        <p:sp>
          <p:nvSpPr>
            <p:cNvPr id="922679" name="AutoShape 6199"/>
            <p:cNvSpPr>
              <a:spLocks noChangeArrowheads="1"/>
            </p:cNvSpPr>
            <p:nvPr/>
          </p:nvSpPr>
          <p:spPr bwMode="auto">
            <a:xfrm>
              <a:off x="2018" y="2568"/>
              <a:ext cx="1406" cy="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BCEDD"/>
                </a:gs>
                <a:gs pos="50000">
                  <a:srgbClr val="BBCEDD">
                    <a:gamma/>
                    <a:tint val="0"/>
                    <a:invGamma/>
                  </a:srgbClr>
                </a:gs>
                <a:gs pos="100000">
                  <a:srgbClr val="BBCEDD"/>
                </a:gs>
              </a:gsLst>
              <a:lin ang="5400000" scaled="1"/>
            </a:gradFill>
            <a:ln w="25400">
              <a:solidFill>
                <a:srgbClr val="6699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it-IT" sz="2400" i="1">
                <a:latin typeface="Tahoma" charset="0"/>
              </a:endParaRPr>
            </a:p>
          </p:txBody>
        </p:sp>
        <p:graphicFrame>
          <p:nvGraphicFramePr>
            <p:cNvPr id="922680" name="Object 6200"/>
            <p:cNvGraphicFramePr>
              <a:graphicFrameLocks noChangeAspect="1"/>
            </p:cNvGraphicFramePr>
            <p:nvPr/>
          </p:nvGraphicFramePr>
          <p:xfrm>
            <a:off x="2173" y="2683"/>
            <a:ext cx="1043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11" imgW="723600" imgH="253800" progId="Equation.DSMT4">
                    <p:embed/>
                  </p:oleObj>
                </mc:Choice>
                <mc:Fallback>
                  <p:oleObj name="Equation" r:id="rId11" imgW="7236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3" y="2683"/>
                          <a:ext cx="1043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2681" name="Text Box 6201"/>
          <p:cNvSpPr txBox="1">
            <a:spLocks noChangeArrowheads="1"/>
          </p:cNvSpPr>
          <p:nvPr/>
        </p:nvSpPr>
        <p:spPr bwMode="auto">
          <a:xfrm>
            <a:off x="3995738" y="4149725"/>
            <a:ext cx="475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66"/>
                </a:solidFill>
                <a:latin typeface="Times New Roman" charset="0"/>
              </a:rPr>
              <a:t>Density of parts</a:t>
            </a:r>
          </a:p>
        </p:txBody>
      </p:sp>
      <p:sp>
        <p:nvSpPr>
          <p:cNvPr id="922682" name="Text Box 6202"/>
          <p:cNvSpPr txBox="1">
            <a:spLocks noChangeArrowheads="1"/>
          </p:cNvSpPr>
          <p:nvPr/>
        </p:nvSpPr>
        <p:spPr bwMode="auto">
          <a:xfrm>
            <a:off x="3995738" y="5492750"/>
            <a:ext cx="475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66"/>
                </a:solidFill>
                <a:latin typeface="Times New Roman" charset="0"/>
              </a:rPr>
              <a:t>Maximum processing capacity</a:t>
            </a:r>
          </a:p>
        </p:txBody>
      </p:sp>
      <p:grpSp>
        <p:nvGrpSpPr>
          <p:cNvPr id="922686" name="Group 6206"/>
          <p:cNvGrpSpPr>
            <a:grpSpLocks/>
          </p:cNvGrpSpPr>
          <p:nvPr/>
        </p:nvGrpSpPr>
        <p:grpSpPr bwMode="auto">
          <a:xfrm>
            <a:off x="2771775" y="5589588"/>
            <a:ext cx="3529013" cy="1008062"/>
            <a:chOff x="2880" y="3685"/>
            <a:chExt cx="2223" cy="635"/>
          </a:xfrm>
        </p:grpSpPr>
        <p:sp>
          <p:nvSpPr>
            <p:cNvPr id="922684" name="AutoShape 6204"/>
            <p:cNvSpPr>
              <a:spLocks noChangeArrowheads="1"/>
            </p:cNvSpPr>
            <p:nvPr/>
          </p:nvSpPr>
          <p:spPr bwMode="auto">
            <a:xfrm>
              <a:off x="2880" y="3685"/>
              <a:ext cx="2223" cy="6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BCEDD"/>
                </a:gs>
                <a:gs pos="50000">
                  <a:srgbClr val="BBCEDD">
                    <a:gamma/>
                    <a:tint val="0"/>
                    <a:invGamma/>
                  </a:srgbClr>
                </a:gs>
                <a:gs pos="100000">
                  <a:srgbClr val="BBCEDD"/>
                </a:gs>
              </a:gsLst>
              <a:lin ang="5400000" scaled="1"/>
            </a:gradFill>
            <a:ln w="25400">
              <a:solidFill>
                <a:srgbClr val="6699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it-IT" sz="2400" i="1">
                <a:latin typeface="Tahoma" charset="0"/>
              </a:endParaRPr>
            </a:p>
          </p:txBody>
        </p:sp>
        <p:graphicFrame>
          <p:nvGraphicFramePr>
            <p:cNvPr id="922685" name="Object 6205"/>
            <p:cNvGraphicFramePr>
              <a:graphicFrameLocks noChangeAspect="1"/>
            </p:cNvGraphicFramePr>
            <p:nvPr/>
          </p:nvGraphicFramePr>
          <p:xfrm>
            <a:off x="2889" y="3775"/>
            <a:ext cx="2196" cy="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13" imgW="1523880" imgH="279360" progId="Equation.3">
                    <p:embed/>
                  </p:oleObj>
                </mc:Choice>
                <mc:Fallback>
                  <p:oleObj name="Equation" r:id="rId13" imgW="152388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9" y="3775"/>
                          <a:ext cx="2196" cy="4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2752" name="Group 6272"/>
          <p:cNvGrpSpPr>
            <a:grpSpLocks/>
          </p:cNvGrpSpPr>
          <p:nvPr/>
        </p:nvGrpSpPr>
        <p:grpSpPr bwMode="auto">
          <a:xfrm>
            <a:off x="-18280063" y="2205038"/>
            <a:ext cx="27605038" cy="238125"/>
            <a:chOff x="-17480" y="1389"/>
            <a:chExt cx="17389" cy="150"/>
          </a:xfrm>
        </p:grpSpPr>
        <p:grpSp>
          <p:nvGrpSpPr>
            <p:cNvPr id="568151" name="Group 5975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564870" name="Rectangle 2694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15" name="Rectangle 5939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16" name="Rectangle 5940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17" name="Rectangle 5941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18" name="Rectangle 5942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19" name="Rectangle 5943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0" name="Rectangle 5944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1" name="Rectangle 5945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2" name="Rectangle 5946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3" name="Rectangle 5947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4" name="Rectangle 5948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5" name="Rectangle 5949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6" name="Rectangle 5950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27" name="Rectangle 5951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4" name="Rectangle 5968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5" name="Rectangle 5969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6" name="Rectangle 5970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7" name="Rectangle 5971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8" name="Rectangle 5972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49" name="Rectangle 5973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150" name="Rectangle 5974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8298" name="Group 6122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568299" name="Rectangle 6123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0" name="Rectangle 6124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1" name="Rectangle 6125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2" name="Rectangle 6126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3" name="Rectangle 6127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4" name="Rectangle 6128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5" name="Rectangle 6129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6" name="Rectangle 6130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7" name="Rectangle 6131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8" name="Rectangle 6132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09" name="Rectangle 6133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0" name="Rectangle 6134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1" name="Rectangle 6135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2" name="Rectangle 6136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3" name="Rectangle 6137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4" name="Rectangle 6138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5" name="Rectangle 6139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6" name="Rectangle 6140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7" name="Rectangle 6141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8" name="Rectangle 6142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19" name="Rectangle 6143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2625" name="Rectangle 6145"/>
            <p:cNvSpPr>
              <a:spLocks noChangeArrowheads="1"/>
            </p:cNvSpPr>
            <p:nvPr/>
          </p:nvSpPr>
          <p:spPr bwMode="auto">
            <a:xfrm>
              <a:off x="-358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6" name="Rectangle 6146"/>
            <p:cNvSpPr>
              <a:spLocks noChangeArrowheads="1"/>
            </p:cNvSpPr>
            <p:nvPr/>
          </p:nvSpPr>
          <p:spPr bwMode="auto">
            <a:xfrm>
              <a:off x="-387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7" name="Rectangle 6147"/>
            <p:cNvSpPr>
              <a:spLocks noChangeArrowheads="1"/>
            </p:cNvSpPr>
            <p:nvPr/>
          </p:nvSpPr>
          <p:spPr bwMode="auto">
            <a:xfrm>
              <a:off x="-304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8" name="Rectangle 6148"/>
            <p:cNvSpPr>
              <a:spLocks noChangeArrowheads="1"/>
            </p:cNvSpPr>
            <p:nvPr/>
          </p:nvSpPr>
          <p:spPr bwMode="auto">
            <a:xfrm>
              <a:off x="-331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9" name="Rectangle 6149"/>
            <p:cNvSpPr>
              <a:spLocks noChangeArrowheads="1"/>
            </p:cNvSpPr>
            <p:nvPr/>
          </p:nvSpPr>
          <p:spPr bwMode="auto">
            <a:xfrm>
              <a:off x="-276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0" name="Rectangle 6150"/>
            <p:cNvSpPr>
              <a:spLocks noChangeArrowheads="1"/>
            </p:cNvSpPr>
            <p:nvPr/>
          </p:nvSpPr>
          <p:spPr bwMode="auto">
            <a:xfrm>
              <a:off x="-249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1" name="Rectangle 6151"/>
            <p:cNvSpPr>
              <a:spLocks noChangeArrowheads="1"/>
            </p:cNvSpPr>
            <p:nvPr/>
          </p:nvSpPr>
          <p:spPr bwMode="auto">
            <a:xfrm>
              <a:off x="-222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2" name="Rectangle 6152"/>
            <p:cNvSpPr>
              <a:spLocks noChangeArrowheads="1"/>
            </p:cNvSpPr>
            <p:nvPr/>
          </p:nvSpPr>
          <p:spPr bwMode="auto">
            <a:xfrm>
              <a:off x="-553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3" name="Rectangle 6153"/>
            <p:cNvSpPr>
              <a:spLocks noChangeArrowheads="1"/>
            </p:cNvSpPr>
            <p:nvPr/>
          </p:nvSpPr>
          <p:spPr bwMode="auto">
            <a:xfrm>
              <a:off x="-582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4" name="Rectangle 6154"/>
            <p:cNvSpPr>
              <a:spLocks noChangeArrowheads="1"/>
            </p:cNvSpPr>
            <p:nvPr/>
          </p:nvSpPr>
          <p:spPr bwMode="auto">
            <a:xfrm>
              <a:off x="-499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5" name="Rectangle 6155"/>
            <p:cNvSpPr>
              <a:spLocks noChangeArrowheads="1"/>
            </p:cNvSpPr>
            <p:nvPr/>
          </p:nvSpPr>
          <p:spPr bwMode="auto">
            <a:xfrm>
              <a:off x="-526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6" name="Rectangle 6156"/>
            <p:cNvSpPr>
              <a:spLocks noChangeArrowheads="1"/>
            </p:cNvSpPr>
            <p:nvPr/>
          </p:nvSpPr>
          <p:spPr bwMode="auto">
            <a:xfrm>
              <a:off x="-471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7" name="Rectangle 6157"/>
            <p:cNvSpPr>
              <a:spLocks noChangeArrowheads="1"/>
            </p:cNvSpPr>
            <p:nvPr/>
          </p:nvSpPr>
          <p:spPr bwMode="auto">
            <a:xfrm>
              <a:off x="-444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8" name="Rectangle 6158"/>
            <p:cNvSpPr>
              <a:spLocks noChangeArrowheads="1"/>
            </p:cNvSpPr>
            <p:nvPr/>
          </p:nvSpPr>
          <p:spPr bwMode="auto">
            <a:xfrm>
              <a:off x="-417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9" name="Rectangle 6159"/>
            <p:cNvSpPr>
              <a:spLocks noChangeArrowheads="1"/>
            </p:cNvSpPr>
            <p:nvPr/>
          </p:nvSpPr>
          <p:spPr bwMode="auto">
            <a:xfrm>
              <a:off x="-1646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0" name="Rectangle 6160"/>
            <p:cNvSpPr>
              <a:spLocks noChangeArrowheads="1"/>
            </p:cNvSpPr>
            <p:nvPr/>
          </p:nvSpPr>
          <p:spPr bwMode="auto">
            <a:xfrm>
              <a:off x="-1941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1" name="Rectangle 6161"/>
            <p:cNvSpPr>
              <a:spLocks noChangeArrowheads="1"/>
            </p:cNvSpPr>
            <p:nvPr/>
          </p:nvSpPr>
          <p:spPr bwMode="auto">
            <a:xfrm>
              <a:off x="-1102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2" name="Rectangle 6162"/>
            <p:cNvSpPr>
              <a:spLocks noChangeArrowheads="1"/>
            </p:cNvSpPr>
            <p:nvPr/>
          </p:nvSpPr>
          <p:spPr bwMode="auto">
            <a:xfrm>
              <a:off x="-1374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3" name="Rectangle 6163"/>
            <p:cNvSpPr>
              <a:spLocks noChangeArrowheads="1"/>
            </p:cNvSpPr>
            <p:nvPr/>
          </p:nvSpPr>
          <p:spPr bwMode="auto">
            <a:xfrm>
              <a:off x="-830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4" name="Rectangle 6164"/>
            <p:cNvSpPr>
              <a:spLocks noChangeArrowheads="1"/>
            </p:cNvSpPr>
            <p:nvPr/>
          </p:nvSpPr>
          <p:spPr bwMode="auto">
            <a:xfrm>
              <a:off x="-558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5" name="Rectangle 6165"/>
            <p:cNvSpPr>
              <a:spLocks noChangeArrowheads="1"/>
            </p:cNvSpPr>
            <p:nvPr/>
          </p:nvSpPr>
          <p:spPr bwMode="auto">
            <a:xfrm>
              <a:off x="-286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0" name="Rectangle 6230"/>
            <p:cNvSpPr>
              <a:spLocks noChangeArrowheads="1"/>
            </p:cNvSpPr>
            <p:nvPr/>
          </p:nvSpPr>
          <p:spPr bwMode="auto">
            <a:xfrm>
              <a:off x="-941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1" name="Rectangle 6231"/>
            <p:cNvSpPr>
              <a:spLocks noChangeArrowheads="1"/>
            </p:cNvSpPr>
            <p:nvPr/>
          </p:nvSpPr>
          <p:spPr bwMode="auto">
            <a:xfrm>
              <a:off x="-970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2" name="Rectangle 6232"/>
            <p:cNvSpPr>
              <a:spLocks noChangeArrowheads="1"/>
            </p:cNvSpPr>
            <p:nvPr/>
          </p:nvSpPr>
          <p:spPr bwMode="auto">
            <a:xfrm>
              <a:off x="-886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3" name="Rectangle 6233"/>
            <p:cNvSpPr>
              <a:spLocks noChangeArrowheads="1"/>
            </p:cNvSpPr>
            <p:nvPr/>
          </p:nvSpPr>
          <p:spPr bwMode="auto">
            <a:xfrm>
              <a:off x="-914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4" name="Rectangle 6234"/>
            <p:cNvSpPr>
              <a:spLocks noChangeArrowheads="1"/>
            </p:cNvSpPr>
            <p:nvPr/>
          </p:nvSpPr>
          <p:spPr bwMode="auto">
            <a:xfrm>
              <a:off x="-859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5" name="Rectangle 6235"/>
            <p:cNvSpPr>
              <a:spLocks noChangeArrowheads="1"/>
            </p:cNvSpPr>
            <p:nvPr/>
          </p:nvSpPr>
          <p:spPr bwMode="auto">
            <a:xfrm>
              <a:off x="-832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6" name="Rectangle 6236"/>
            <p:cNvSpPr>
              <a:spLocks noChangeArrowheads="1"/>
            </p:cNvSpPr>
            <p:nvPr/>
          </p:nvSpPr>
          <p:spPr bwMode="auto">
            <a:xfrm>
              <a:off x="-805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7" name="Rectangle 6237"/>
            <p:cNvSpPr>
              <a:spLocks noChangeArrowheads="1"/>
            </p:cNvSpPr>
            <p:nvPr/>
          </p:nvSpPr>
          <p:spPr bwMode="auto">
            <a:xfrm>
              <a:off x="-1136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8" name="Rectangle 6238"/>
            <p:cNvSpPr>
              <a:spLocks noChangeArrowheads="1"/>
            </p:cNvSpPr>
            <p:nvPr/>
          </p:nvSpPr>
          <p:spPr bwMode="auto">
            <a:xfrm>
              <a:off x="-1165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9" name="Rectangle 6239"/>
            <p:cNvSpPr>
              <a:spLocks noChangeArrowheads="1"/>
            </p:cNvSpPr>
            <p:nvPr/>
          </p:nvSpPr>
          <p:spPr bwMode="auto">
            <a:xfrm>
              <a:off x="-1081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0" name="Rectangle 6240"/>
            <p:cNvSpPr>
              <a:spLocks noChangeArrowheads="1"/>
            </p:cNvSpPr>
            <p:nvPr/>
          </p:nvSpPr>
          <p:spPr bwMode="auto">
            <a:xfrm>
              <a:off x="-1109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1" name="Rectangle 6241"/>
            <p:cNvSpPr>
              <a:spLocks noChangeArrowheads="1"/>
            </p:cNvSpPr>
            <p:nvPr/>
          </p:nvSpPr>
          <p:spPr bwMode="auto">
            <a:xfrm>
              <a:off x="-1054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2" name="Rectangle 6242"/>
            <p:cNvSpPr>
              <a:spLocks noChangeArrowheads="1"/>
            </p:cNvSpPr>
            <p:nvPr/>
          </p:nvSpPr>
          <p:spPr bwMode="auto">
            <a:xfrm>
              <a:off x="-1027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3" name="Rectangle 6243"/>
            <p:cNvSpPr>
              <a:spLocks noChangeArrowheads="1"/>
            </p:cNvSpPr>
            <p:nvPr/>
          </p:nvSpPr>
          <p:spPr bwMode="auto">
            <a:xfrm>
              <a:off x="-1000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4" name="Rectangle 6244"/>
            <p:cNvSpPr>
              <a:spLocks noChangeArrowheads="1"/>
            </p:cNvSpPr>
            <p:nvPr/>
          </p:nvSpPr>
          <p:spPr bwMode="auto">
            <a:xfrm>
              <a:off x="-747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5" name="Rectangle 6245"/>
            <p:cNvSpPr>
              <a:spLocks noChangeArrowheads="1"/>
            </p:cNvSpPr>
            <p:nvPr/>
          </p:nvSpPr>
          <p:spPr bwMode="auto">
            <a:xfrm>
              <a:off x="-777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6" name="Rectangle 6246"/>
            <p:cNvSpPr>
              <a:spLocks noChangeArrowheads="1"/>
            </p:cNvSpPr>
            <p:nvPr/>
          </p:nvSpPr>
          <p:spPr bwMode="auto">
            <a:xfrm>
              <a:off x="-693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7" name="Rectangle 6247"/>
            <p:cNvSpPr>
              <a:spLocks noChangeArrowheads="1"/>
            </p:cNvSpPr>
            <p:nvPr/>
          </p:nvSpPr>
          <p:spPr bwMode="auto">
            <a:xfrm>
              <a:off x="-720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8" name="Rectangle 6248"/>
            <p:cNvSpPr>
              <a:spLocks noChangeArrowheads="1"/>
            </p:cNvSpPr>
            <p:nvPr/>
          </p:nvSpPr>
          <p:spPr bwMode="auto">
            <a:xfrm>
              <a:off x="-665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9" name="Rectangle 6249"/>
            <p:cNvSpPr>
              <a:spLocks noChangeArrowheads="1"/>
            </p:cNvSpPr>
            <p:nvPr/>
          </p:nvSpPr>
          <p:spPr bwMode="auto">
            <a:xfrm>
              <a:off x="-638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0" name="Rectangle 6250"/>
            <p:cNvSpPr>
              <a:spLocks noChangeArrowheads="1"/>
            </p:cNvSpPr>
            <p:nvPr/>
          </p:nvSpPr>
          <p:spPr bwMode="auto">
            <a:xfrm>
              <a:off x="-611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1" name="Rectangle 6251"/>
            <p:cNvSpPr>
              <a:spLocks noChangeArrowheads="1"/>
            </p:cNvSpPr>
            <p:nvPr/>
          </p:nvSpPr>
          <p:spPr bwMode="auto">
            <a:xfrm>
              <a:off x="-1523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2" name="Rectangle 6252"/>
            <p:cNvSpPr>
              <a:spLocks noChangeArrowheads="1"/>
            </p:cNvSpPr>
            <p:nvPr/>
          </p:nvSpPr>
          <p:spPr bwMode="auto">
            <a:xfrm>
              <a:off x="-1553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3" name="Rectangle 6253"/>
            <p:cNvSpPr>
              <a:spLocks noChangeArrowheads="1"/>
            </p:cNvSpPr>
            <p:nvPr/>
          </p:nvSpPr>
          <p:spPr bwMode="auto">
            <a:xfrm>
              <a:off x="-1469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4" name="Rectangle 6254"/>
            <p:cNvSpPr>
              <a:spLocks noChangeArrowheads="1"/>
            </p:cNvSpPr>
            <p:nvPr/>
          </p:nvSpPr>
          <p:spPr bwMode="auto">
            <a:xfrm>
              <a:off x="-1496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5" name="Rectangle 6255"/>
            <p:cNvSpPr>
              <a:spLocks noChangeArrowheads="1"/>
            </p:cNvSpPr>
            <p:nvPr/>
          </p:nvSpPr>
          <p:spPr bwMode="auto">
            <a:xfrm>
              <a:off x="-1441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6" name="Rectangle 6256"/>
            <p:cNvSpPr>
              <a:spLocks noChangeArrowheads="1"/>
            </p:cNvSpPr>
            <p:nvPr/>
          </p:nvSpPr>
          <p:spPr bwMode="auto">
            <a:xfrm>
              <a:off x="-1414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7" name="Rectangle 6257"/>
            <p:cNvSpPr>
              <a:spLocks noChangeArrowheads="1"/>
            </p:cNvSpPr>
            <p:nvPr/>
          </p:nvSpPr>
          <p:spPr bwMode="auto">
            <a:xfrm>
              <a:off x="-1387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8" name="Rectangle 6258"/>
            <p:cNvSpPr>
              <a:spLocks noChangeArrowheads="1"/>
            </p:cNvSpPr>
            <p:nvPr/>
          </p:nvSpPr>
          <p:spPr bwMode="auto">
            <a:xfrm>
              <a:off x="-1718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9" name="Rectangle 6259"/>
            <p:cNvSpPr>
              <a:spLocks noChangeArrowheads="1"/>
            </p:cNvSpPr>
            <p:nvPr/>
          </p:nvSpPr>
          <p:spPr bwMode="auto">
            <a:xfrm>
              <a:off x="-1748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0" name="Rectangle 6260"/>
            <p:cNvSpPr>
              <a:spLocks noChangeArrowheads="1"/>
            </p:cNvSpPr>
            <p:nvPr/>
          </p:nvSpPr>
          <p:spPr bwMode="auto">
            <a:xfrm>
              <a:off x="-1664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1" name="Rectangle 6261"/>
            <p:cNvSpPr>
              <a:spLocks noChangeArrowheads="1"/>
            </p:cNvSpPr>
            <p:nvPr/>
          </p:nvSpPr>
          <p:spPr bwMode="auto">
            <a:xfrm>
              <a:off x="-1691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2" name="Rectangle 6262"/>
            <p:cNvSpPr>
              <a:spLocks noChangeArrowheads="1"/>
            </p:cNvSpPr>
            <p:nvPr/>
          </p:nvSpPr>
          <p:spPr bwMode="auto">
            <a:xfrm>
              <a:off x="-1636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3" name="Rectangle 6263"/>
            <p:cNvSpPr>
              <a:spLocks noChangeArrowheads="1"/>
            </p:cNvSpPr>
            <p:nvPr/>
          </p:nvSpPr>
          <p:spPr bwMode="auto">
            <a:xfrm>
              <a:off x="-1609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4" name="Rectangle 6264"/>
            <p:cNvSpPr>
              <a:spLocks noChangeArrowheads="1"/>
            </p:cNvSpPr>
            <p:nvPr/>
          </p:nvSpPr>
          <p:spPr bwMode="auto">
            <a:xfrm>
              <a:off x="-1582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5" name="Rectangle 6265"/>
            <p:cNvSpPr>
              <a:spLocks noChangeArrowheads="1"/>
            </p:cNvSpPr>
            <p:nvPr/>
          </p:nvSpPr>
          <p:spPr bwMode="auto">
            <a:xfrm>
              <a:off x="-13297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6" name="Rectangle 6266"/>
            <p:cNvSpPr>
              <a:spLocks noChangeArrowheads="1"/>
            </p:cNvSpPr>
            <p:nvPr/>
          </p:nvSpPr>
          <p:spPr bwMode="auto">
            <a:xfrm>
              <a:off x="-13592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7" name="Rectangle 6267"/>
            <p:cNvSpPr>
              <a:spLocks noChangeArrowheads="1"/>
            </p:cNvSpPr>
            <p:nvPr/>
          </p:nvSpPr>
          <p:spPr bwMode="auto">
            <a:xfrm>
              <a:off x="-12753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8" name="Rectangle 6268"/>
            <p:cNvSpPr>
              <a:spLocks noChangeArrowheads="1"/>
            </p:cNvSpPr>
            <p:nvPr/>
          </p:nvSpPr>
          <p:spPr bwMode="auto">
            <a:xfrm>
              <a:off x="-13025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9" name="Rectangle 6269"/>
            <p:cNvSpPr>
              <a:spLocks noChangeArrowheads="1"/>
            </p:cNvSpPr>
            <p:nvPr/>
          </p:nvSpPr>
          <p:spPr bwMode="auto">
            <a:xfrm>
              <a:off x="-12481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50" name="Rectangle 6270"/>
            <p:cNvSpPr>
              <a:spLocks noChangeArrowheads="1"/>
            </p:cNvSpPr>
            <p:nvPr/>
          </p:nvSpPr>
          <p:spPr bwMode="auto">
            <a:xfrm>
              <a:off x="-12209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51" name="Rectangle 6271"/>
            <p:cNvSpPr>
              <a:spLocks noChangeArrowheads="1"/>
            </p:cNvSpPr>
            <p:nvPr/>
          </p:nvSpPr>
          <p:spPr bwMode="auto">
            <a:xfrm>
              <a:off x="-11937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8143" name="Rectangle 5967"/>
          <p:cNvSpPr>
            <a:spLocks noChangeArrowheads="1"/>
          </p:cNvSpPr>
          <p:nvPr/>
        </p:nvSpPr>
        <p:spPr bwMode="auto">
          <a:xfrm>
            <a:off x="2265363" y="1700213"/>
            <a:ext cx="793750" cy="12239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66"/>
            </a:solidFill>
            <a:miter lim="800000"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it-IT" b="1" i="1">
                <a:latin typeface="Times New Roman" charset="0"/>
              </a:rPr>
              <a:t>P</a:t>
            </a:r>
            <a:r>
              <a:rPr lang="it-IT" sz="1000" b="1">
                <a:latin typeface="Times New Roman" charset="0"/>
              </a:rPr>
              <a:t>1</a:t>
            </a:r>
          </a:p>
        </p:txBody>
      </p:sp>
      <p:sp>
        <p:nvSpPr>
          <p:cNvPr id="568142" name="Rectangle 5966"/>
          <p:cNvSpPr>
            <a:spLocks noChangeArrowheads="1"/>
          </p:cNvSpPr>
          <p:nvPr/>
        </p:nvSpPr>
        <p:spPr bwMode="auto">
          <a:xfrm>
            <a:off x="4354513" y="1700213"/>
            <a:ext cx="793750" cy="12239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66"/>
            </a:solidFill>
            <a:miter lim="800000"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it-IT" b="1" i="1">
                <a:latin typeface="Times New Roman" charset="0"/>
              </a:rPr>
              <a:t>P</a:t>
            </a:r>
            <a:r>
              <a:rPr lang="it-IT" sz="1000" b="1">
                <a:latin typeface="Times New Roman" charset="0"/>
              </a:rPr>
              <a:t>2</a:t>
            </a:r>
          </a:p>
        </p:txBody>
      </p:sp>
      <p:sp>
        <p:nvSpPr>
          <p:cNvPr id="568139" name="Rectangle 5963"/>
          <p:cNvSpPr>
            <a:spLocks noChangeArrowheads="1"/>
          </p:cNvSpPr>
          <p:nvPr/>
        </p:nvSpPr>
        <p:spPr bwMode="auto">
          <a:xfrm>
            <a:off x="6515100" y="1700213"/>
            <a:ext cx="793750" cy="12239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66"/>
            </a:solidFill>
            <a:miter lim="800000"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it-IT" b="1" i="1">
                <a:latin typeface="Times New Roman" charset="0"/>
              </a:rPr>
              <a:t>P</a:t>
            </a:r>
            <a:r>
              <a:rPr lang="it-IT" sz="1000" b="1">
                <a:latin typeface="Times New Roman" charset="0"/>
              </a:rPr>
              <a:t>3</a:t>
            </a:r>
          </a:p>
        </p:txBody>
      </p:sp>
      <p:sp>
        <p:nvSpPr>
          <p:cNvPr id="922754" name="Line 6274"/>
          <p:cNvSpPr>
            <a:spLocks noChangeShapeType="1"/>
          </p:cNvSpPr>
          <p:nvPr/>
        </p:nvSpPr>
        <p:spPr bwMode="auto">
          <a:xfrm>
            <a:off x="0" y="2478088"/>
            <a:ext cx="2268538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grpSp>
        <p:nvGrpSpPr>
          <p:cNvPr id="923199" name="Group 6719"/>
          <p:cNvGrpSpPr>
            <a:grpSpLocks/>
          </p:cNvGrpSpPr>
          <p:nvPr/>
        </p:nvGrpSpPr>
        <p:grpSpPr bwMode="auto">
          <a:xfrm>
            <a:off x="-13285788" y="4652963"/>
            <a:ext cx="27605038" cy="238125"/>
            <a:chOff x="-17480" y="1389"/>
            <a:chExt cx="17389" cy="150"/>
          </a:xfrm>
        </p:grpSpPr>
        <p:grpSp>
          <p:nvGrpSpPr>
            <p:cNvPr id="923200" name="Group 6720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923201" name="Rectangle 6721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2" name="Rectangle 6722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3" name="Rectangle 6723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4" name="Rectangle 6724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5" name="Rectangle 6725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6" name="Rectangle 6726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7" name="Rectangle 6727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8" name="Rectangle 6728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09" name="Rectangle 6729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0" name="Rectangle 6730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1" name="Rectangle 6731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2" name="Rectangle 6732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3" name="Rectangle 6733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4" name="Rectangle 6734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5" name="Rectangle 6735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6" name="Rectangle 6736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7" name="Rectangle 6737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8" name="Rectangle 6738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19" name="Rectangle 6739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0" name="Rectangle 6740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1" name="Rectangle 6741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3222" name="Group 6742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923223" name="Rectangle 6743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4" name="Rectangle 6744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5" name="Rectangle 6745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6" name="Rectangle 6746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7" name="Rectangle 6747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8" name="Rectangle 6748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29" name="Rectangle 6749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0" name="Rectangle 6750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1" name="Rectangle 6751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2" name="Rectangle 6752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3" name="Rectangle 6753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4" name="Rectangle 6754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5" name="Rectangle 6755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6" name="Rectangle 6756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7" name="Rectangle 6757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8" name="Rectangle 6758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39" name="Rectangle 6759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40" name="Rectangle 6760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41" name="Rectangle 6761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42" name="Rectangle 6762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43" name="Rectangle 6763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3244" name="Rectangle 6764"/>
            <p:cNvSpPr>
              <a:spLocks noChangeArrowheads="1"/>
            </p:cNvSpPr>
            <p:nvPr/>
          </p:nvSpPr>
          <p:spPr bwMode="auto">
            <a:xfrm>
              <a:off x="-358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5" name="Rectangle 6765"/>
            <p:cNvSpPr>
              <a:spLocks noChangeArrowheads="1"/>
            </p:cNvSpPr>
            <p:nvPr/>
          </p:nvSpPr>
          <p:spPr bwMode="auto">
            <a:xfrm>
              <a:off x="-387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6" name="Rectangle 6766"/>
            <p:cNvSpPr>
              <a:spLocks noChangeArrowheads="1"/>
            </p:cNvSpPr>
            <p:nvPr/>
          </p:nvSpPr>
          <p:spPr bwMode="auto">
            <a:xfrm>
              <a:off x="-304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7" name="Rectangle 6767"/>
            <p:cNvSpPr>
              <a:spLocks noChangeArrowheads="1"/>
            </p:cNvSpPr>
            <p:nvPr/>
          </p:nvSpPr>
          <p:spPr bwMode="auto">
            <a:xfrm>
              <a:off x="-331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8" name="Rectangle 6768"/>
            <p:cNvSpPr>
              <a:spLocks noChangeArrowheads="1"/>
            </p:cNvSpPr>
            <p:nvPr/>
          </p:nvSpPr>
          <p:spPr bwMode="auto">
            <a:xfrm>
              <a:off x="-276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9" name="Rectangle 6769"/>
            <p:cNvSpPr>
              <a:spLocks noChangeArrowheads="1"/>
            </p:cNvSpPr>
            <p:nvPr/>
          </p:nvSpPr>
          <p:spPr bwMode="auto">
            <a:xfrm>
              <a:off x="-249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0" name="Rectangle 6770"/>
            <p:cNvSpPr>
              <a:spLocks noChangeArrowheads="1"/>
            </p:cNvSpPr>
            <p:nvPr/>
          </p:nvSpPr>
          <p:spPr bwMode="auto">
            <a:xfrm>
              <a:off x="-222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1" name="Rectangle 6771"/>
            <p:cNvSpPr>
              <a:spLocks noChangeArrowheads="1"/>
            </p:cNvSpPr>
            <p:nvPr/>
          </p:nvSpPr>
          <p:spPr bwMode="auto">
            <a:xfrm>
              <a:off x="-553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2" name="Rectangle 6772"/>
            <p:cNvSpPr>
              <a:spLocks noChangeArrowheads="1"/>
            </p:cNvSpPr>
            <p:nvPr/>
          </p:nvSpPr>
          <p:spPr bwMode="auto">
            <a:xfrm>
              <a:off x="-582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3" name="Rectangle 6773"/>
            <p:cNvSpPr>
              <a:spLocks noChangeArrowheads="1"/>
            </p:cNvSpPr>
            <p:nvPr/>
          </p:nvSpPr>
          <p:spPr bwMode="auto">
            <a:xfrm>
              <a:off x="-499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4" name="Rectangle 6774"/>
            <p:cNvSpPr>
              <a:spLocks noChangeArrowheads="1"/>
            </p:cNvSpPr>
            <p:nvPr/>
          </p:nvSpPr>
          <p:spPr bwMode="auto">
            <a:xfrm>
              <a:off x="-526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5" name="Rectangle 6775"/>
            <p:cNvSpPr>
              <a:spLocks noChangeArrowheads="1"/>
            </p:cNvSpPr>
            <p:nvPr/>
          </p:nvSpPr>
          <p:spPr bwMode="auto">
            <a:xfrm>
              <a:off x="-471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6" name="Rectangle 6776"/>
            <p:cNvSpPr>
              <a:spLocks noChangeArrowheads="1"/>
            </p:cNvSpPr>
            <p:nvPr/>
          </p:nvSpPr>
          <p:spPr bwMode="auto">
            <a:xfrm>
              <a:off x="-444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7" name="Rectangle 6777"/>
            <p:cNvSpPr>
              <a:spLocks noChangeArrowheads="1"/>
            </p:cNvSpPr>
            <p:nvPr/>
          </p:nvSpPr>
          <p:spPr bwMode="auto">
            <a:xfrm>
              <a:off x="-417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8" name="Rectangle 6778"/>
            <p:cNvSpPr>
              <a:spLocks noChangeArrowheads="1"/>
            </p:cNvSpPr>
            <p:nvPr/>
          </p:nvSpPr>
          <p:spPr bwMode="auto">
            <a:xfrm>
              <a:off x="-1646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9" name="Rectangle 6779"/>
            <p:cNvSpPr>
              <a:spLocks noChangeArrowheads="1"/>
            </p:cNvSpPr>
            <p:nvPr/>
          </p:nvSpPr>
          <p:spPr bwMode="auto">
            <a:xfrm>
              <a:off x="-1941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0" name="Rectangle 6780"/>
            <p:cNvSpPr>
              <a:spLocks noChangeArrowheads="1"/>
            </p:cNvSpPr>
            <p:nvPr/>
          </p:nvSpPr>
          <p:spPr bwMode="auto">
            <a:xfrm>
              <a:off x="-1102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1" name="Rectangle 6781"/>
            <p:cNvSpPr>
              <a:spLocks noChangeArrowheads="1"/>
            </p:cNvSpPr>
            <p:nvPr/>
          </p:nvSpPr>
          <p:spPr bwMode="auto">
            <a:xfrm>
              <a:off x="-1374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2" name="Rectangle 6782"/>
            <p:cNvSpPr>
              <a:spLocks noChangeArrowheads="1"/>
            </p:cNvSpPr>
            <p:nvPr/>
          </p:nvSpPr>
          <p:spPr bwMode="auto">
            <a:xfrm>
              <a:off x="-830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3" name="Rectangle 6783"/>
            <p:cNvSpPr>
              <a:spLocks noChangeArrowheads="1"/>
            </p:cNvSpPr>
            <p:nvPr/>
          </p:nvSpPr>
          <p:spPr bwMode="auto">
            <a:xfrm>
              <a:off x="-558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4" name="Rectangle 6784"/>
            <p:cNvSpPr>
              <a:spLocks noChangeArrowheads="1"/>
            </p:cNvSpPr>
            <p:nvPr/>
          </p:nvSpPr>
          <p:spPr bwMode="auto">
            <a:xfrm>
              <a:off x="-286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5" name="Rectangle 6785"/>
            <p:cNvSpPr>
              <a:spLocks noChangeArrowheads="1"/>
            </p:cNvSpPr>
            <p:nvPr/>
          </p:nvSpPr>
          <p:spPr bwMode="auto">
            <a:xfrm>
              <a:off x="-941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6" name="Rectangle 6786"/>
            <p:cNvSpPr>
              <a:spLocks noChangeArrowheads="1"/>
            </p:cNvSpPr>
            <p:nvPr/>
          </p:nvSpPr>
          <p:spPr bwMode="auto">
            <a:xfrm>
              <a:off x="-970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7" name="Rectangle 6787"/>
            <p:cNvSpPr>
              <a:spLocks noChangeArrowheads="1"/>
            </p:cNvSpPr>
            <p:nvPr/>
          </p:nvSpPr>
          <p:spPr bwMode="auto">
            <a:xfrm>
              <a:off x="-886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8" name="Rectangle 6788"/>
            <p:cNvSpPr>
              <a:spLocks noChangeArrowheads="1"/>
            </p:cNvSpPr>
            <p:nvPr/>
          </p:nvSpPr>
          <p:spPr bwMode="auto">
            <a:xfrm>
              <a:off x="-914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9" name="Rectangle 6789"/>
            <p:cNvSpPr>
              <a:spLocks noChangeArrowheads="1"/>
            </p:cNvSpPr>
            <p:nvPr/>
          </p:nvSpPr>
          <p:spPr bwMode="auto">
            <a:xfrm>
              <a:off x="-859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0" name="Rectangle 6790"/>
            <p:cNvSpPr>
              <a:spLocks noChangeArrowheads="1"/>
            </p:cNvSpPr>
            <p:nvPr/>
          </p:nvSpPr>
          <p:spPr bwMode="auto">
            <a:xfrm>
              <a:off x="-832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1" name="Rectangle 6791"/>
            <p:cNvSpPr>
              <a:spLocks noChangeArrowheads="1"/>
            </p:cNvSpPr>
            <p:nvPr/>
          </p:nvSpPr>
          <p:spPr bwMode="auto">
            <a:xfrm>
              <a:off x="-805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2" name="Rectangle 6792"/>
            <p:cNvSpPr>
              <a:spLocks noChangeArrowheads="1"/>
            </p:cNvSpPr>
            <p:nvPr/>
          </p:nvSpPr>
          <p:spPr bwMode="auto">
            <a:xfrm>
              <a:off x="-1136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3" name="Rectangle 6793"/>
            <p:cNvSpPr>
              <a:spLocks noChangeArrowheads="1"/>
            </p:cNvSpPr>
            <p:nvPr/>
          </p:nvSpPr>
          <p:spPr bwMode="auto">
            <a:xfrm>
              <a:off x="-1165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4" name="Rectangle 6794"/>
            <p:cNvSpPr>
              <a:spLocks noChangeArrowheads="1"/>
            </p:cNvSpPr>
            <p:nvPr/>
          </p:nvSpPr>
          <p:spPr bwMode="auto">
            <a:xfrm>
              <a:off x="-1081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5" name="Rectangle 6795"/>
            <p:cNvSpPr>
              <a:spLocks noChangeArrowheads="1"/>
            </p:cNvSpPr>
            <p:nvPr/>
          </p:nvSpPr>
          <p:spPr bwMode="auto">
            <a:xfrm>
              <a:off x="-1109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6" name="Rectangle 6796"/>
            <p:cNvSpPr>
              <a:spLocks noChangeArrowheads="1"/>
            </p:cNvSpPr>
            <p:nvPr/>
          </p:nvSpPr>
          <p:spPr bwMode="auto">
            <a:xfrm>
              <a:off x="-1054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7" name="Rectangle 6797"/>
            <p:cNvSpPr>
              <a:spLocks noChangeArrowheads="1"/>
            </p:cNvSpPr>
            <p:nvPr/>
          </p:nvSpPr>
          <p:spPr bwMode="auto">
            <a:xfrm>
              <a:off x="-1027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8" name="Rectangle 6798"/>
            <p:cNvSpPr>
              <a:spLocks noChangeArrowheads="1"/>
            </p:cNvSpPr>
            <p:nvPr/>
          </p:nvSpPr>
          <p:spPr bwMode="auto">
            <a:xfrm>
              <a:off x="-1000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9" name="Rectangle 6799"/>
            <p:cNvSpPr>
              <a:spLocks noChangeArrowheads="1"/>
            </p:cNvSpPr>
            <p:nvPr/>
          </p:nvSpPr>
          <p:spPr bwMode="auto">
            <a:xfrm>
              <a:off x="-747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0" name="Rectangle 6800"/>
            <p:cNvSpPr>
              <a:spLocks noChangeArrowheads="1"/>
            </p:cNvSpPr>
            <p:nvPr/>
          </p:nvSpPr>
          <p:spPr bwMode="auto">
            <a:xfrm>
              <a:off x="-777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1" name="Rectangle 6801"/>
            <p:cNvSpPr>
              <a:spLocks noChangeArrowheads="1"/>
            </p:cNvSpPr>
            <p:nvPr/>
          </p:nvSpPr>
          <p:spPr bwMode="auto">
            <a:xfrm>
              <a:off x="-693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2" name="Rectangle 6802"/>
            <p:cNvSpPr>
              <a:spLocks noChangeArrowheads="1"/>
            </p:cNvSpPr>
            <p:nvPr/>
          </p:nvSpPr>
          <p:spPr bwMode="auto">
            <a:xfrm>
              <a:off x="-720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3" name="Rectangle 6803"/>
            <p:cNvSpPr>
              <a:spLocks noChangeArrowheads="1"/>
            </p:cNvSpPr>
            <p:nvPr/>
          </p:nvSpPr>
          <p:spPr bwMode="auto">
            <a:xfrm>
              <a:off x="-665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4" name="Rectangle 6804"/>
            <p:cNvSpPr>
              <a:spLocks noChangeArrowheads="1"/>
            </p:cNvSpPr>
            <p:nvPr/>
          </p:nvSpPr>
          <p:spPr bwMode="auto">
            <a:xfrm>
              <a:off x="-638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5" name="Rectangle 6805"/>
            <p:cNvSpPr>
              <a:spLocks noChangeArrowheads="1"/>
            </p:cNvSpPr>
            <p:nvPr/>
          </p:nvSpPr>
          <p:spPr bwMode="auto">
            <a:xfrm>
              <a:off x="-611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6" name="Rectangle 6806"/>
            <p:cNvSpPr>
              <a:spLocks noChangeArrowheads="1"/>
            </p:cNvSpPr>
            <p:nvPr/>
          </p:nvSpPr>
          <p:spPr bwMode="auto">
            <a:xfrm>
              <a:off x="-1523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7" name="Rectangle 6807"/>
            <p:cNvSpPr>
              <a:spLocks noChangeArrowheads="1"/>
            </p:cNvSpPr>
            <p:nvPr/>
          </p:nvSpPr>
          <p:spPr bwMode="auto">
            <a:xfrm>
              <a:off x="-1553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8" name="Rectangle 6808"/>
            <p:cNvSpPr>
              <a:spLocks noChangeArrowheads="1"/>
            </p:cNvSpPr>
            <p:nvPr/>
          </p:nvSpPr>
          <p:spPr bwMode="auto">
            <a:xfrm>
              <a:off x="-1469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9" name="Rectangle 6809"/>
            <p:cNvSpPr>
              <a:spLocks noChangeArrowheads="1"/>
            </p:cNvSpPr>
            <p:nvPr/>
          </p:nvSpPr>
          <p:spPr bwMode="auto">
            <a:xfrm>
              <a:off x="-1496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0" name="Rectangle 6810"/>
            <p:cNvSpPr>
              <a:spLocks noChangeArrowheads="1"/>
            </p:cNvSpPr>
            <p:nvPr/>
          </p:nvSpPr>
          <p:spPr bwMode="auto">
            <a:xfrm>
              <a:off x="-1441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1" name="Rectangle 6811"/>
            <p:cNvSpPr>
              <a:spLocks noChangeArrowheads="1"/>
            </p:cNvSpPr>
            <p:nvPr/>
          </p:nvSpPr>
          <p:spPr bwMode="auto">
            <a:xfrm>
              <a:off x="-1414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2" name="Rectangle 6812"/>
            <p:cNvSpPr>
              <a:spLocks noChangeArrowheads="1"/>
            </p:cNvSpPr>
            <p:nvPr/>
          </p:nvSpPr>
          <p:spPr bwMode="auto">
            <a:xfrm>
              <a:off x="-1387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3" name="Rectangle 6813"/>
            <p:cNvSpPr>
              <a:spLocks noChangeArrowheads="1"/>
            </p:cNvSpPr>
            <p:nvPr/>
          </p:nvSpPr>
          <p:spPr bwMode="auto">
            <a:xfrm>
              <a:off x="-1718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4" name="Rectangle 6814"/>
            <p:cNvSpPr>
              <a:spLocks noChangeArrowheads="1"/>
            </p:cNvSpPr>
            <p:nvPr/>
          </p:nvSpPr>
          <p:spPr bwMode="auto">
            <a:xfrm>
              <a:off x="-1748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5" name="Rectangle 6815"/>
            <p:cNvSpPr>
              <a:spLocks noChangeArrowheads="1"/>
            </p:cNvSpPr>
            <p:nvPr/>
          </p:nvSpPr>
          <p:spPr bwMode="auto">
            <a:xfrm>
              <a:off x="-1664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6" name="Rectangle 6816"/>
            <p:cNvSpPr>
              <a:spLocks noChangeArrowheads="1"/>
            </p:cNvSpPr>
            <p:nvPr/>
          </p:nvSpPr>
          <p:spPr bwMode="auto">
            <a:xfrm>
              <a:off x="-1691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7" name="Rectangle 6817"/>
            <p:cNvSpPr>
              <a:spLocks noChangeArrowheads="1"/>
            </p:cNvSpPr>
            <p:nvPr/>
          </p:nvSpPr>
          <p:spPr bwMode="auto">
            <a:xfrm>
              <a:off x="-1636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8" name="Rectangle 6818"/>
            <p:cNvSpPr>
              <a:spLocks noChangeArrowheads="1"/>
            </p:cNvSpPr>
            <p:nvPr/>
          </p:nvSpPr>
          <p:spPr bwMode="auto">
            <a:xfrm>
              <a:off x="-1609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9" name="Rectangle 6819"/>
            <p:cNvSpPr>
              <a:spLocks noChangeArrowheads="1"/>
            </p:cNvSpPr>
            <p:nvPr/>
          </p:nvSpPr>
          <p:spPr bwMode="auto">
            <a:xfrm>
              <a:off x="-1582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0" name="Rectangle 6820"/>
            <p:cNvSpPr>
              <a:spLocks noChangeArrowheads="1"/>
            </p:cNvSpPr>
            <p:nvPr/>
          </p:nvSpPr>
          <p:spPr bwMode="auto">
            <a:xfrm>
              <a:off x="-13297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1" name="Rectangle 6821"/>
            <p:cNvSpPr>
              <a:spLocks noChangeArrowheads="1"/>
            </p:cNvSpPr>
            <p:nvPr/>
          </p:nvSpPr>
          <p:spPr bwMode="auto">
            <a:xfrm>
              <a:off x="-13592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2" name="Rectangle 6822"/>
            <p:cNvSpPr>
              <a:spLocks noChangeArrowheads="1"/>
            </p:cNvSpPr>
            <p:nvPr/>
          </p:nvSpPr>
          <p:spPr bwMode="auto">
            <a:xfrm>
              <a:off x="-12753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3" name="Rectangle 6823"/>
            <p:cNvSpPr>
              <a:spLocks noChangeArrowheads="1"/>
            </p:cNvSpPr>
            <p:nvPr/>
          </p:nvSpPr>
          <p:spPr bwMode="auto">
            <a:xfrm>
              <a:off x="-13025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4" name="Rectangle 6824"/>
            <p:cNvSpPr>
              <a:spLocks noChangeArrowheads="1"/>
            </p:cNvSpPr>
            <p:nvPr/>
          </p:nvSpPr>
          <p:spPr bwMode="auto">
            <a:xfrm>
              <a:off x="-12481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5" name="Rectangle 6825"/>
            <p:cNvSpPr>
              <a:spLocks noChangeArrowheads="1"/>
            </p:cNvSpPr>
            <p:nvPr/>
          </p:nvSpPr>
          <p:spPr bwMode="auto">
            <a:xfrm>
              <a:off x="-12209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6" name="Rectangle 6826"/>
            <p:cNvSpPr>
              <a:spLocks noChangeArrowheads="1"/>
            </p:cNvSpPr>
            <p:nvPr/>
          </p:nvSpPr>
          <p:spPr bwMode="auto">
            <a:xfrm>
              <a:off x="-11937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307" name="Group 6827"/>
          <p:cNvGrpSpPr>
            <a:grpSpLocks/>
          </p:cNvGrpSpPr>
          <p:nvPr/>
        </p:nvGrpSpPr>
        <p:grpSpPr bwMode="auto">
          <a:xfrm>
            <a:off x="-13574713" y="4652963"/>
            <a:ext cx="27605038" cy="238125"/>
            <a:chOff x="-17480" y="1389"/>
            <a:chExt cx="17389" cy="150"/>
          </a:xfrm>
        </p:grpSpPr>
        <p:grpSp>
          <p:nvGrpSpPr>
            <p:cNvPr id="923308" name="Group 6828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923309" name="Rectangle 6829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0" name="Rectangle 6830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1" name="Rectangle 6831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2" name="Rectangle 6832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3" name="Rectangle 6833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4" name="Rectangle 6834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5" name="Rectangle 6835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6" name="Rectangle 6836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7" name="Rectangle 6837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8" name="Rectangle 6838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19" name="Rectangle 6839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0" name="Rectangle 6840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1" name="Rectangle 6841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2" name="Rectangle 6842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3" name="Rectangle 6843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4" name="Rectangle 6844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5" name="Rectangle 6845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6" name="Rectangle 6846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7" name="Rectangle 6847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8" name="Rectangle 6848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29" name="Rectangle 6849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3330" name="Group 6850"/>
            <p:cNvGrpSpPr>
              <a:grpSpLocks/>
            </p:cNvGrpSpPr>
            <p:nvPr/>
          </p:nvGrpSpPr>
          <p:grpSpPr bwMode="auto">
            <a:xfrm>
              <a:off x="-5829" y="1389"/>
              <a:ext cx="5738" cy="150"/>
              <a:chOff x="0" y="2614"/>
              <a:chExt cx="5738" cy="150"/>
            </a:xfrm>
          </p:grpSpPr>
          <p:sp>
            <p:nvSpPr>
              <p:cNvPr id="923331" name="Rectangle 6851"/>
              <p:cNvSpPr>
                <a:spLocks noChangeArrowheads="1"/>
              </p:cNvSpPr>
              <p:nvPr/>
            </p:nvSpPr>
            <p:spPr bwMode="auto">
              <a:xfrm>
                <a:off x="224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2" name="Rectangle 6852"/>
              <p:cNvSpPr>
                <a:spLocks noChangeArrowheads="1"/>
              </p:cNvSpPr>
              <p:nvPr/>
            </p:nvSpPr>
            <p:spPr bwMode="auto">
              <a:xfrm>
                <a:off x="195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3" name="Rectangle 6853"/>
              <p:cNvSpPr>
                <a:spLocks noChangeArrowheads="1"/>
              </p:cNvSpPr>
              <p:nvPr/>
            </p:nvSpPr>
            <p:spPr bwMode="auto">
              <a:xfrm>
                <a:off x="278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4" name="Rectangle 6854"/>
              <p:cNvSpPr>
                <a:spLocks noChangeArrowheads="1"/>
              </p:cNvSpPr>
              <p:nvPr/>
            </p:nvSpPr>
            <p:spPr bwMode="auto">
              <a:xfrm>
                <a:off x="251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5" name="Rectangle 6855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6" name="Rectangle 6856"/>
              <p:cNvSpPr>
                <a:spLocks noChangeArrowheads="1"/>
              </p:cNvSpPr>
              <p:nvPr/>
            </p:nvSpPr>
            <p:spPr bwMode="auto">
              <a:xfrm>
                <a:off x="333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7" name="Rectangle 6857"/>
              <p:cNvSpPr>
                <a:spLocks noChangeArrowheads="1"/>
              </p:cNvSpPr>
              <p:nvPr/>
            </p:nvSpPr>
            <p:spPr bwMode="auto">
              <a:xfrm>
                <a:off x="360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8" name="Rectangle 6858"/>
              <p:cNvSpPr>
                <a:spLocks noChangeArrowheads="1"/>
              </p:cNvSpPr>
              <p:nvPr/>
            </p:nvSpPr>
            <p:spPr bwMode="auto">
              <a:xfrm>
                <a:off x="295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39" name="Rectangle 6859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0" name="Rectangle 6860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1" name="Rectangle 6861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2" name="Rectangle 6862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3" name="Rectangle 6863"/>
              <p:cNvSpPr>
                <a:spLocks noChangeArrowheads="1"/>
              </p:cNvSpPr>
              <p:nvPr/>
            </p:nvSpPr>
            <p:spPr bwMode="auto">
              <a:xfrm>
                <a:off x="1383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4" name="Rectangle 6864"/>
              <p:cNvSpPr>
                <a:spLocks noChangeArrowheads="1"/>
              </p:cNvSpPr>
              <p:nvPr/>
            </p:nvSpPr>
            <p:spPr bwMode="auto">
              <a:xfrm>
                <a:off x="1655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5" name="Rectangle 6865"/>
              <p:cNvSpPr>
                <a:spLocks noChangeArrowheads="1"/>
              </p:cNvSpPr>
              <p:nvPr/>
            </p:nvSpPr>
            <p:spPr bwMode="auto">
              <a:xfrm>
                <a:off x="4183" y="2614"/>
                <a:ext cx="195" cy="15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6" name="Rectangle 6866"/>
              <p:cNvSpPr>
                <a:spLocks noChangeArrowheads="1"/>
              </p:cNvSpPr>
              <p:nvPr/>
            </p:nvSpPr>
            <p:spPr bwMode="auto">
              <a:xfrm>
                <a:off x="3888" y="2614"/>
                <a:ext cx="195" cy="1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7" name="Rectangle 6867"/>
              <p:cNvSpPr>
                <a:spLocks noChangeArrowheads="1"/>
              </p:cNvSpPr>
              <p:nvPr/>
            </p:nvSpPr>
            <p:spPr bwMode="auto">
              <a:xfrm>
                <a:off x="4727" y="2614"/>
                <a:ext cx="195" cy="15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8" name="Rectangle 6868"/>
              <p:cNvSpPr>
                <a:spLocks noChangeArrowheads="1"/>
              </p:cNvSpPr>
              <p:nvPr/>
            </p:nvSpPr>
            <p:spPr bwMode="auto">
              <a:xfrm>
                <a:off x="4455" y="2614"/>
                <a:ext cx="195" cy="1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49" name="Rectangle 6869"/>
              <p:cNvSpPr>
                <a:spLocks noChangeArrowheads="1"/>
              </p:cNvSpPr>
              <p:nvPr/>
            </p:nvSpPr>
            <p:spPr bwMode="auto">
              <a:xfrm>
                <a:off x="4999" y="2614"/>
                <a:ext cx="195" cy="15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50" name="Rectangle 6870"/>
              <p:cNvSpPr>
                <a:spLocks noChangeArrowheads="1"/>
              </p:cNvSpPr>
              <p:nvPr/>
            </p:nvSpPr>
            <p:spPr bwMode="auto">
              <a:xfrm>
                <a:off x="5271" y="2614"/>
                <a:ext cx="195" cy="150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51" name="Rectangle 6871"/>
              <p:cNvSpPr>
                <a:spLocks noChangeArrowheads="1"/>
              </p:cNvSpPr>
              <p:nvPr/>
            </p:nvSpPr>
            <p:spPr bwMode="auto">
              <a:xfrm>
                <a:off x="5543" y="2614"/>
                <a:ext cx="195" cy="15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3352" name="Rectangle 6872"/>
            <p:cNvSpPr>
              <a:spLocks noChangeArrowheads="1"/>
            </p:cNvSpPr>
            <p:nvPr/>
          </p:nvSpPr>
          <p:spPr bwMode="auto">
            <a:xfrm>
              <a:off x="-358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3" name="Rectangle 6873"/>
            <p:cNvSpPr>
              <a:spLocks noChangeArrowheads="1"/>
            </p:cNvSpPr>
            <p:nvPr/>
          </p:nvSpPr>
          <p:spPr bwMode="auto">
            <a:xfrm>
              <a:off x="-387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4" name="Rectangle 6874"/>
            <p:cNvSpPr>
              <a:spLocks noChangeArrowheads="1"/>
            </p:cNvSpPr>
            <p:nvPr/>
          </p:nvSpPr>
          <p:spPr bwMode="auto">
            <a:xfrm>
              <a:off x="-304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5" name="Rectangle 6875"/>
            <p:cNvSpPr>
              <a:spLocks noChangeArrowheads="1"/>
            </p:cNvSpPr>
            <p:nvPr/>
          </p:nvSpPr>
          <p:spPr bwMode="auto">
            <a:xfrm>
              <a:off x="-331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6" name="Rectangle 6876"/>
            <p:cNvSpPr>
              <a:spLocks noChangeArrowheads="1"/>
            </p:cNvSpPr>
            <p:nvPr/>
          </p:nvSpPr>
          <p:spPr bwMode="auto">
            <a:xfrm>
              <a:off x="-276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7" name="Rectangle 6877"/>
            <p:cNvSpPr>
              <a:spLocks noChangeArrowheads="1"/>
            </p:cNvSpPr>
            <p:nvPr/>
          </p:nvSpPr>
          <p:spPr bwMode="auto">
            <a:xfrm>
              <a:off x="-249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8" name="Rectangle 6878"/>
            <p:cNvSpPr>
              <a:spLocks noChangeArrowheads="1"/>
            </p:cNvSpPr>
            <p:nvPr/>
          </p:nvSpPr>
          <p:spPr bwMode="auto">
            <a:xfrm>
              <a:off x="-222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9" name="Rectangle 6879"/>
            <p:cNvSpPr>
              <a:spLocks noChangeArrowheads="1"/>
            </p:cNvSpPr>
            <p:nvPr/>
          </p:nvSpPr>
          <p:spPr bwMode="auto">
            <a:xfrm>
              <a:off x="-5534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0" name="Rectangle 6880"/>
            <p:cNvSpPr>
              <a:spLocks noChangeArrowheads="1"/>
            </p:cNvSpPr>
            <p:nvPr/>
          </p:nvSpPr>
          <p:spPr bwMode="auto">
            <a:xfrm>
              <a:off x="-5829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1" name="Rectangle 6881"/>
            <p:cNvSpPr>
              <a:spLocks noChangeArrowheads="1"/>
            </p:cNvSpPr>
            <p:nvPr/>
          </p:nvSpPr>
          <p:spPr bwMode="auto">
            <a:xfrm>
              <a:off x="-4990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2" name="Rectangle 6882"/>
            <p:cNvSpPr>
              <a:spLocks noChangeArrowheads="1"/>
            </p:cNvSpPr>
            <p:nvPr/>
          </p:nvSpPr>
          <p:spPr bwMode="auto">
            <a:xfrm>
              <a:off x="-5262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3" name="Rectangle 6883"/>
            <p:cNvSpPr>
              <a:spLocks noChangeArrowheads="1"/>
            </p:cNvSpPr>
            <p:nvPr/>
          </p:nvSpPr>
          <p:spPr bwMode="auto">
            <a:xfrm>
              <a:off x="-4718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4" name="Rectangle 6884"/>
            <p:cNvSpPr>
              <a:spLocks noChangeArrowheads="1"/>
            </p:cNvSpPr>
            <p:nvPr/>
          </p:nvSpPr>
          <p:spPr bwMode="auto">
            <a:xfrm>
              <a:off x="-4446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5" name="Rectangle 6885"/>
            <p:cNvSpPr>
              <a:spLocks noChangeArrowheads="1"/>
            </p:cNvSpPr>
            <p:nvPr/>
          </p:nvSpPr>
          <p:spPr bwMode="auto">
            <a:xfrm>
              <a:off x="-4174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6" name="Rectangle 6886"/>
            <p:cNvSpPr>
              <a:spLocks noChangeArrowheads="1"/>
            </p:cNvSpPr>
            <p:nvPr/>
          </p:nvSpPr>
          <p:spPr bwMode="auto">
            <a:xfrm>
              <a:off x="-1646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7" name="Rectangle 6887"/>
            <p:cNvSpPr>
              <a:spLocks noChangeArrowheads="1"/>
            </p:cNvSpPr>
            <p:nvPr/>
          </p:nvSpPr>
          <p:spPr bwMode="auto">
            <a:xfrm>
              <a:off x="-1941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8" name="Rectangle 6888"/>
            <p:cNvSpPr>
              <a:spLocks noChangeArrowheads="1"/>
            </p:cNvSpPr>
            <p:nvPr/>
          </p:nvSpPr>
          <p:spPr bwMode="auto">
            <a:xfrm>
              <a:off x="-1102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9" name="Rectangle 6889"/>
            <p:cNvSpPr>
              <a:spLocks noChangeArrowheads="1"/>
            </p:cNvSpPr>
            <p:nvPr/>
          </p:nvSpPr>
          <p:spPr bwMode="auto">
            <a:xfrm>
              <a:off x="-1374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0" name="Rectangle 6890"/>
            <p:cNvSpPr>
              <a:spLocks noChangeArrowheads="1"/>
            </p:cNvSpPr>
            <p:nvPr/>
          </p:nvSpPr>
          <p:spPr bwMode="auto">
            <a:xfrm>
              <a:off x="-830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1" name="Rectangle 6891"/>
            <p:cNvSpPr>
              <a:spLocks noChangeArrowheads="1"/>
            </p:cNvSpPr>
            <p:nvPr/>
          </p:nvSpPr>
          <p:spPr bwMode="auto">
            <a:xfrm>
              <a:off x="-558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2" name="Rectangle 6892"/>
            <p:cNvSpPr>
              <a:spLocks noChangeArrowheads="1"/>
            </p:cNvSpPr>
            <p:nvPr/>
          </p:nvSpPr>
          <p:spPr bwMode="auto">
            <a:xfrm>
              <a:off x="-286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3" name="Rectangle 6893"/>
            <p:cNvSpPr>
              <a:spLocks noChangeArrowheads="1"/>
            </p:cNvSpPr>
            <p:nvPr/>
          </p:nvSpPr>
          <p:spPr bwMode="auto">
            <a:xfrm>
              <a:off x="-941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4" name="Rectangle 6894"/>
            <p:cNvSpPr>
              <a:spLocks noChangeArrowheads="1"/>
            </p:cNvSpPr>
            <p:nvPr/>
          </p:nvSpPr>
          <p:spPr bwMode="auto">
            <a:xfrm>
              <a:off x="-970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5" name="Rectangle 6895"/>
            <p:cNvSpPr>
              <a:spLocks noChangeArrowheads="1"/>
            </p:cNvSpPr>
            <p:nvPr/>
          </p:nvSpPr>
          <p:spPr bwMode="auto">
            <a:xfrm>
              <a:off x="-886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6" name="Rectangle 6896"/>
            <p:cNvSpPr>
              <a:spLocks noChangeArrowheads="1"/>
            </p:cNvSpPr>
            <p:nvPr/>
          </p:nvSpPr>
          <p:spPr bwMode="auto">
            <a:xfrm>
              <a:off x="-914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7" name="Rectangle 6897"/>
            <p:cNvSpPr>
              <a:spLocks noChangeArrowheads="1"/>
            </p:cNvSpPr>
            <p:nvPr/>
          </p:nvSpPr>
          <p:spPr bwMode="auto">
            <a:xfrm>
              <a:off x="-859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8" name="Rectangle 6898"/>
            <p:cNvSpPr>
              <a:spLocks noChangeArrowheads="1"/>
            </p:cNvSpPr>
            <p:nvPr/>
          </p:nvSpPr>
          <p:spPr bwMode="auto">
            <a:xfrm>
              <a:off x="-832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9" name="Rectangle 6899"/>
            <p:cNvSpPr>
              <a:spLocks noChangeArrowheads="1"/>
            </p:cNvSpPr>
            <p:nvPr/>
          </p:nvSpPr>
          <p:spPr bwMode="auto">
            <a:xfrm>
              <a:off x="-805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0" name="Rectangle 6900"/>
            <p:cNvSpPr>
              <a:spLocks noChangeArrowheads="1"/>
            </p:cNvSpPr>
            <p:nvPr/>
          </p:nvSpPr>
          <p:spPr bwMode="auto">
            <a:xfrm>
              <a:off x="-11363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1" name="Rectangle 6901"/>
            <p:cNvSpPr>
              <a:spLocks noChangeArrowheads="1"/>
            </p:cNvSpPr>
            <p:nvPr/>
          </p:nvSpPr>
          <p:spPr bwMode="auto">
            <a:xfrm>
              <a:off x="-11658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2" name="Rectangle 6902"/>
            <p:cNvSpPr>
              <a:spLocks noChangeArrowheads="1"/>
            </p:cNvSpPr>
            <p:nvPr/>
          </p:nvSpPr>
          <p:spPr bwMode="auto">
            <a:xfrm>
              <a:off x="-10819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3" name="Rectangle 6903"/>
            <p:cNvSpPr>
              <a:spLocks noChangeArrowheads="1"/>
            </p:cNvSpPr>
            <p:nvPr/>
          </p:nvSpPr>
          <p:spPr bwMode="auto">
            <a:xfrm>
              <a:off x="-11091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4" name="Rectangle 6904"/>
            <p:cNvSpPr>
              <a:spLocks noChangeArrowheads="1"/>
            </p:cNvSpPr>
            <p:nvPr/>
          </p:nvSpPr>
          <p:spPr bwMode="auto">
            <a:xfrm>
              <a:off x="-10547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5" name="Rectangle 6905"/>
            <p:cNvSpPr>
              <a:spLocks noChangeArrowheads="1"/>
            </p:cNvSpPr>
            <p:nvPr/>
          </p:nvSpPr>
          <p:spPr bwMode="auto">
            <a:xfrm>
              <a:off x="-10275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6" name="Rectangle 6906"/>
            <p:cNvSpPr>
              <a:spLocks noChangeArrowheads="1"/>
            </p:cNvSpPr>
            <p:nvPr/>
          </p:nvSpPr>
          <p:spPr bwMode="auto">
            <a:xfrm>
              <a:off x="-10003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7" name="Rectangle 6907"/>
            <p:cNvSpPr>
              <a:spLocks noChangeArrowheads="1"/>
            </p:cNvSpPr>
            <p:nvPr/>
          </p:nvSpPr>
          <p:spPr bwMode="auto">
            <a:xfrm>
              <a:off x="-747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8" name="Rectangle 6908"/>
            <p:cNvSpPr>
              <a:spLocks noChangeArrowheads="1"/>
            </p:cNvSpPr>
            <p:nvPr/>
          </p:nvSpPr>
          <p:spPr bwMode="auto">
            <a:xfrm>
              <a:off x="-777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9" name="Rectangle 6909"/>
            <p:cNvSpPr>
              <a:spLocks noChangeArrowheads="1"/>
            </p:cNvSpPr>
            <p:nvPr/>
          </p:nvSpPr>
          <p:spPr bwMode="auto">
            <a:xfrm>
              <a:off x="-693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0" name="Rectangle 6910"/>
            <p:cNvSpPr>
              <a:spLocks noChangeArrowheads="1"/>
            </p:cNvSpPr>
            <p:nvPr/>
          </p:nvSpPr>
          <p:spPr bwMode="auto">
            <a:xfrm>
              <a:off x="-720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1" name="Rectangle 6911"/>
            <p:cNvSpPr>
              <a:spLocks noChangeArrowheads="1"/>
            </p:cNvSpPr>
            <p:nvPr/>
          </p:nvSpPr>
          <p:spPr bwMode="auto">
            <a:xfrm>
              <a:off x="-665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2" name="Rectangle 6912"/>
            <p:cNvSpPr>
              <a:spLocks noChangeArrowheads="1"/>
            </p:cNvSpPr>
            <p:nvPr/>
          </p:nvSpPr>
          <p:spPr bwMode="auto">
            <a:xfrm>
              <a:off x="-638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3" name="Rectangle 6913"/>
            <p:cNvSpPr>
              <a:spLocks noChangeArrowheads="1"/>
            </p:cNvSpPr>
            <p:nvPr/>
          </p:nvSpPr>
          <p:spPr bwMode="auto">
            <a:xfrm>
              <a:off x="-611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4" name="Rectangle 6914"/>
            <p:cNvSpPr>
              <a:spLocks noChangeArrowheads="1"/>
            </p:cNvSpPr>
            <p:nvPr/>
          </p:nvSpPr>
          <p:spPr bwMode="auto">
            <a:xfrm>
              <a:off x="-1523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5" name="Rectangle 6915"/>
            <p:cNvSpPr>
              <a:spLocks noChangeArrowheads="1"/>
            </p:cNvSpPr>
            <p:nvPr/>
          </p:nvSpPr>
          <p:spPr bwMode="auto">
            <a:xfrm>
              <a:off x="-1553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6" name="Rectangle 6916"/>
            <p:cNvSpPr>
              <a:spLocks noChangeArrowheads="1"/>
            </p:cNvSpPr>
            <p:nvPr/>
          </p:nvSpPr>
          <p:spPr bwMode="auto">
            <a:xfrm>
              <a:off x="-1469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7" name="Rectangle 6917"/>
            <p:cNvSpPr>
              <a:spLocks noChangeArrowheads="1"/>
            </p:cNvSpPr>
            <p:nvPr/>
          </p:nvSpPr>
          <p:spPr bwMode="auto">
            <a:xfrm>
              <a:off x="-1496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8" name="Rectangle 6918"/>
            <p:cNvSpPr>
              <a:spLocks noChangeArrowheads="1"/>
            </p:cNvSpPr>
            <p:nvPr/>
          </p:nvSpPr>
          <p:spPr bwMode="auto">
            <a:xfrm>
              <a:off x="-1441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9" name="Rectangle 6919"/>
            <p:cNvSpPr>
              <a:spLocks noChangeArrowheads="1"/>
            </p:cNvSpPr>
            <p:nvPr/>
          </p:nvSpPr>
          <p:spPr bwMode="auto">
            <a:xfrm>
              <a:off x="-1414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0" name="Rectangle 6920"/>
            <p:cNvSpPr>
              <a:spLocks noChangeArrowheads="1"/>
            </p:cNvSpPr>
            <p:nvPr/>
          </p:nvSpPr>
          <p:spPr bwMode="auto">
            <a:xfrm>
              <a:off x="-1387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1" name="Rectangle 6921"/>
            <p:cNvSpPr>
              <a:spLocks noChangeArrowheads="1"/>
            </p:cNvSpPr>
            <p:nvPr/>
          </p:nvSpPr>
          <p:spPr bwMode="auto">
            <a:xfrm>
              <a:off x="-17185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2" name="Rectangle 6922"/>
            <p:cNvSpPr>
              <a:spLocks noChangeArrowheads="1"/>
            </p:cNvSpPr>
            <p:nvPr/>
          </p:nvSpPr>
          <p:spPr bwMode="auto">
            <a:xfrm>
              <a:off x="-17480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3" name="Rectangle 6923"/>
            <p:cNvSpPr>
              <a:spLocks noChangeArrowheads="1"/>
            </p:cNvSpPr>
            <p:nvPr/>
          </p:nvSpPr>
          <p:spPr bwMode="auto">
            <a:xfrm>
              <a:off x="-16641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4" name="Rectangle 6924"/>
            <p:cNvSpPr>
              <a:spLocks noChangeArrowheads="1"/>
            </p:cNvSpPr>
            <p:nvPr/>
          </p:nvSpPr>
          <p:spPr bwMode="auto">
            <a:xfrm>
              <a:off x="-16913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5" name="Rectangle 6925"/>
            <p:cNvSpPr>
              <a:spLocks noChangeArrowheads="1"/>
            </p:cNvSpPr>
            <p:nvPr/>
          </p:nvSpPr>
          <p:spPr bwMode="auto">
            <a:xfrm>
              <a:off x="-16369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6" name="Rectangle 6926"/>
            <p:cNvSpPr>
              <a:spLocks noChangeArrowheads="1"/>
            </p:cNvSpPr>
            <p:nvPr/>
          </p:nvSpPr>
          <p:spPr bwMode="auto">
            <a:xfrm>
              <a:off x="-16097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7" name="Rectangle 6927"/>
            <p:cNvSpPr>
              <a:spLocks noChangeArrowheads="1"/>
            </p:cNvSpPr>
            <p:nvPr/>
          </p:nvSpPr>
          <p:spPr bwMode="auto">
            <a:xfrm>
              <a:off x="-15825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8" name="Rectangle 6928"/>
            <p:cNvSpPr>
              <a:spLocks noChangeArrowheads="1"/>
            </p:cNvSpPr>
            <p:nvPr/>
          </p:nvSpPr>
          <p:spPr bwMode="auto">
            <a:xfrm>
              <a:off x="-13297" y="1389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9" name="Rectangle 6929"/>
            <p:cNvSpPr>
              <a:spLocks noChangeArrowheads="1"/>
            </p:cNvSpPr>
            <p:nvPr/>
          </p:nvSpPr>
          <p:spPr bwMode="auto">
            <a:xfrm>
              <a:off x="-13592" y="1389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0" name="Rectangle 6930"/>
            <p:cNvSpPr>
              <a:spLocks noChangeArrowheads="1"/>
            </p:cNvSpPr>
            <p:nvPr/>
          </p:nvSpPr>
          <p:spPr bwMode="auto">
            <a:xfrm>
              <a:off x="-12753" y="1389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1" name="Rectangle 6931"/>
            <p:cNvSpPr>
              <a:spLocks noChangeArrowheads="1"/>
            </p:cNvSpPr>
            <p:nvPr/>
          </p:nvSpPr>
          <p:spPr bwMode="auto">
            <a:xfrm>
              <a:off x="-13025" y="1389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2" name="Rectangle 6932"/>
            <p:cNvSpPr>
              <a:spLocks noChangeArrowheads="1"/>
            </p:cNvSpPr>
            <p:nvPr/>
          </p:nvSpPr>
          <p:spPr bwMode="auto">
            <a:xfrm>
              <a:off x="-12481" y="1389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3" name="Rectangle 6933"/>
            <p:cNvSpPr>
              <a:spLocks noChangeArrowheads="1"/>
            </p:cNvSpPr>
            <p:nvPr/>
          </p:nvSpPr>
          <p:spPr bwMode="auto">
            <a:xfrm>
              <a:off x="-12209" y="1389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4" name="Rectangle 6934"/>
            <p:cNvSpPr>
              <a:spLocks noChangeArrowheads="1"/>
            </p:cNvSpPr>
            <p:nvPr/>
          </p:nvSpPr>
          <p:spPr bwMode="auto">
            <a:xfrm>
              <a:off x="-11937" y="1389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3.22222 0.003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92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2319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2330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99 0.01156 L 0.48299 -0.7514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923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1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98 0.01156 L 0.48298 -0.75145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923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2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2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2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22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22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922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22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2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2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81" grpId="0"/>
      <p:bldP spid="922681" grpId="1"/>
      <p:bldP spid="922682" grpId="0"/>
      <p:bldP spid="9226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568325" y="2420938"/>
            <a:ext cx="7920038" cy="1944687"/>
          </a:xfrm>
          <a:prstGeom prst="rect">
            <a:avLst/>
          </a:prstGeom>
          <a:gradFill rotWithShape="1">
            <a:gsLst>
              <a:gs pos="0">
                <a:srgbClr val="000066">
                  <a:gamma/>
                  <a:tint val="92157"/>
                  <a:invGamma/>
                  <a:alpha val="73000"/>
                </a:srgbClr>
              </a:gs>
              <a:gs pos="100000">
                <a:srgbClr val="000066">
                  <a:alpha val="12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/>
            <a:endParaRPr lang="it-IT" sz="1400" b="1">
              <a:solidFill>
                <a:schemeClr val="bg1"/>
              </a:solidFill>
              <a:latin typeface="Tahoma" charset="0"/>
            </a:endParaRPr>
          </a:p>
        </p:txBody>
      </p:sp>
      <p:graphicFrame>
        <p:nvGraphicFramePr>
          <p:cNvPr id="573445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187450" y="2997200"/>
          <a:ext cx="301625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4" imgW="1726920" imgH="482400" progId="Equation.3">
                  <p:embed/>
                </p:oleObj>
              </mc:Choice>
              <mc:Fallback>
                <p:oleObj name="Equation" r:id="rId4" imgW="1726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997200"/>
                        <a:ext cx="301625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54" name="Rectangle 14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793037" cy="885825"/>
          </a:xfrm>
          <a:noFill/>
          <a:ln/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latin typeface="Times New Roman" charset="0"/>
              </a:rPr>
              <a:t>Flux function</a:t>
            </a:r>
          </a:p>
        </p:txBody>
      </p:sp>
      <p:pic>
        <p:nvPicPr>
          <p:cNvPr id="573456" name="Picture 16" descr="j023634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60350"/>
            <a:ext cx="666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57" name="Text Box 17"/>
          <p:cNvSpPr txBox="1">
            <a:spLocks noChangeArrowheads="1"/>
          </p:cNvSpPr>
          <p:nvPr/>
        </p:nvSpPr>
        <p:spPr bwMode="auto">
          <a:xfrm>
            <a:off x="755576" y="5229200"/>
            <a:ext cx="72730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Two different </a:t>
            </a:r>
            <a:r>
              <a:rPr lang="en-US" sz="2400" dirty="0" smtClean="0">
                <a:solidFill>
                  <a:srgbClr val="000066"/>
                </a:solidFill>
                <a:latin typeface="Times New Roman" charset="0"/>
              </a:rPr>
              <a:t>regimes: </a:t>
            </a:r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linear and </a:t>
            </a:r>
            <a:r>
              <a:rPr lang="en-US" sz="2400" dirty="0" smtClean="0">
                <a:solidFill>
                  <a:srgbClr val="000066"/>
                </a:solidFill>
                <a:latin typeface="Times New Roman" charset="0"/>
              </a:rPr>
              <a:t>constant</a:t>
            </a:r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, </a:t>
            </a:r>
            <a:endParaRPr lang="en-US" sz="2400" dirty="0" smtClean="0">
              <a:solidFill>
                <a:srgbClr val="000066"/>
              </a:solidFill>
              <a:latin typeface="Times New Roman" charset="0"/>
            </a:endParaRPr>
          </a:p>
          <a:p>
            <a:pPr algn="ctr" eaLnBrk="1" hangingPunct="1"/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d</a:t>
            </a:r>
            <a:r>
              <a:rPr lang="en-US" sz="2400" dirty="0" smtClean="0">
                <a:solidFill>
                  <a:srgbClr val="000066"/>
                </a:solidFill>
                <a:latin typeface="Times New Roman" charset="0"/>
              </a:rPr>
              <a:t>epending on the </a:t>
            </a:r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density </a:t>
            </a:r>
            <a:r>
              <a:rPr lang="en-US" sz="2400" dirty="0" smtClean="0">
                <a:solidFill>
                  <a:srgbClr val="000066"/>
                </a:solidFill>
                <a:latin typeface="Times New Roman" charset="0"/>
              </a:rPr>
              <a:t>and processing capacity values</a:t>
            </a:r>
            <a:r>
              <a:rPr lang="en-US" sz="2400" dirty="0">
                <a:solidFill>
                  <a:srgbClr val="000066"/>
                </a:solidFill>
                <a:latin typeface="Times New Roman" charset="0"/>
              </a:rPr>
              <a:t>.</a:t>
            </a:r>
          </a:p>
        </p:txBody>
      </p:sp>
      <p:grpSp>
        <p:nvGrpSpPr>
          <p:cNvPr id="573459" name="Group 19"/>
          <p:cNvGrpSpPr>
            <a:grpSpLocks/>
          </p:cNvGrpSpPr>
          <p:nvPr/>
        </p:nvGrpSpPr>
        <p:grpSpPr bwMode="auto">
          <a:xfrm>
            <a:off x="4572000" y="2060575"/>
            <a:ext cx="3600450" cy="2524125"/>
            <a:chOff x="2880" y="1298"/>
            <a:chExt cx="2268" cy="1590"/>
          </a:xfrm>
        </p:grpSpPr>
        <p:sp>
          <p:nvSpPr>
            <p:cNvPr id="573448" name="Rectangle 8"/>
            <p:cNvSpPr>
              <a:spLocks noChangeArrowheads="1"/>
            </p:cNvSpPr>
            <p:nvPr/>
          </p:nvSpPr>
          <p:spPr bwMode="auto">
            <a:xfrm>
              <a:off x="2880" y="1298"/>
              <a:ext cx="2268" cy="1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 type="none" w="med" len="lg"/>
            </a:ln>
            <a:effectLst>
              <a:outerShdw blurRad="63500" dist="46662" dir="3284183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73458" name="Picture 18" descr="fluss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389"/>
              <a:ext cx="2178" cy="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74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7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 animBg="1"/>
      <p:bldP spid="5734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795" name="AutoShape 235"/>
          <p:cNvSpPr>
            <a:spLocks noChangeArrowheads="1"/>
          </p:cNvSpPr>
          <p:nvPr/>
        </p:nvSpPr>
        <p:spPr bwMode="auto">
          <a:xfrm>
            <a:off x="5653088" y="2780754"/>
            <a:ext cx="3167062" cy="1295400"/>
          </a:xfrm>
          <a:prstGeom prst="leftArrowCallout">
            <a:avLst>
              <a:gd name="adj1" fmla="val 24907"/>
              <a:gd name="adj2" fmla="val 25000"/>
              <a:gd name="adj3" fmla="val 47086"/>
              <a:gd name="adj4" fmla="val 71856"/>
            </a:avLst>
          </a:prstGeom>
          <a:gradFill rotWithShape="0">
            <a:gsLst>
              <a:gs pos="0">
                <a:srgbClr val="000066">
                  <a:alpha val="81000"/>
                </a:srgbClr>
              </a:gs>
              <a:gs pos="100000">
                <a:srgbClr val="000066">
                  <a:gamma/>
                  <a:tint val="0"/>
                  <a:invGamma/>
                </a:srgbClr>
              </a:gs>
            </a:gsLst>
            <a:lin ang="0" scaled="1"/>
          </a:gradFill>
          <a:ln w="9525">
            <a:solidFill>
              <a:srgbClr val="000066"/>
            </a:solidFill>
            <a:miter lim="800000"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>
                <a:solidFill>
                  <a:srgbClr val="000066"/>
                </a:solidFill>
                <a:latin typeface="Times New Roman" charset="0"/>
              </a:rPr>
              <a:t>The queue grows when</a:t>
            </a:r>
          </a:p>
          <a:p>
            <a:pPr algn="ctr" eaLnBrk="1" hangingPunct="1"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>
                <a:solidFill>
                  <a:srgbClr val="000066"/>
                </a:solidFill>
                <a:latin typeface="Times New Roman" charset="0"/>
              </a:rPr>
              <a:t>the difference among</a:t>
            </a:r>
          </a:p>
          <a:p>
            <a:pPr algn="ctr" eaLnBrk="1" hangingPunct="1"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>
                <a:solidFill>
                  <a:srgbClr val="000066"/>
                </a:solidFill>
                <a:latin typeface="Times New Roman" charset="0"/>
              </a:rPr>
              <a:t>incoming and outgoing </a:t>
            </a:r>
          </a:p>
          <a:p>
            <a:pPr algn="ctr" eaLnBrk="1" hangingPunct="1"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>
                <a:solidFill>
                  <a:srgbClr val="000066"/>
                </a:solidFill>
                <a:latin typeface="Times New Roman" charset="0"/>
              </a:rPr>
              <a:t>fluxes increases</a:t>
            </a:r>
            <a:endParaRPr lang="it-IT">
              <a:solidFill>
                <a:srgbClr val="000066"/>
              </a:solidFill>
              <a:latin typeface="Times New Roman" charset="0"/>
            </a:endParaRPr>
          </a:p>
        </p:txBody>
      </p:sp>
      <p:sp>
        <p:nvSpPr>
          <p:cNvPr id="834800" name="Rectangle 24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Times New Roman" charset="0"/>
              </a:rPr>
              <a:t>Herty</a:t>
            </a:r>
            <a:r>
              <a:rPr lang="en-US" b="1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 charset="0"/>
              </a:rPr>
              <a:t>Klar</a:t>
            </a:r>
            <a:r>
              <a:rPr lang="en-US" b="1" dirty="0">
                <a:solidFill>
                  <a:srgbClr val="000090"/>
                </a:solidFill>
                <a:latin typeface="Times New Roman" charset="0"/>
              </a:rPr>
              <a:t> model</a:t>
            </a:r>
            <a:br>
              <a:rPr lang="en-US" b="1" dirty="0">
                <a:solidFill>
                  <a:srgbClr val="000090"/>
                </a:solidFill>
                <a:latin typeface="Times New Roman" charset="0"/>
              </a:rPr>
            </a:br>
            <a:endParaRPr lang="en-US" b="1" dirty="0">
              <a:solidFill>
                <a:srgbClr val="000090"/>
              </a:solidFill>
              <a:latin typeface="Times New Roman" charset="0"/>
            </a:endParaRPr>
          </a:p>
        </p:txBody>
      </p:sp>
      <p:sp>
        <p:nvSpPr>
          <p:cNvPr id="834805" name="Line 245"/>
          <p:cNvSpPr>
            <a:spLocks noChangeShapeType="1"/>
          </p:cNvSpPr>
          <p:nvPr/>
        </p:nvSpPr>
        <p:spPr bwMode="auto">
          <a:xfrm>
            <a:off x="4427985" y="2708920"/>
            <a:ext cx="3096344" cy="0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grpSp>
        <p:nvGrpSpPr>
          <p:cNvPr id="834828" name="Group 268"/>
          <p:cNvGrpSpPr>
            <a:grpSpLocks/>
          </p:cNvGrpSpPr>
          <p:nvPr/>
        </p:nvGrpSpPr>
        <p:grpSpPr bwMode="auto">
          <a:xfrm>
            <a:off x="1492250" y="2133054"/>
            <a:ext cx="2936875" cy="238125"/>
            <a:chOff x="1270" y="2840"/>
            <a:chExt cx="1850" cy="150"/>
          </a:xfrm>
        </p:grpSpPr>
        <p:sp>
          <p:nvSpPr>
            <p:cNvPr id="834821" name="Rectangle 261"/>
            <p:cNvSpPr>
              <a:spLocks noChangeArrowheads="1"/>
            </p:cNvSpPr>
            <p:nvPr/>
          </p:nvSpPr>
          <p:spPr bwMode="auto">
            <a:xfrm>
              <a:off x="1565" y="2840"/>
              <a:ext cx="195" cy="15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2" name="Rectangle 262"/>
            <p:cNvSpPr>
              <a:spLocks noChangeArrowheads="1"/>
            </p:cNvSpPr>
            <p:nvPr/>
          </p:nvSpPr>
          <p:spPr bwMode="auto">
            <a:xfrm>
              <a:off x="1270" y="2840"/>
              <a:ext cx="195" cy="1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3" name="Rectangle 263"/>
            <p:cNvSpPr>
              <a:spLocks noChangeArrowheads="1"/>
            </p:cNvSpPr>
            <p:nvPr/>
          </p:nvSpPr>
          <p:spPr bwMode="auto">
            <a:xfrm>
              <a:off x="2109" y="2840"/>
              <a:ext cx="195" cy="15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4" name="Rectangle 264"/>
            <p:cNvSpPr>
              <a:spLocks noChangeArrowheads="1"/>
            </p:cNvSpPr>
            <p:nvPr/>
          </p:nvSpPr>
          <p:spPr bwMode="auto">
            <a:xfrm>
              <a:off x="1837" y="2840"/>
              <a:ext cx="195" cy="1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5" name="Rectangle 265"/>
            <p:cNvSpPr>
              <a:spLocks noChangeArrowheads="1"/>
            </p:cNvSpPr>
            <p:nvPr/>
          </p:nvSpPr>
          <p:spPr bwMode="auto">
            <a:xfrm>
              <a:off x="2381" y="2840"/>
              <a:ext cx="195" cy="15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6" name="Rectangle 266"/>
            <p:cNvSpPr>
              <a:spLocks noChangeArrowheads="1"/>
            </p:cNvSpPr>
            <p:nvPr/>
          </p:nvSpPr>
          <p:spPr bwMode="auto">
            <a:xfrm>
              <a:off x="2653" y="2840"/>
              <a:ext cx="195" cy="15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27" name="Rectangle 267"/>
            <p:cNvSpPr>
              <a:spLocks noChangeArrowheads="1"/>
            </p:cNvSpPr>
            <p:nvPr/>
          </p:nvSpPr>
          <p:spPr bwMode="auto">
            <a:xfrm>
              <a:off x="2925" y="2840"/>
              <a:ext cx="195" cy="1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4803" name="Rectangle 243"/>
          <p:cNvSpPr>
            <a:spLocks noChangeArrowheads="1"/>
          </p:cNvSpPr>
          <p:nvPr/>
        </p:nvSpPr>
        <p:spPr bwMode="auto">
          <a:xfrm>
            <a:off x="3635896" y="1484784"/>
            <a:ext cx="792088" cy="12239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66"/>
            </a:solidFill>
            <a:miter lim="800000"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it-IT" b="1" i="1" dirty="0" err="1">
                <a:latin typeface="Times New Roman" charset="0"/>
              </a:rPr>
              <a:t>q</a:t>
            </a:r>
            <a:endParaRPr lang="it-IT" sz="1000" b="1" dirty="0">
              <a:latin typeface="Times New Roman" charset="0"/>
            </a:endParaRPr>
          </a:p>
        </p:txBody>
      </p:sp>
      <p:sp>
        <p:nvSpPr>
          <p:cNvPr id="834832" name="Rectangle 272"/>
          <p:cNvSpPr>
            <a:spLocks noChangeArrowheads="1"/>
          </p:cNvSpPr>
          <p:nvPr/>
        </p:nvSpPr>
        <p:spPr bwMode="auto">
          <a:xfrm>
            <a:off x="3851920" y="3645942"/>
            <a:ext cx="309562" cy="2381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834" name="Rectangle 274"/>
          <p:cNvSpPr>
            <a:spLocks noChangeArrowheads="1"/>
          </p:cNvSpPr>
          <p:nvPr/>
        </p:nvSpPr>
        <p:spPr bwMode="auto">
          <a:xfrm>
            <a:off x="3851920" y="3357017"/>
            <a:ext cx="309562" cy="2381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835" name="Rectangle 275"/>
          <p:cNvSpPr>
            <a:spLocks noChangeArrowheads="1"/>
          </p:cNvSpPr>
          <p:nvPr/>
        </p:nvSpPr>
        <p:spPr bwMode="auto">
          <a:xfrm>
            <a:off x="3851920" y="3069679"/>
            <a:ext cx="309562" cy="2381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836" name="Rectangle 276"/>
          <p:cNvSpPr>
            <a:spLocks noChangeArrowheads="1"/>
          </p:cNvSpPr>
          <p:nvPr/>
        </p:nvSpPr>
        <p:spPr bwMode="auto">
          <a:xfrm>
            <a:off x="3851920" y="2780754"/>
            <a:ext cx="309562" cy="2381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846" name="Rectangle 286"/>
          <p:cNvSpPr>
            <a:spLocks noChangeArrowheads="1"/>
          </p:cNvSpPr>
          <p:nvPr/>
        </p:nvSpPr>
        <p:spPr bwMode="auto">
          <a:xfrm>
            <a:off x="1047750" y="4797152"/>
            <a:ext cx="7772400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endParaRPr lang="it-IT" sz="2400" dirty="0">
              <a:solidFill>
                <a:srgbClr val="000066"/>
              </a:solidFill>
              <a:latin typeface="Times New Roman" charset="0"/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The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evolution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of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queues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is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determined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by the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flux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,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that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has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to be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maximized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on the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outgoing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it-IT" sz="2400" b="1" i="1" dirty="0" err="1">
                <a:solidFill>
                  <a:srgbClr val="000066"/>
                </a:solidFill>
                <a:latin typeface="Times New Roman" charset="0"/>
              </a:rPr>
              <a:t>arc</a:t>
            </a:r>
            <a:r>
              <a:rPr lang="it-IT" sz="2400" b="1" i="1" dirty="0">
                <a:solidFill>
                  <a:srgbClr val="000066"/>
                </a:solidFill>
                <a:latin typeface="Times New Roman" charset="0"/>
              </a:rPr>
              <a:t>.</a:t>
            </a:r>
          </a:p>
        </p:txBody>
      </p:sp>
      <p:pic>
        <p:nvPicPr>
          <p:cNvPr id="834847" name="Picture 287" descr="j02951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21388"/>
            <a:ext cx="6953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2267580"/>
            <a:ext cx="105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Processor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0917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72 -0.01736 L -0.24896 -0.0173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8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834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34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3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832" grpId="0" animBg="1"/>
      <p:bldP spid="834832" grpId="1" animBg="1"/>
      <p:bldP spid="834832" grpId="2" animBg="1"/>
      <p:bldP spid="834834" grpId="0" animBg="1"/>
      <p:bldP spid="834834" grpId="1" animBg="1"/>
      <p:bldP spid="834834" grpId="2" animBg="1"/>
      <p:bldP spid="834835" grpId="0" animBg="1"/>
      <p:bldP spid="834836" grpId="0" animBg="1"/>
      <p:bldP spid="8348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Processor with 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queue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model (</a:t>
            </a:r>
            <a:r>
              <a:rPr lang="it-IT" sz="4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Goettlich-Herty-Klar</a:t>
            </a:r>
            <a:r>
              <a:rPr lang="it-IT" sz="4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21859" name="Line 3"/>
          <p:cNvSpPr>
            <a:spLocks noChangeShapeType="1"/>
          </p:cNvSpPr>
          <p:nvPr/>
        </p:nvSpPr>
        <p:spPr bwMode="auto">
          <a:xfrm>
            <a:off x="611188" y="2852738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3059113" y="3429000"/>
            <a:ext cx="4248150" cy="72072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>
                <a:latin typeface="Tahoma" charset="0"/>
              </a:rPr>
              <a:t>Processor j</a:t>
            </a: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>
            <a:off x="7451725" y="3789363"/>
            <a:ext cx="1296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051050" y="2205038"/>
            <a:ext cx="792163" cy="2016125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>
                <a:latin typeface="Tahoma" charset="0"/>
              </a:rPr>
              <a:t>Queue</a:t>
            </a:r>
          </a:p>
        </p:txBody>
      </p:sp>
      <p:sp>
        <p:nvSpPr>
          <p:cNvPr id="121863" name="UTurnArrow"/>
          <p:cNvSpPr>
            <a:spLocks noEditPoints="1" noChangeArrowheads="1"/>
          </p:cNvSpPr>
          <p:nvPr/>
        </p:nvSpPr>
        <p:spPr bwMode="auto">
          <a:xfrm rot="-5400000">
            <a:off x="1044575" y="2744788"/>
            <a:ext cx="935037" cy="3024188"/>
          </a:xfrm>
          <a:custGeom>
            <a:avLst/>
            <a:gdLst>
              <a:gd name="G0" fmla="+- 0 0 0"/>
              <a:gd name="G1" fmla="+- 5574 0 0"/>
              <a:gd name="G2" fmla="*/ 5574 1 2"/>
              <a:gd name="G3" fmla="*/ 9725 1 2"/>
              <a:gd name="G4" fmla="+- 10800 G3 G2"/>
              <a:gd name="G5" fmla="+- 10800 G3 0"/>
              <a:gd name="G6" fmla="+- G5 G2 0"/>
              <a:gd name="G7" fmla="*/ G6 1 2"/>
              <a:gd name="G8" fmla="+- 9725 0 0"/>
              <a:gd name="G9" fmla="+- 21600 0 5574"/>
              <a:gd name="G10" fmla="+- 21600 0 9725"/>
              <a:gd name="G11" fmla="min G10 8691"/>
              <a:gd name="G12" fmla="+- 8310 0 0"/>
              <a:gd name="G13" fmla="+- 13974 0 5975"/>
              <a:gd name="G14" fmla="+- 13974 0 0"/>
              <a:gd name="G15" fmla="*/ 5574 5842 6110"/>
              <a:gd name="G16" fmla="+- 8310 1350 0"/>
              <a:gd name="G17" fmla="+- 8310 0 G15"/>
              <a:gd name="G18" fmla="*/ G17 G7 8310"/>
              <a:gd name="G19" fmla="+- 5574 G18 0"/>
              <a:gd name="G20" fmla="+- G4 0 G18"/>
              <a:gd name="T0" fmla="*/ 9225 w 21600"/>
              <a:gd name="T1" fmla="*/ 0 h 21600"/>
              <a:gd name="T2" fmla="*/ 2787 w 21600"/>
              <a:gd name="T3" fmla="*/ 21600 h 21600"/>
              <a:gd name="T4" fmla="*/ 9725 w 21600"/>
              <a:gd name="T5" fmla="*/ 8310 h 21600"/>
              <a:gd name="T6" fmla="*/ 15663 w 21600"/>
              <a:gd name="T7" fmla="*/ 13974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G1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3" y="13974"/>
                </a:moveTo>
                <a:lnTo>
                  <a:pt x="21600" y="8310"/>
                </a:lnTo>
                <a:lnTo>
                  <a:pt x="18450" y="8310"/>
                </a:lnTo>
                <a:cubicBezTo>
                  <a:pt x="18450" y="3721"/>
                  <a:pt x="14320" y="0"/>
                  <a:pt x="9225" y="0"/>
                </a:cubicBezTo>
                <a:cubicBezTo>
                  <a:pt x="4130" y="0"/>
                  <a:pt x="0" y="3799"/>
                  <a:pt x="0" y="8485"/>
                </a:cubicBezTo>
                <a:lnTo>
                  <a:pt x="0" y="21600"/>
                </a:lnTo>
                <a:lnTo>
                  <a:pt x="5574" y="21600"/>
                </a:lnTo>
                <a:lnTo>
                  <a:pt x="5574" y="8310"/>
                </a:lnTo>
                <a:cubicBezTo>
                  <a:pt x="5574" y="6664"/>
                  <a:pt x="7055" y="5330"/>
                  <a:pt x="8882" y="5330"/>
                </a:cubicBezTo>
                <a:lnTo>
                  <a:pt x="9568" y="5330"/>
                </a:lnTo>
                <a:cubicBezTo>
                  <a:pt x="11395" y="5330"/>
                  <a:pt x="12876" y="6664"/>
                  <a:pt x="12876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3276600" y="4292600"/>
            <a:ext cx="53276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it-IT">
                <a:solidFill>
                  <a:srgbClr val="33CC33"/>
                </a:solidFill>
                <a:latin typeface="Tahoma" charset="0"/>
              </a:rPr>
              <a:t>Queue buffer occupancy change is given by </a:t>
            </a:r>
          </a:p>
          <a:p>
            <a:pPr algn="ctr"/>
            <a:r>
              <a:rPr lang="it-IT">
                <a:solidFill>
                  <a:srgbClr val="33CC33"/>
                </a:solidFill>
                <a:latin typeface="Tahoma" charset="0"/>
              </a:rPr>
              <a:t>the difference between incoming and outgoing flux</a:t>
            </a:r>
          </a:p>
        </p:txBody>
      </p:sp>
      <p:pic>
        <p:nvPicPr>
          <p:cNvPr id="1218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5076825" cy="4191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18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516563"/>
            <a:ext cx="6408738" cy="8921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18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2738"/>
            <a:ext cx="5256212" cy="5000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3348038" y="1916113"/>
            <a:ext cx="5519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FF3300"/>
                </a:solidFill>
              </a:rPr>
              <a:t>Mixed ODE-PDE model</a:t>
            </a:r>
          </a:p>
        </p:txBody>
      </p:sp>
      <p:sp>
        <p:nvSpPr>
          <p:cNvPr id="121869" name="Line 13"/>
          <p:cNvSpPr>
            <a:spLocks noChangeShapeType="1"/>
          </p:cNvSpPr>
          <p:nvPr/>
        </p:nvSpPr>
        <p:spPr bwMode="auto">
          <a:xfrm>
            <a:off x="5795963" y="2565400"/>
            <a:ext cx="144462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0" name="Line 14"/>
          <p:cNvSpPr>
            <a:spLocks noChangeShapeType="1"/>
          </p:cNvSpPr>
          <p:nvPr/>
        </p:nvSpPr>
        <p:spPr bwMode="auto">
          <a:xfrm flipH="1">
            <a:off x="1116013" y="2636838"/>
            <a:ext cx="2519362" cy="23764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3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nimBg="1"/>
      <p:bldP spid="121861" grpId="0" animBg="1"/>
      <p:bldP spid="121862" grpId="0" animBg="1"/>
      <p:bldP spid="121863" grpId="0" animBg="1"/>
      <p:bldP spid="121864" grpId="0" animBg="1"/>
      <p:bldP spid="121868" grpId="0"/>
      <p:bldP spid="121869" grpId="0" animBg="1"/>
      <p:bldP spid="1218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BV </a:t>
            </a:r>
            <a:r>
              <a:rPr lang="it-IT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estimates</a:t>
            </a:r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it-IT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it-IT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Goettlich</a:t>
            </a:r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it-IT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Herty-Klar</a:t>
            </a:r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</a:t>
            </a:r>
            <a:endParaRPr lang="it-IT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92375"/>
            <a:ext cx="6408737" cy="1247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365625"/>
            <a:ext cx="6119813" cy="7921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96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 </a:t>
            </a:r>
            <a:r>
              <a:rPr lang="it-IT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it-IT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network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229600" cy="366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1600" b="1" dirty="0" err="1">
                <a:solidFill>
                  <a:srgbClr val="0000FF"/>
                </a:solidFill>
              </a:rPr>
              <a:t>Determine</a:t>
            </a:r>
            <a:r>
              <a:rPr lang="it-IT" sz="1600" b="1" dirty="0">
                <a:solidFill>
                  <a:srgbClr val="0000FF"/>
                </a:solidFill>
              </a:rPr>
              <a:t> the </a:t>
            </a:r>
            <a:r>
              <a:rPr lang="it-IT" sz="1600" b="1" dirty="0" err="1">
                <a:solidFill>
                  <a:srgbClr val="0000FF"/>
                </a:solidFill>
              </a:rPr>
              <a:t>trajectory</a:t>
            </a:r>
            <a:r>
              <a:rPr lang="it-IT" sz="1600" b="1" dirty="0">
                <a:solidFill>
                  <a:srgbClr val="0000FF"/>
                </a:solidFill>
              </a:rPr>
              <a:t> of a car on a </a:t>
            </a:r>
            <a:r>
              <a:rPr lang="it-IT" sz="1600" b="1" dirty="0" err="1">
                <a:solidFill>
                  <a:srgbClr val="0000FF"/>
                </a:solidFill>
              </a:rPr>
              <a:t>loaded</a:t>
            </a:r>
            <a:r>
              <a:rPr lang="it-IT" sz="1600" b="1" dirty="0">
                <a:solidFill>
                  <a:srgbClr val="0000FF"/>
                </a:solidFill>
              </a:rPr>
              <a:t> network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33496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168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82" name="Picture 6" descr="movie_t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420938"/>
            <a:ext cx="4535487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3624263" y="3429000"/>
            <a:ext cx="5519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FF3300"/>
                </a:solidFill>
              </a:rPr>
              <a:t>Mixed ODE-PDE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6021288"/>
            <a:ext cx="85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Theory: Colombo-</a:t>
            </a:r>
            <a:r>
              <a:rPr lang="en-US" dirty="0" err="1" smtClean="0"/>
              <a:t>Marson</a:t>
            </a:r>
            <a:r>
              <a:rPr lang="en-US" dirty="0" smtClean="0"/>
              <a:t>, </a:t>
            </a:r>
            <a:r>
              <a:rPr lang="en-US" dirty="0" err="1" smtClean="0"/>
              <a:t>Numerics</a:t>
            </a:r>
            <a:r>
              <a:rPr lang="en-US" dirty="0" smtClean="0"/>
              <a:t>: </a:t>
            </a:r>
            <a:r>
              <a:rPr lang="en-US" dirty="0" err="1" smtClean="0"/>
              <a:t>Bretti</a:t>
            </a:r>
            <a:r>
              <a:rPr lang="en-US" dirty="0" smtClean="0"/>
              <a:t>-P., </a:t>
            </a:r>
            <a:r>
              <a:rPr lang="en-US" dirty="0" err="1" smtClean="0"/>
              <a:t>Bretti</a:t>
            </a:r>
            <a:r>
              <a:rPr lang="en-US" dirty="0" smtClean="0"/>
              <a:t>-</a:t>
            </a:r>
            <a:r>
              <a:rPr lang="en-US" dirty="0" err="1" smtClean="0"/>
              <a:t>Cristiani</a:t>
            </a:r>
            <a:r>
              <a:rPr lang="en-US" dirty="0" smtClean="0"/>
              <a:t>-</a:t>
            </a:r>
            <a:r>
              <a:rPr lang="en-US" dirty="0" err="1" smtClean="0"/>
              <a:t>Lattanzio</a:t>
            </a:r>
            <a:r>
              <a:rPr lang="en-US" dirty="0" smtClean="0"/>
              <a:t>-</a:t>
            </a:r>
            <a:r>
              <a:rPr lang="en-US" dirty="0" err="1" smtClean="0"/>
              <a:t>Maurizi</a:t>
            </a:r>
            <a:r>
              <a:rPr lang="en-US" dirty="0" smtClean="0"/>
              <a:t>-P.,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91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  <p:bldP spid="126984" grpId="0"/>
      <p:bldP spid="126984" grpId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1383</Words>
  <Application>Microsoft Macintosh PowerPoint</Application>
  <PresentationFormat>On-screen Show (4:3)</PresentationFormat>
  <Paragraphs>298</Paragraphs>
  <Slides>39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Office Theme</vt:lpstr>
      <vt:lpstr>Microsoft Equation</vt:lpstr>
      <vt:lpstr>Equation</vt:lpstr>
      <vt:lpstr>Acrobat Document</vt:lpstr>
      <vt:lpstr> Intelligent groups and sparse controls: Lecture 2</vt:lpstr>
      <vt:lpstr>PowerPoint Presentation</vt:lpstr>
      <vt:lpstr>Model for data networks</vt:lpstr>
      <vt:lpstr>A conservation law for supply chains (Armbruster, Degond, Ringhofer)</vt:lpstr>
      <vt:lpstr>Flux function</vt:lpstr>
      <vt:lpstr>Herty Klar model </vt:lpstr>
      <vt:lpstr>Processor with queue model (Goettlich-Herty-Klar)</vt:lpstr>
      <vt:lpstr>BV estimates for  Goettlich- Herty-Klar model</vt:lpstr>
      <vt:lpstr>Car trajectory on network</vt:lpstr>
      <vt:lpstr>Simulation results</vt:lpstr>
      <vt:lpstr>Full coupling: moving bottleneck</vt:lpstr>
      <vt:lpstr>PowerPoint Presentation</vt:lpstr>
      <vt:lpstr>PowerPoint Presentation</vt:lpstr>
      <vt:lpstr>PowerPoint Presentation</vt:lpstr>
      <vt:lpstr>Lipschitz continuous dependence (tlc and GHK supply chain model)</vt:lpstr>
      <vt:lpstr>Optimization of network flow</vt:lpstr>
      <vt:lpstr>PowerPoint Presentation</vt:lpstr>
      <vt:lpstr>Optimization of vehicular traffic</vt:lpstr>
      <vt:lpstr>PowerPoint Presentation</vt:lpstr>
      <vt:lpstr>PowerPoint Presentation</vt:lpstr>
      <vt:lpstr> Intelligent groups and sparse controls: Lecture 3</vt:lpstr>
      <vt:lpstr>Tens, hundreds, thousands of pedestrians</vt:lpstr>
      <vt:lpstr>PowerPoint Presentation</vt:lpstr>
      <vt:lpstr>New mathematical framework</vt:lpstr>
      <vt:lpstr>Time evolving measures</vt:lpstr>
      <vt:lpstr>PowerPoint Presentation</vt:lpstr>
      <vt:lpstr>Macroscopic for self-organization in pedestrians</vt:lpstr>
      <vt:lpstr>Integrated scales: doors &amp; junctions</vt:lpstr>
      <vt:lpstr>What metric for self-organization?</vt:lpstr>
      <vt:lpstr>What metric for evolving measures?</vt:lpstr>
      <vt:lpstr>Wasserstein metric</vt:lpstr>
      <vt:lpstr>PowerPoint Presentation</vt:lpstr>
      <vt:lpstr>Microscopic for animal groups</vt:lpstr>
      <vt:lpstr>PowerPoint Presentation</vt:lpstr>
      <vt:lpstr>Beyond Consensus</vt:lpstr>
      <vt:lpstr>Beyond Consensus</vt:lpstr>
      <vt:lpstr>Opinion Formation</vt:lpstr>
      <vt:lpstr>Opinion formation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Intelligent groups and sparse controls: Lecture 2</dc:title>
  <dc:creator>Benedetto Piccoli</dc:creator>
  <cp:lastModifiedBy>Benedetto Piccoli</cp:lastModifiedBy>
  <cp:revision>1</cp:revision>
  <dcterms:created xsi:type="dcterms:W3CDTF">2012-09-06T10:46:02Z</dcterms:created>
  <dcterms:modified xsi:type="dcterms:W3CDTF">2012-09-06T10:46:58Z</dcterms:modified>
</cp:coreProperties>
</file>