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9" r:id="rId4"/>
    <p:sldId id="300" r:id="rId5"/>
    <p:sldId id="260" r:id="rId6"/>
    <p:sldId id="288" r:id="rId7"/>
    <p:sldId id="287" r:id="rId8"/>
    <p:sldId id="306" r:id="rId9"/>
    <p:sldId id="277" r:id="rId10"/>
    <p:sldId id="279" r:id="rId11"/>
    <p:sldId id="281" r:id="rId12"/>
    <p:sldId id="285" r:id="rId13"/>
    <p:sldId id="303" r:id="rId14"/>
    <p:sldId id="304" r:id="rId15"/>
    <p:sldId id="297" r:id="rId16"/>
    <p:sldId id="282" r:id="rId17"/>
    <p:sldId id="283" r:id="rId18"/>
    <p:sldId id="299" r:id="rId19"/>
    <p:sldId id="305" r:id="rId20"/>
    <p:sldId id="294" r:id="rId21"/>
    <p:sldId id="258" r:id="rId22"/>
    <p:sldId id="286" r:id="rId23"/>
    <p:sldId id="276" r:id="rId24"/>
    <p:sldId id="307" r:id="rId25"/>
    <p:sldId id="280"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333" autoAdjust="0"/>
  </p:normalViewPr>
  <p:slideViewPr>
    <p:cSldViewPr>
      <p:cViewPr varScale="1">
        <p:scale>
          <a:sx n="54" d="100"/>
          <a:sy n="54"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39.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19.wmf"/><Relationship Id="rId1" Type="http://schemas.openxmlformats.org/officeDocument/2006/relationships/image" Target="../media/image42.wmf"/><Relationship Id="rId6" Type="http://schemas.openxmlformats.org/officeDocument/2006/relationships/image" Target="../media/image22.wmf"/><Relationship Id="rId5" Type="http://schemas.openxmlformats.org/officeDocument/2006/relationships/image" Target="../media/image44.wmf"/><Relationship Id="rId4"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100362-93A6-4EB7-9E1C-286262D3EBAD}" type="datetimeFigureOut">
              <a:rPr lang="en-US" smtClean="0"/>
              <a:t>1/14/2013</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B4BD3B-2B82-4944-9A81-AF5F15E10924}" type="slidenum">
              <a:rPr lang="en-GB" smtClean="0"/>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20FBF-9834-4E20-B81A-303E8FC621C2}" type="datetimeFigureOut">
              <a:rPr lang="en-US" smtClean="0"/>
              <a:pPr/>
              <a:t>1/13/2013</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BAC8D-9377-443C-8A2A-13A24CD5CBE2}" type="slidenum">
              <a:rPr lang="en-GB" smtClean="0"/>
              <a:pPr/>
              <a:t>‹N›</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Recall</a:t>
            </a:r>
            <a:r>
              <a:rPr lang="it-IT" dirty="0" smtClean="0"/>
              <a:t> </a:t>
            </a:r>
            <a:r>
              <a:rPr lang="it-IT" dirty="0" smtClean="0">
                <a:sym typeface="Symbol"/>
              </a:rPr>
              <a:t> </a:t>
            </a:r>
            <a:r>
              <a:rPr lang="it-IT" dirty="0" err="1" smtClean="0">
                <a:sym typeface="Symbol"/>
              </a:rPr>
              <a:t>is</a:t>
            </a:r>
            <a:r>
              <a:rPr lang="it-IT" dirty="0" smtClean="0">
                <a:sym typeface="Symbol"/>
              </a:rPr>
              <a:t> open, and </a:t>
            </a:r>
            <a:r>
              <a:rPr lang="it-IT" dirty="0" err="1" smtClean="0">
                <a:sym typeface="Symbol"/>
              </a:rPr>
              <a:t>C=</a:t>
            </a:r>
            <a:r>
              <a:rPr lang="it-IT" dirty="0" smtClean="0">
                <a:latin typeface="Tahoma"/>
                <a:ea typeface="Tahoma"/>
                <a:cs typeface="Tahoma"/>
                <a:sym typeface="Symbol"/>
              </a:rPr>
              <a:t>∂</a:t>
            </a:r>
            <a:r>
              <a:rPr lang="it-IT" dirty="0" smtClean="0">
                <a:sym typeface="Symbol"/>
              </a:rPr>
              <a:t>. In figure </a:t>
            </a:r>
            <a:r>
              <a:rPr lang="it-IT" dirty="0" err="1" smtClean="0">
                <a:sym typeface="Symbol"/>
              </a:rPr>
              <a:t>we</a:t>
            </a:r>
            <a:r>
              <a:rPr lang="it-IT" dirty="0" smtClean="0">
                <a:sym typeface="Symbol"/>
              </a:rPr>
              <a:t> illustrate the </a:t>
            </a:r>
            <a:r>
              <a:rPr lang="it-IT" dirty="0" err="1" smtClean="0">
                <a:sym typeface="Symbol"/>
              </a:rPr>
              <a:t>above</a:t>
            </a:r>
            <a:r>
              <a:rPr lang="it-IT" dirty="0" smtClean="0">
                <a:sym typeface="Symbol"/>
              </a:rPr>
              <a:t> </a:t>
            </a:r>
            <a:r>
              <a:rPr lang="it-IT" dirty="0" err="1" smtClean="0">
                <a:sym typeface="Symbol"/>
              </a:rPr>
              <a:t>assumptions</a:t>
            </a:r>
            <a:r>
              <a:rPr lang="it-IT" dirty="0" smtClean="0">
                <a:sym typeface="Symbol"/>
              </a:rPr>
              <a:t> and </a:t>
            </a:r>
            <a:r>
              <a:rPr lang="it-IT" dirty="0" err="1" smtClean="0">
                <a:sym typeface="Symbol"/>
              </a:rPr>
              <a:t>notations</a:t>
            </a:r>
            <a:r>
              <a:rPr lang="it-IT" dirty="0" smtClean="0">
                <a:sym typeface="Symbol"/>
              </a:rPr>
              <a:t> on</a:t>
            </a:r>
            <a:r>
              <a:rPr lang="it-IT" baseline="0" dirty="0" smtClean="0">
                <a:sym typeface="Symbol"/>
              </a:rPr>
              <a:t> the </a:t>
            </a:r>
            <a:r>
              <a:rPr lang="it-IT" baseline="0" dirty="0" err="1" smtClean="0">
                <a:sym typeface="Symbol"/>
              </a:rPr>
              <a:t>level</a:t>
            </a:r>
            <a:r>
              <a:rPr lang="it-IT" baseline="0" dirty="0" smtClean="0">
                <a:sym typeface="Symbol"/>
              </a:rPr>
              <a:t> set </a:t>
            </a:r>
            <a:r>
              <a:rPr lang="it-IT" baseline="0" dirty="0" err="1" smtClean="0">
                <a:sym typeface="Symbol"/>
              </a:rPr>
              <a:t>function</a:t>
            </a:r>
            <a:r>
              <a:rPr lang="it-IT" baseline="0" dirty="0" smtClean="0">
                <a:sym typeface="Symbol"/>
              </a:rPr>
              <a:t> </a:t>
            </a:r>
            <a:r>
              <a:rPr lang="it-IT" sz="1200" i="1" dirty="0" smtClean="0">
                <a:solidFill>
                  <a:srgbClr val="002060"/>
                </a:solidFill>
                <a:latin typeface="Times New Roman" pitchFamily="18" charset="0"/>
                <a:ea typeface="Tahoma"/>
                <a:cs typeface="Times New Roman" pitchFamily="18" charset="0"/>
                <a:sym typeface="Symbol"/>
              </a:rPr>
              <a:t> </a:t>
            </a:r>
          </a:p>
          <a:p>
            <a:endParaRPr lang="it-IT" sz="1200" i="1" dirty="0" smtClean="0">
              <a:solidFill>
                <a:srgbClr val="002060"/>
              </a:solidFill>
              <a:latin typeface="Times New Roman" pitchFamily="18" charset="0"/>
              <a:ea typeface="Tahoma"/>
              <a:cs typeface="Times New Roman" pitchFamily="18" charset="0"/>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Using regularized H can drive the Euler-Lagrange equation towards the global </a:t>
            </a:r>
            <a:r>
              <a:rPr lang="en-GB" dirty="0" err="1" smtClean="0"/>
              <a:t>minimizer</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cellule in coltura vengono prima fissate sul vetro e poi trattate con coloranti specifici che evidenziano particolari strutture nucleari. Nello specifico è stato usato il </a:t>
            </a:r>
            <a:r>
              <a:rPr lang="it-IT" dirty="0" err="1" smtClean="0"/>
              <a:t>dapi</a:t>
            </a:r>
            <a:r>
              <a:rPr lang="it-IT" dirty="0" smtClean="0"/>
              <a:t> che legandosi al DNA evidenzia le varie zone con DNA addensato (e mostri i puntini azzurri). Inoltre è stato utilizzato un anticorpo che riconosce la proteina di interesse, ovvero i </a:t>
            </a:r>
            <a:r>
              <a:rPr lang="it-IT" dirty="0" err="1" smtClean="0"/>
              <a:t>Polycomb</a:t>
            </a:r>
            <a:r>
              <a:rPr lang="it-IT" dirty="0" smtClean="0"/>
              <a:t>, e che porta un </a:t>
            </a:r>
            <a:r>
              <a:rPr lang="it-IT" dirty="0" err="1" smtClean="0"/>
              <a:t>fluorocromo</a:t>
            </a:r>
            <a:r>
              <a:rPr lang="it-IT" dirty="0" smtClean="0"/>
              <a:t> verde, quindi il colore verde indica la presenza di questa proteina. In entrambi i casi la fluorescenza viene visualizzata al microscopio mediante lampade (che fanno parte del microscopio a </a:t>
            </a:r>
            <a:r>
              <a:rPr lang="it-IT" dirty="0" err="1" smtClean="0"/>
              <a:t>fluorenscenza</a:t>
            </a:r>
            <a:r>
              <a:rPr lang="it-IT" dirty="0" smtClean="0"/>
              <a:t>) che emettono in uno specifico spettro.</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cellule in coltura vengono prima fissate sul vetro e poi trattate con coloranti specifici che evidenziano particolari strutture nucleari. Nello specifico è stato usato il </a:t>
            </a:r>
            <a:r>
              <a:rPr lang="it-IT" dirty="0" err="1" smtClean="0"/>
              <a:t>dapi</a:t>
            </a:r>
            <a:r>
              <a:rPr lang="it-IT" dirty="0" smtClean="0"/>
              <a:t> che legandosi al DNA evidenzia le varie zone con DNA addensato (e mostri i puntini azzurri). Inoltre è stato utilizzato un anticorpo che riconosce la proteina di interesse, ovvero i </a:t>
            </a:r>
            <a:r>
              <a:rPr lang="it-IT" dirty="0" err="1" smtClean="0"/>
              <a:t>Polycomb</a:t>
            </a:r>
            <a:r>
              <a:rPr lang="it-IT" dirty="0" smtClean="0"/>
              <a:t>, e che porta un </a:t>
            </a:r>
            <a:r>
              <a:rPr lang="it-IT" dirty="0" err="1" smtClean="0"/>
              <a:t>fluorocromo</a:t>
            </a:r>
            <a:r>
              <a:rPr lang="it-IT" dirty="0" smtClean="0"/>
              <a:t> verde, quindi il colore verde indica la presenza di questa proteina. In entrambi i casi la fluorescenza viene visualizzata al microscopio mediante lampade (che fanno parte del microscopio a </a:t>
            </a:r>
            <a:r>
              <a:rPr lang="it-IT" dirty="0" err="1" smtClean="0"/>
              <a:t>fluorenscenza</a:t>
            </a:r>
            <a:r>
              <a:rPr lang="it-IT" dirty="0" smtClean="0"/>
              <a:t>) che emettono in uno specifico spettro.</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cellule in coltura vengono prima fissate sul vetro e poi trattate con coloranti specifici che evidenziano particolari strutture nucleari. Nello specifico è stato usato il </a:t>
            </a:r>
            <a:r>
              <a:rPr lang="it-IT" dirty="0" err="1" smtClean="0"/>
              <a:t>dapi</a:t>
            </a:r>
            <a:r>
              <a:rPr lang="it-IT" dirty="0" smtClean="0"/>
              <a:t> che legandosi al DNA evidenzia le varie zone con DNA addensato (e mostri i puntini azzurri). Inoltre è stato utilizzato un anticorpo che riconosce la proteina di interesse, ovvero i </a:t>
            </a:r>
            <a:r>
              <a:rPr lang="it-IT" dirty="0" err="1" smtClean="0"/>
              <a:t>Polycomb</a:t>
            </a:r>
            <a:r>
              <a:rPr lang="it-IT" dirty="0" smtClean="0"/>
              <a:t>, e che porta un </a:t>
            </a:r>
            <a:r>
              <a:rPr lang="it-IT" dirty="0" err="1" smtClean="0"/>
              <a:t>fluorocromo</a:t>
            </a:r>
            <a:r>
              <a:rPr lang="it-IT" dirty="0" smtClean="0"/>
              <a:t> verde, quindi il colore verde indica la presenza di questa proteina. In entrambi i casi la fluorescenza viene visualizzata al microscopio mediante lampade (che fanno parte del microscopio a </a:t>
            </a:r>
            <a:r>
              <a:rPr lang="it-IT" dirty="0" err="1" smtClean="0"/>
              <a:t>fluorenscenza</a:t>
            </a:r>
            <a:r>
              <a:rPr lang="it-IT" dirty="0" smtClean="0"/>
              <a:t>) che emettono in uno specifico spettro.</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segmentazione riesce</a:t>
            </a:r>
            <a:r>
              <a:rPr lang="it-IT" baseline="0" dirty="0" smtClean="0"/>
              <a:t> a separare nettamente tutte le cellule dal background.</a:t>
            </a:r>
          </a:p>
          <a:p>
            <a:r>
              <a:rPr lang="it-IT" baseline="0" dirty="0" smtClean="0"/>
              <a:t>Tale separazione ci consente di estrarre tutte le informazioni sulle regioni selezionate, ovvero quello di interesse.</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solidFill>
                  <a:srgbClr val="002060"/>
                </a:solidFill>
                <a:latin typeface="Tahoma" pitchFamily="34" charset="0"/>
                <a:ea typeface="Tahoma" pitchFamily="34" charset="0"/>
                <a:cs typeface="Tahoma" pitchFamily="34" charset="0"/>
              </a:rPr>
              <a:t>By</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subtracting</a:t>
            </a:r>
            <a:r>
              <a:rPr lang="it-IT" sz="1200" dirty="0" smtClean="0">
                <a:solidFill>
                  <a:srgbClr val="002060"/>
                </a:solidFill>
                <a:latin typeface="Tahoma" pitchFamily="34" charset="0"/>
                <a:ea typeface="Tahoma" pitchFamily="34" charset="0"/>
                <a:cs typeface="Tahoma" pitchFamily="34" charset="0"/>
              </a:rPr>
              <a:t> the </a:t>
            </a:r>
            <a:r>
              <a:rPr lang="it-IT" sz="1200" dirty="0" err="1" smtClean="0">
                <a:solidFill>
                  <a:srgbClr val="002060"/>
                </a:solidFill>
                <a:latin typeface="Tahoma" pitchFamily="34" charset="0"/>
                <a:ea typeface="Tahoma" pitchFamily="34" charset="0"/>
                <a:cs typeface="Tahoma" pitchFamily="34" charset="0"/>
              </a:rPr>
              <a:t>original</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image</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from</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averaging</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convolution</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image</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segmentation</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enforces</a:t>
            </a:r>
            <a:r>
              <a:rPr lang="it-IT" sz="1200" dirty="0" smtClean="0">
                <a:solidFill>
                  <a:srgbClr val="002060"/>
                </a:solidFill>
                <a:latin typeface="Tahoma" pitchFamily="34" charset="0"/>
                <a:ea typeface="Tahoma" pitchFamily="34" charset="0"/>
                <a:cs typeface="Tahoma" pitchFamily="34" charset="0"/>
              </a:rPr>
              <a:t> the </a:t>
            </a:r>
            <a:r>
              <a:rPr lang="it-IT" sz="1200" dirty="0" err="1" smtClean="0">
                <a:solidFill>
                  <a:srgbClr val="002060"/>
                </a:solidFill>
                <a:latin typeface="Tahoma" pitchFamily="34" charset="0"/>
                <a:ea typeface="Tahoma" pitchFamily="34" charset="0"/>
                <a:cs typeface="Tahoma" pitchFamily="34" charset="0"/>
              </a:rPr>
              <a:t>contrast</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between</a:t>
            </a:r>
            <a:r>
              <a:rPr lang="it-IT" sz="1200" dirty="0" smtClean="0">
                <a:solidFill>
                  <a:srgbClr val="002060"/>
                </a:solidFill>
                <a:latin typeface="Tahoma" pitchFamily="34" charset="0"/>
                <a:ea typeface="Tahoma" pitchFamily="34" charset="0"/>
                <a:cs typeface="Tahoma" pitchFamily="34" charset="0"/>
              </a:rPr>
              <a:t> </a:t>
            </a:r>
            <a:r>
              <a:rPr lang="it-IT" sz="1200" dirty="0" err="1" smtClean="0">
                <a:solidFill>
                  <a:srgbClr val="002060"/>
                </a:solidFill>
                <a:latin typeface="Tahoma" pitchFamily="34" charset="0"/>
                <a:ea typeface="Tahoma" pitchFamily="34" charset="0"/>
                <a:cs typeface="Tahoma" pitchFamily="34" charset="0"/>
              </a:rPr>
              <a:t>foreground</a:t>
            </a:r>
            <a:r>
              <a:rPr lang="it-IT" sz="1200" dirty="0" smtClean="0">
                <a:solidFill>
                  <a:srgbClr val="002060"/>
                </a:solidFill>
                <a:latin typeface="Tahoma" pitchFamily="34" charset="0"/>
                <a:ea typeface="Tahoma" pitchFamily="34" charset="0"/>
                <a:cs typeface="Tahoma" pitchFamily="34" charset="0"/>
              </a:rPr>
              <a:t> and background</a:t>
            </a:r>
            <a:r>
              <a:rPr lang="en-GB" sz="1200" dirty="0" smtClean="0">
                <a:solidFill>
                  <a:srgbClr val="002060"/>
                </a:solidFill>
                <a:latin typeface="Tahoma" pitchFamily="34" charset="0"/>
                <a:ea typeface="Tahoma" pitchFamily="34" charset="0"/>
                <a:cs typeface="Tahoma" pitchFamily="34" charset="0"/>
              </a:rPr>
              <a:t> </a:t>
            </a:r>
          </a:p>
          <a:p>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smtClean="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i="0" dirty="0" err="1" smtClean="0">
                <a:latin typeface="Tahoma" pitchFamily="34" charset="0"/>
                <a:ea typeface="Tahoma" pitchFamily="34" charset="0"/>
                <a:cs typeface="Tahoma" pitchFamily="34" charset="0"/>
              </a:rPr>
              <a:t>Specifically</a:t>
            </a:r>
            <a:r>
              <a:rPr lang="it-IT" sz="1200" i="0" dirty="0" smtClean="0">
                <a:latin typeface="Tahoma" pitchFamily="34" charset="0"/>
                <a:ea typeface="Tahoma" pitchFamily="34" charset="0"/>
                <a:cs typeface="Tahoma" pitchFamily="34" charset="0"/>
              </a:rPr>
              <a:t>,</a:t>
            </a:r>
            <a:r>
              <a:rPr lang="it-IT" sz="1200" i="0" baseline="0" dirty="0" smtClean="0">
                <a:latin typeface="Tahoma" pitchFamily="34" charset="0"/>
                <a:ea typeface="Tahoma" pitchFamily="34" charset="0"/>
                <a:cs typeface="Tahoma" pitchFamily="34" charset="0"/>
              </a:rPr>
              <a:t> the </a:t>
            </a:r>
            <a:r>
              <a:rPr lang="it-IT" sz="1200" i="0" baseline="0" dirty="0" err="1" smtClean="0">
                <a:latin typeface="Tahoma" pitchFamily="34" charset="0"/>
                <a:ea typeface="Tahoma" pitchFamily="34" charset="0"/>
                <a:cs typeface="Tahoma" pitchFamily="34" charset="0"/>
              </a:rPr>
              <a:t>method</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finds</a:t>
            </a:r>
            <a:r>
              <a:rPr lang="it-IT" sz="1200" i="0" baseline="0" dirty="0" smtClean="0">
                <a:latin typeface="Tahoma" pitchFamily="34" charset="0"/>
                <a:ea typeface="Tahoma" pitchFamily="34" charset="0"/>
                <a:cs typeface="Tahoma" pitchFamily="34" charset="0"/>
              </a:rPr>
              <a:t> a </a:t>
            </a:r>
            <a:r>
              <a:rPr lang="it-IT" sz="1200" i="0" baseline="0" dirty="0" err="1" smtClean="0">
                <a:latin typeface="Tahoma" pitchFamily="34" charset="0"/>
                <a:ea typeface="Tahoma" pitchFamily="34" charset="0"/>
                <a:cs typeface="Tahoma" pitchFamily="34" charset="0"/>
              </a:rPr>
              <a:t>contour</a:t>
            </a:r>
            <a:r>
              <a:rPr lang="it-IT" sz="1200" i="0" baseline="0" dirty="0" smtClean="0">
                <a:latin typeface="Tahoma" pitchFamily="34" charset="0"/>
                <a:ea typeface="Tahoma" pitchFamily="34" charset="0"/>
                <a:cs typeface="Tahoma" pitchFamily="34" charset="0"/>
              </a:rPr>
              <a:t> C </a:t>
            </a:r>
            <a:r>
              <a:rPr lang="it-IT" sz="1200" i="0" baseline="0" dirty="0" err="1" smtClean="0">
                <a:latin typeface="Tahoma" pitchFamily="34" charset="0"/>
                <a:ea typeface="Tahoma" pitchFamily="34" charset="0"/>
                <a:cs typeface="Tahoma" pitchFamily="34" charset="0"/>
              </a:rPr>
              <a:t>that</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minimizes</a:t>
            </a:r>
            <a:r>
              <a:rPr lang="it-IT" sz="1200" i="0" baseline="0" dirty="0" smtClean="0">
                <a:latin typeface="Tahoma" pitchFamily="34" charset="0"/>
                <a:ea typeface="Tahoma" pitchFamily="34" charset="0"/>
                <a:cs typeface="Tahoma" pitchFamily="34" charset="0"/>
              </a:rPr>
              <a:t> the </a:t>
            </a:r>
            <a:r>
              <a:rPr lang="it-IT" sz="1200" i="0" baseline="0" dirty="0" err="1" smtClean="0">
                <a:latin typeface="Tahoma" pitchFamily="34" charset="0"/>
                <a:ea typeface="Tahoma" pitchFamily="34" charset="0"/>
                <a:cs typeface="Tahoma" pitchFamily="34" charset="0"/>
              </a:rPr>
              <a:t>following</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segmentation</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energy</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where</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c_in</a:t>
            </a:r>
            <a:r>
              <a:rPr lang="it-IT" sz="1200" i="0" baseline="0" dirty="0" smtClean="0">
                <a:latin typeface="Tahoma" pitchFamily="34" charset="0"/>
                <a:ea typeface="Tahoma" pitchFamily="34" charset="0"/>
                <a:cs typeface="Tahoma" pitchFamily="34" charset="0"/>
              </a:rPr>
              <a:t> and </a:t>
            </a:r>
            <a:r>
              <a:rPr lang="it-IT" sz="1200" i="0" baseline="0" dirty="0" err="1" smtClean="0">
                <a:latin typeface="Tahoma" pitchFamily="34" charset="0"/>
                <a:ea typeface="Tahoma" pitchFamily="34" charset="0"/>
                <a:cs typeface="Tahoma" pitchFamily="34" charset="0"/>
              </a:rPr>
              <a:t>c_out</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represent</a:t>
            </a:r>
            <a:r>
              <a:rPr lang="it-IT" sz="1200" i="0" baseline="0" dirty="0" smtClean="0">
                <a:latin typeface="Tahoma" pitchFamily="34" charset="0"/>
                <a:ea typeface="Tahoma" pitchFamily="34" charset="0"/>
                <a:cs typeface="Tahoma" pitchFamily="34" charset="0"/>
              </a:rPr>
              <a:t> the </a:t>
            </a:r>
            <a:r>
              <a:rPr lang="it-IT" sz="1200" i="0" baseline="0" dirty="0" err="1" smtClean="0">
                <a:latin typeface="Tahoma" pitchFamily="34" charset="0"/>
                <a:ea typeface="Tahoma" pitchFamily="34" charset="0"/>
                <a:cs typeface="Tahoma" pitchFamily="34" charset="0"/>
              </a:rPr>
              <a:t>average</a:t>
            </a:r>
            <a:r>
              <a:rPr lang="it-IT" sz="1200" i="0" baseline="0" dirty="0" smtClean="0">
                <a:latin typeface="Tahoma" pitchFamily="34" charset="0"/>
                <a:ea typeface="Tahoma" pitchFamily="34" charset="0"/>
                <a:cs typeface="Tahoma" pitchFamily="34" charset="0"/>
              </a:rPr>
              <a:t> </a:t>
            </a:r>
            <a:r>
              <a:rPr lang="it-IT" sz="1200" i="0" baseline="0" dirty="0" err="1" smtClean="0">
                <a:latin typeface="Tahoma" pitchFamily="34" charset="0"/>
                <a:ea typeface="Tahoma" pitchFamily="34" charset="0"/>
                <a:cs typeface="Tahoma" pitchFamily="34" charset="0"/>
              </a:rPr>
              <a:t>intensities</a:t>
            </a:r>
            <a:r>
              <a:rPr lang="it-IT" sz="1200" i="0" baseline="0" dirty="0" smtClean="0">
                <a:latin typeface="Tahoma" pitchFamily="34" charset="0"/>
                <a:ea typeface="Tahoma" pitchFamily="34" charset="0"/>
                <a:cs typeface="Tahoma" pitchFamily="34" charset="0"/>
              </a:rPr>
              <a:t> in the </a:t>
            </a:r>
            <a:r>
              <a:rPr lang="it-IT" sz="1200" i="0" baseline="0" dirty="0" err="1" smtClean="0">
                <a:latin typeface="Tahoma" pitchFamily="34" charset="0"/>
                <a:ea typeface="Tahoma" pitchFamily="34" charset="0"/>
                <a:cs typeface="Tahoma" pitchFamily="34" charset="0"/>
              </a:rPr>
              <a:t>regions</a:t>
            </a:r>
            <a:r>
              <a:rPr lang="it-IT" sz="1200" i="0" baseline="0" dirty="0" smtClean="0">
                <a:latin typeface="Tahoma" pitchFamily="34" charset="0"/>
                <a:ea typeface="Tahoma" pitchFamily="34" charset="0"/>
                <a:cs typeface="Tahoma" pitchFamily="34" charset="0"/>
              </a:rPr>
              <a:t> </a:t>
            </a:r>
            <a:r>
              <a:rPr lang="it-IT" sz="1200" i="1" dirty="0" smtClean="0">
                <a:latin typeface="Tahoma" pitchFamily="34" charset="0"/>
                <a:ea typeface="Tahoma" pitchFamily="34" charset="0"/>
                <a:cs typeface="Tahoma" pitchFamily="34" charset="0"/>
              </a:rPr>
              <a:t>: </a:t>
            </a:r>
            <a:r>
              <a:rPr lang="el-GR" sz="1400" dirty="0" smtClean="0">
                <a:latin typeface="Times New Roman" pitchFamily="18" charset="0"/>
                <a:ea typeface="Tahoma"/>
                <a:cs typeface="Times New Roman" pitchFamily="18" charset="0"/>
              </a:rPr>
              <a:t>Ω</a:t>
            </a:r>
            <a:r>
              <a:rPr lang="it-IT" sz="1600" i="1" baseline="-25000" dirty="0" smtClean="0">
                <a:latin typeface="Times New Roman" pitchFamily="18" charset="0"/>
                <a:ea typeface="Tahoma"/>
                <a:cs typeface="Times New Roman" pitchFamily="18" charset="0"/>
              </a:rPr>
              <a:t>in</a:t>
            </a:r>
            <a:r>
              <a:rPr lang="it-IT" sz="1400" dirty="0" smtClean="0">
                <a:latin typeface="Times New Roman" pitchFamily="18" charset="0"/>
                <a:ea typeface="Tahoma"/>
                <a:cs typeface="Times New Roman" pitchFamily="18" charset="0"/>
              </a:rPr>
              <a:t> </a:t>
            </a:r>
            <a:r>
              <a:rPr lang="it-IT" sz="1200" i="0" dirty="0" smtClean="0">
                <a:latin typeface="Tahoma"/>
                <a:ea typeface="Tahoma"/>
                <a:cs typeface="Tahoma"/>
              </a:rPr>
              <a:t>and</a:t>
            </a:r>
            <a:r>
              <a:rPr lang="it-IT" sz="1200" dirty="0" smtClean="0">
                <a:latin typeface="Tahoma"/>
                <a:ea typeface="Tahoma"/>
                <a:cs typeface="Tahoma"/>
              </a:rPr>
              <a:t> </a:t>
            </a:r>
            <a:r>
              <a:rPr lang="el-GR" sz="1400" dirty="0" smtClean="0">
                <a:latin typeface="Times New Roman" pitchFamily="18" charset="0"/>
                <a:ea typeface="Tahoma"/>
                <a:cs typeface="Times New Roman" pitchFamily="18" charset="0"/>
              </a:rPr>
              <a:t>Ω</a:t>
            </a:r>
            <a:r>
              <a:rPr lang="it-IT" sz="1600" i="1" baseline="-25000" dirty="0" smtClean="0">
                <a:latin typeface="Times New Roman" pitchFamily="18" charset="0"/>
                <a:ea typeface="Tahoma"/>
                <a:cs typeface="Times New Roman" pitchFamily="18" charset="0"/>
              </a:rPr>
              <a:t>out</a:t>
            </a:r>
            <a:r>
              <a:rPr lang="it-IT" sz="1400" dirty="0" smtClean="0">
                <a:latin typeface="Times New Roman" pitchFamily="18" charset="0"/>
                <a:ea typeface="Tahoma"/>
                <a:cs typeface="Times New Roman" pitchFamily="18" charset="0"/>
              </a:rPr>
              <a:t>  </a:t>
            </a:r>
            <a:r>
              <a:rPr lang="it-IT" sz="1400" i="0" dirty="0" err="1" smtClean="0">
                <a:latin typeface="Tahoma"/>
                <a:ea typeface="Tahoma"/>
                <a:cs typeface="Tahoma"/>
              </a:rPr>
              <a:t>respectively</a:t>
            </a:r>
            <a:r>
              <a:rPr lang="it-IT" sz="1400" i="0" dirty="0" smtClean="0">
                <a:latin typeface="Tahoma"/>
                <a:ea typeface="Tahoma"/>
                <a:cs typeface="Tahoma"/>
              </a:rPr>
              <a:t>, and </a:t>
            </a:r>
            <a:r>
              <a:rPr lang="it-IT" sz="1400" i="0" dirty="0" err="1" smtClean="0">
                <a:latin typeface="Tahoma"/>
                <a:ea typeface="Tahoma"/>
                <a:cs typeface="Tahoma"/>
              </a:rPr>
              <a:t>where</a:t>
            </a:r>
            <a:r>
              <a:rPr lang="it-IT" sz="1400" i="0" baseline="0" dirty="0" smtClean="0">
                <a:latin typeface="Tahoma"/>
                <a:ea typeface="Tahoma"/>
                <a:cs typeface="Tahoma"/>
              </a:rPr>
              <a:t> lambda1 and lambda2 are </a:t>
            </a:r>
            <a:r>
              <a:rPr lang="it-IT" sz="1400" dirty="0" err="1" smtClean="0">
                <a:latin typeface="Times New Roman" pitchFamily="18" charset="0"/>
                <a:ea typeface="Tahoma"/>
                <a:cs typeface="Times New Roman" pitchFamily="18" charset="0"/>
              </a:rPr>
              <a:t>fixed</a:t>
            </a:r>
            <a:r>
              <a:rPr lang="it-IT" sz="1400" dirty="0" smtClean="0">
                <a:latin typeface="Times New Roman" pitchFamily="18" charset="0"/>
                <a:ea typeface="Tahoma"/>
                <a:cs typeface="Times New Roman" pitchFamily="18" charset="0"/>
              </a:rPr>
              <a:t> </a:t>
            </a:r>
            <a:r>
              <a:rPr lang="it-IT" sz="1400" dirty="0" err="1" smtClean="0">
                <a:latin typeface="Times New Roman" pitchFamily="18" charset="0"/>
                <a:ea typeface="Tahoma"/>
                <a:cs typeface="Times New Roman" pitchFamily="18" charset="0"/>
              </a:rPr>
              <a:t>parameters</a:t>
            </a:r>
            <a:r>
              <a:rPr lang="it-IT" sz="1400" dirty="0" smtClean="0">
                <a:latin typeface="Times New Roman" pitchFamily="18" charset="0"/>
                <a:ea typeface="Tahoma"/>
                <a:cs typeface="Times New Roman" pitchFamily="18" charset="0"/>
              </a:rPr>
              <a:t>.</a:t>
            </a:r>
            <a:endParaRPr lang="en-GB" sz="1200" i="0" dirty="0" smtClean="0">
              <a:latin typeface="Tahoma" pitchFamily="34" charset="0"/>
              <a:ea typeface="Tahoma" pitchFamily="34" charset="0"/>
              <a:cs typeface="Tahoma" pitchFamily="34" charset="0"/>
            </a:endParaRPr>
          </a:p>
        </p:txBody>
      </p:sp>
      <p:sp>
        <p:nvSpPr>
          <p:cNvPr id="4" name="Segnaposto numero diapositiva 3"/>
          <p:cNvSpPr>
            <a:spLocks noGrp="1"/>
          </p:cNvSpPr>
          <p:nvPr>
            <p:ph type="sldNum" sz="quarter" idx="10"/>
          </p:nvPr>
        </p:nvSpPr>
        <p:spPr/>
        <p:txBody>
          <a:bodyPr/>
          <a:lstStyle/>
          <a:p>
            <a:fld id="{10EBAC8D-9377-443C-8A2A-13A24CD5CBE2}" type="slidenum">
              <a:rPr lang="en-GB" smtClean="0"/>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Recall</a:t>
            </a:r>
            <a:r>
              <a:rPr lang="it-IT" dirty="0" smtClean="0"/>
              <a:t> </a:t>
            </a:r>
            <a:r>
              <a:rPr lang="it-IT" dirty="0" smtClean="0">
                <a:sym typeface="Symbol"/>
              </a:rPr>
              <a:t> </a:t>
            </a:r>
            <a:r>
              <a:rPr lang="it-IT" dirty="0" err="1" smtClean="0">
                <a:sym typeface="Symbol"/>
              </a:rPr>
              <a:t>is</a:t>
            </a:r>
            <a:r>
              <a:rPr lang="it-IT" dirty="0" smtClean="0">
                <a:sym typeface="Symbol"/>
              </a:rPr>
              <a:t> open, and </a:t>
            </a:r>
            <a:r>
              <a:rPr lang="it-IT" dirty="0" err="1" smtClean="0">
                <a:sym typeface="Symbol"/>
              </a:rPr>
              <a:t>C=</a:t>
            </a:r>
            <a:r>
              <a:rPr lang="it-IT" dirty="0" smtClean="0">
                <a:latin typeface="Tahoma"/>
                <a:ea typeface="Tahoma"/>
                <a:cs typeface="Tahoma"/>
                <a:sym typeface="Symbol"/>
              </a:rPr>
              <a:t>∂</a:t>
            </a:r>
            <a:r>
              <a:rPr lang="it-IT" dirty="0" smtClean="0">
                <a:sym typeface="Symbol"/>
              </a:rPr>
              <a:t>. In figure </a:t>
            </a:r>
            <a:r>
              <a:rPr lang="it-IT" dirty="0" err="1" smtClean="0">
                <a:sym typeface="Symbol"/>
              </a:rPr>
              <a:t>we</a:t>
            </a:r>
            <a:r>
              <a:rPr lang="it-IT" dirty="0" smtClean="0">
                <a:sym typeface="Symbol"/>
              </a:rPr>
              <a:t> illustrate the </a:t>
            </a:r>
            <a:r>
              <a:rPr lang="it-IT" dirty="0" err="1" smtClean="0">
                <a:sym typeface="Symbol"/>
              </a:rPr>
              <a:t>above</a:t>
            </a:r>
            <a:r>
              <a:rPr lang="it-IT" dirty="0" smtClean="0">
                <a:sym typeface="Symbol"/>
              </a:rPr>
              <a:t> </a:t>
            </a:r>
            <a:r>
              <a:rPr lang="it-IT" dirty="0" err="1" smtClean="0">
                <a:sym typeface="Symbol"/>
              </a:rPr>
              <a:t>assumptions</a:t>
            </a:r>
            <a:r>
              <a:rPr lang="it-IT" dirty="0" smtClean="0">
                <a:sym typeface="Symbol"/>
              </a:rPr>
              <a:t> and </a:t>
            </a:r>
            <a:r>
              <a:rPr lang="it-IT" dirty="0" err="1" smtClean="0">
                <a:sym typeface="Symbol"/>
              </a:rPr>
              <a:t>notations</a:t>
            </a:r>
            <a:r>
              <a:rPr lang="it-IT" dirty="0" smtClean="0">
                <a:sym typeface="Symbol"/>
              </a:rPr>
              <a:t> on</a:t>
            </a:r>
            <a:r>
              <a:rPr lang="it-IT" baseline="0" dirty="0" smtClean="0">
                <a:sym typeface="Symbol"/>
              </a:rPr>
              <a:t> the </a:t>
            </a:r>
            <a:r>
              <a:rPr lang="it-IT" baseline="0" dirty="0" err="1" smtClean="0">
                <a:sym typeface="Symbol"/>
              </a:rPr>
              <a:t>level</a:t>
            </a:r>
            <a:r>
              <a:rPr lang="it-IT" baseline="0" dirty="0" smtClean="0">
                <a:sym typeface="Symbol"/>
              </a:rPr>
              <a:t> set </a:t>
            </a:r>
            <a:r>
              <a:rPr lang="it-IT" baseline="0" dirty="0" err="1" smtClean="0">
                <a:sym typeface="Symbol"/>
              </a:rPr>
              <a:t>function</a:t>
            </a:r>
            <a:r>
              <a:rPr lang="it-IT" baseline="0" dirty="0" smtClean="0">
                <a:sym typeface="Symbol"/>
              </a:rPr>
              <a:t> </a:t>
            </a:r>
            <a:r>
              <a:rPr lang="it-IT" sz="1200" i="1" dirty="0" smtClean="0">
                <a:solidFill>
                  <a:srgbClr val="002060"/>
                </a:solidFill>
                <a:latin typeface="Times New Roman" pitchFamily="18" charset="0"/>
                <a:ea typeface="Tahoma"/>
                <a:cs typeface="Times New Roman" pitchFamily="18" charset="0"/>
                <a:sym typeface="Symbol"/>
              </a:rPr>
              <a:t> </a:t>
            </a:r>
          </a:p>
          <a:p>
            <a:endParaRPr lang="it-IT" sz="1200" i="1" dirty="0" smtClean="0">
              <a:solidFill>
                <a:srgbClr val="002060"/>
              </a:solidFill>
              <a:latin typeface="Times New Roman" pitchFamily="18" charset="0"/>
              <a:ea typeface="Tahoma"/>
              <a:cs typeface="Times New Roman" pitchFamily="18" charset="0"/>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Using regularized H can drive the Euler-Lagrange equation towards the global </a:t>
            </a:r>
            <a:r>
              <a:rPr lang="en-GB" dirty="0" err="1" smtClean="0"/>
              <a:t>minimizer</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ruolo</a:t>
            </a:r>
            <a:r>
              <a:rPr lang="it-IT" baseline="0" dirty="0" smtClean="0"/>
              <a:t> delle modificazioni epigenetiche dipendenti dalle proteine </a:t>
            </a:r>
            <a:r>
              <a:rPr lang="it-IT" baseline="0" dirty="0" err="1" smtClean="0"/>
              <a:t>Polycomb</a:t>
            </a:r>
            <a:r>
              <a:rPr lang="it-IT" baseline="0" dirty="0" smtClean="0"/>
              <a:t> nelle </a:t>
            </a:r>
            <a:r>
              <a:rPr lang="it-IT" baseline="0" dirty="0" err="1" smtClean="0"/>
              <a:t>laminopatie</a:t>
            </a:r>
            <a:r>
              <a:rPr lang="it-IT" baseline="0" dirty="0" smtClean="0"/>
              <a:t>: uno studio con tecnologie innovative “</a:t>
            </a:r>
            <a:r>
              <a:rPr lang="it-IT" baseline="0" dirty="0" err="1" smtClean="0"/>
              <a:t>genome</a:t>
            </a:r>
            <a:r>
              <a:rPr lang="it-IT" baseline="0" dirty="0" smtClean="0"/>
              <a:t> wide” ed algoritmi numerici ad alte prestazioni per l’analisi di immagini</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Le </a:t>
            </a:r>
            <a:r>
              <a:rPr lang="it-IT" sz="1200" b="0" i="0" kern="1200" dirty="0" err="1" smtClean="0">
                <a:solidFill>
                  <a:schemeClr val="tx1"/>
                </a:solidFill>
                <a:latin typeface="+mn-lt"/>
                <a:ea typeface="+mn-ea"/>
                <a:cs typeface="+mn-cs"/>
              </a:rPr>
              <a:t>laminopatie</a:t>
            </a:r>
            <a:r>
              <a:rPr lang="it-IT" sz="1200" b="0" i="0" kern="1200" dirty="0" smtClean="0">
                <a:solidFill>
                  <a:schemeClr val="tx1"/>
                </a:solidFill>
                <a:latin typeface="+mn-lt"/>
                <a:ea typeface="+mn-ea"/>
                <a:cs typeface="+mn-cs"/>
              </a:rPr>
              <a:t> sono un gruppo di malattie genetiche causate da alterazioni (</a:t>
            </a:r>
            <a:r>
              <a:rPr lang="it-IT" sz="1200" b="0" i="0" kern="1200" dirty="0" err="1" smtClean="0">
                <a:solidFill>
                  <a:schemeClr val="tx1"/>
                </a:solidFill>
                <a:latin typeface="+mn-lt"/>
                <a:ea typeface="+mn-ea"/>
                <a:cs typeface="+mn-cs"/>
              </a:rPr>
              <a:t>mutazioni=errori</a:t>
            </a:r>
            <a:r>
              <a:rPr lang="it-IT" sz="1200" b="0" i="0" kern="1200" dirty="0" smtClean="0">
                <a:solidFill>
                  <a:schemeClr val="tx1"/>
                </a:solidFill>
                <a:latin typeface="+mn-lt"/>
                <a:ea typeface="+mn-ea"/>
                <a:cs typeface="+mn-cs"/>
              </a:rPr>
              <a:t>,</a:t>
            </a:r>
            <a:r>
              <a:rPr lang="it-IT" sz="1200" b="0" i="0" kern="1200" baseline="0" dirty="0" smtClean="0">
                <a:solidFill>
                  <a:schemeClr val="tx1"/>
                </a:solidFill>
                <a:latin typeface="+mn-lt"/>
                <a:ea typeface="+mn-ea"/>
                <a:cs typeface="+mn-cs"/>
              </a:rPr>
              <a:t> una mutazione genera un malfunzionamento</a:t>
            </a:r>
            <a:r>
              <a:rPr lang="it-IT" sz="1200" b="0" i="0" kern="1200" dirty="0" smtClean="0">
                <a:solidFill>
                  <a:schemeClr val="tx1"/>
                </a:solidFill>
                <a:latin typeface="+mn-lt"/>
                <a:ea typeface="+mn-ea"/>
                <a:cs typeface="+mn-cs"/>
              </a:rPr>
              <a:t>) della proteina nucleare lamina A/C e di alcune proteine correlate.</a:t>
            </a:r>
            <a:r>
              <a:rPr lang="it-IT" dirty="0" smtClean="0"/>
              <a:t/>
            </a:r>
            <a:br>
              <a:rPr lang="it-IT" dirty="0" smtClean="0"/>
            </a:br>
            <a:r>
              <a:rPr lang="it-IT" sz="1200" b="0" i="0" kern="1200" dirty="0" smtClean="0">
                <a:solidFill>
                  <a:schemeClr val="tx1"/>
                </a:solidFill>
                <a:latin typeface="+mn-lt"/>
                <a:ea typeface="+mn-ea"/>
                <a:cs typeface="+mn-cs"/>
              </a:rPr>
              <a:t>Alcune </a:t>
            </a:r>
            <a:r>
              <a:rPr lang="it-IT" sz="1200" b="0" i="0" kern="1200" dirty="0" err="1" smtClean="0">
                <a:solidFill>
                  <a:schemeClr val="tx1"/>
                </a:solidFill>
                <a:latin typeface="+mn-lt"/>
                <a:ea typeface="+mn-ea"/>
                <a:cs typeface="+mn-cs"/>
              </a:rPr>
              <a:t>laminopatie</a:t>
            </a:r>
            <a:r>
              <a:rPr lang="it-IT" sz="1200" b="0" i="0" kern="1200" dirty="0" smtClean="0">
                <a:solidFill>
                  <a:schemeClr val="tx1"/>
                </a:solidFill>
                <a:latin typeface="+mn-lt"/>
                <a:ea typeface="+mn-ea"/>
                <a:cs typeface="+mn-cs"/>
              </a:rPr>
              <a:t> interessano selettivamente alcuni tessuti – </a:t>
            </a:r>
            <a:r>
              <a:rPr lang="it-IT" sz="1200" b="0" i="0" kern="1200" dirty="0" err="1" smtClean="0">
                <a:solidFill>
                  <a:schemeClr val="tx1"/>
                </a:solidFill>
                <a:latin typeface="+mn-lt"/>
                <a:ea typeface="+mn-ea"/>
                <a:cs typeface="+mn-cs"/>
              </a:rPr>
              <a:t>laminopatie</a:t>
            </a:r>
            <a:r>
              <a:rPr lang="it-IT" sz="1200" b="0" i="0" kern="1200" dirty="0" smtClean="0">
                <a:solidFill>
                  <a:schemeClr val="tx1"/>
                </a:solidFill>
                <a:latin typeface="+mn-lt"/>
                <a:ea typeface="+mn-ea"/>
                <a:cs typeface="+mn-cs"/>
              </a:rPr>
              <a:t> tessuto-specifiche</a:t>
            </a:r>
            <a:r>
              <a:rPr lang="it-IT" dirty="0" smtClean="0"/>
              <a:t/>
            </a:r>
            <a:br>
              <a:rPr lang="it-IT" dirty="0" smtClean="0"/>
            </a:br>
            <a:r>
              <a:rPr lang="it-IT" sz="1200" b="0" i="0" kern="1200" dirty="0" smtClean="0">
                <a:solidFill>
                  <a:schemeClr val="tx1"/>
                </a:solidFill>
                <a:latin typeface="+mn-lt"/>
                <a:ea typeface="+mn-ea"/>
                <a:cs typeface="+mn-cs"/>
              </a:rPr>
              <a:t>Altre </a:t>
            </a:r>
            <a:r>
              <a:rPr lang="it-IT" sz="1200" b="0" i="0" kern="1200" dirty="0" err="1" smtClean="0">
                <a:solidFill>
                  <a:schemeClr val="tx1"/>
                </a:solidFill>
                <a:latin typeface="+mn-lt"/>
                <a:ea typeface="+mn-ea"/>
                <a:cs typeface="+mn-cs"/>
              </a:rPr>
              <a:t>laminopatie</a:t>
            </a:r>
            <a:r>
              <a:rPr lang="it-IT" sz="1200" b="0" i="0" kern="1200" dirty="0" smtClean="0">
                <a:solidFill>
                  <a:schemeClr val="tx1"/>
                </a:solidFill>
                <a:latin typeface="+mn-lt"/>
                <a:ea typeface="+mn-ea"/>
                <a:cs typeface="+mn-cs"/>
              </a:rPr>
              <a:t> causano difetti a carico di più tessuti – </a:t>
            </a:r>
            <a:r>
              <a:rPr lang="it-IT" sz="1200" b="0" i="0" kern="1200" dirty="0" err="1" smtClean="0">
                <a:solidFill>
                  <a:schemeClr val="tx1"/>
                </a:solidFill>
                <a:latin typeface="+mn-lt"/>
                <a:ea typeface="+mn-ea"/>
                <a:cs typeface="+mn-cs"/>
              </a:rPr>
              <a:t>laminopatie</a:t>
            </a:r>
            <a:r>
              <a:rPr lang="it-IT" sz="1200" b="0" i="0" kern="1200" dirty="0" smtClean="0">
                <a:solidFill>
                  <a:schemeClr val="tx1"/>
                </a:solidFill>
                <a:latin typeface="+mn-lt"/>
                <a:ea typeface="+mn-ea"/>
                <a:cs typeface="+mn-cs"/>
              </a:rPr>
              <a:t> sistemiche</a:t>
            </a:r>
          </a:p>
          <a:p>
            <a:r>
              <a:rPr lang="it-IT" sz="1200" b="0" i="0" kern="1200" dirty="0" smtClean="0">
                <a:solidFill>
                  <a:schemeClr val="tx1"/>
                </a:solidFill>
                <a:latin typeface="+mn-lt"/>
                <a:ea typeface="+mn-ea"/>
                <a:cs typeface="+mn-cs"/>
              </a:rPr>
              <a:t>Nella regolazione genica le</a:t>
            </a:r>
            <a:r>
              <a:rPr lang="it-IT" sz="1200" b="0" i="0" kern="1200" baseline="0" dirty="0" smtClean="0">
                <a:solidFill>
                  <a:schemeClr val="tx1"/>
                </a:solidFill>
                <a:latin typeface="+mn-lt"/>
                <a:ea typeface="+mn-ea"/>
                <a:cs typeface="+mn-cs"/>
              </a:rPr>
              <a:t> proteine del gruppo </a:t>
            </a:r>
            <a:r>
              <a:rPr lang="it-IT" sz="1200" b="0" i="0" kern="1200" baseline="0" dirty="0" err="1" smtClean="0">
                <a:solidFill>
                  <a:schemeClr val="tx1"/>
                </a:solidFill>
                <a:latin typeface="+mn-lt"/>
                <a:ea typeface="+mn-ea"/>
                <a:cs typeface="+mn-cs"/>
              </a:rPr>
              <a:t>Polycomb</a:t>
            </a:r>
            <a:r>
              <a:rPr lang="it-IT" sz="1200" b="0" i="0" kern="1200" baseline="0" dirty="0" smtClean="0">
                <a:solidFill>
                  <a:schemeClr val="tx1"/>
                </a:solidFill>
                <a:latin typeface="+mn-lt"/>
                <a:ea typeface="+mn-ea"/>
                <a:cs typeface="+mn-cs"/>
              </a:rPr>
              <a:t> sono fattori </a:t>
            </a:r>
            <a:r>
              <a:rPr lang="it-IT" sz="1200" b="0" i="0" kern="1200" baseline="0" dirty="0" err="1" smtClean="0">
                <a:solidFill>
                  <a:schemeClr val="tx1"/>
                </a:solidFill>
                <a:latin typeface="+mn-lt"/>
                <a:ea typeface="+mn-ea"/>
                <a:cs typeface="+mn-cs"/>
              </a:rPr>
              <a:t>transcrizionali</a:t>
            </a:r>
            <a:r>
              <a:rPr lang="it-IT" sz="1200" b="0" i="0" kern="1200" baseline="0" dirty="0" smtClean="0">
                <a:solidFill>
                  <a:schemeClr val="tx1"/>
                </a:solidFill>
                <a:latin typeface="+mn-lt"/>
                <a:ea typeface="+mn-ea"/>
                <a:cs typeface="+mn-cs"/>
              </a:rPr>
              <a:t>, decidono </a:t>
            </a:r>
            <a:r>
              <a:rPr lang="it-IT" sz="1200" b="0" i="0" kern="1200" baseline="0" dirty="0" err="1" smtClean="0">
                <a:solidFill>
                  <a:schemeClr val="tx1"/>
                </a:solidFill>
                <a:latin typeface="+mn-lt"/>
                <a:ea typeface="+mn-ea"/>
                <a:cs typeface="+mn-cs"/>
              </a:rPr>
              <a:t>cioé</a:t>
            </a:r>
            <a:r>
              <a:rPr lang="it-IT" sz="1200" b="0" i="0" kern="1200" baseline="0" dirty="0" smtClean="0">
                <a:solidFill>
                  <a:schemeClr val="tx1"/>
                </a:solidFill>
                <a:latin typeface="+mn-lt"/>
                <a:ea typeface="+mn-ea"/>
                <a:cs typeface="+mn-cs"/>
              </a:rPr>
              <a:t> quanto RNA fare di un certo gene.</a:t>
            </a:r>
            <a:endParaRPr lang="it-IT" sz="1200" b="0" i="0" kern="1200" dirty="0" smtClean="0">
              <a:solidFill>
                <a:schemeClr val="tx1"/>
              </a:solidFill>
              <a:latin typeface="+mn-lt"/>
              <a:ea typeface="+mn-ea"/>
              <a:cs typeface="+mn-cs"/>
            </a:endParaRPr>
          </a:p>
          <a:p>
            <a:r>
              <a:rPr lang="it-IT" sz="1200" b="0" i="0" kern="1200" dirty="0" err="1" smtClean="0">
                <a:solidFill>
                  <a:schemeClr val="tx1"/>
                </a:solidFill>
                <a:latin typeface="+mn-lt"/>
                <a:ea typeface="+mn-ea"/>
                <a:cs typeface="+mn-cs"/>
              </a:rPr>
              <a:t>Laminopathies</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have</a:t>
            </a:r>
            <a:r>
              <a:rPr lang="it-IT" sz="1200" b="0" i="0" kern="1200" dirty="0" smtClean="0">
                <a:solidFill>
                  <a:schemeClr val="tx1"/>
                </a:solidFill>
                <a:latin typeface="+mn-lt"/>
                <a:ea typeface="+mn-ea"/>
                <a:cs typeface="+mn-cs"/>
              </a:rPr>
              <a:t> a </a:t>
            </a:r>
            <a:r>
              <a:rPr lang="it-IT" sz="1200" b="0" i="0" kern="1200" dirty="0" err="1" smtClean="0">
                <a:solidFill>
                  <a:schemeClr val="tx1"/>
                </a:solidFill>
                <a:latin typeface="+mn-lt"/>
                <a:ea typeface="+mn-ea"/>
                <a:cs typeface="+mn-cs"/>
              </a:rPr>
              <a:t>large</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variety</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of</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clinical</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symptoms</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including</a:t>
            </a:r>
            <a:r>
              <a:rPr lang="it-IT" sz="1200" b="0" i="0" kern="1200" dirty="0" smtClean="0">
                <a:solidFill>
                  <a:schemeClr val="tx1"/>
                </a:solidFill>
                <a:latin typeface="+mn-lt"/>
                <a:ea typeface="+mn-ea"/>
                <a:cs typeface="+mn-cs"/>
              </a:rPr>
              <a:t>:</a:t>
            </a:r>
          </a:p>
          <a:p>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skeletal</a:t>
            </a:r>
            <a:r>
              <a:rPr lang="it-IT" sz="1200" b="0" i="0" kern="1200" dirty="0" smtClean="0">
                <a:solidFill>
                  <a:schemeClr val="tx1"/>
                </a:solidFill>
                <a:latin typeface="+mn-lt"/>
                <a:ea typeface="+mn-ea"/>
                <a:cs typeface="+mn-cs"/>
              </a:rPr>
              <a:t> and/or </a:t>
            </a:r>
            <a:r>
              <a:rPr lang="it-IT" sz="1200" b="0" i="0" kern="1200" dirty="0" err="1" smtClean="0">
                <a:solidFill>
                  <a:schemeClr val="tx1"/>
                </a:solidFill>
                <a:latin typeface="+mn-lt"/>
                <a:ea typeface="+mn-ea"/>
                <a:cs typeface="+mn-cs"/>
              </a:rPr>
              <a:t>cardiac</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muscular</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dystrophy</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lipodystrophy</a:t>
            </a:r>
            <a:r>
              <a:rPr lang="it-IT" sz="1200" b="0" i="0" kern="1200" dirty="0" smtClean="0">
                <a:solidFill>
                  <a:schemeClr val="tx1"/>
                </a:solidFill>
                <a:latin typeface="+mn-lt"/>
                <a:ea typeface="+mn-ea"/>
                <a:cs typeface="+mn-cs"/>
              </a:rPr>
              <a:t> </a:t>
            </a:r>
          </a:p>
          <a:p>
            <a:r>
              <a:rPr lang="it-IT" sz="1200" b="0" i="0" kern="1200" dirty="0" err="1" smtClean="0">
                <a:solidFill>
                  <a:schemeClr val="tx1"/>
                </a:solidFill>
                <a:latin typeface="+mn-lt"/>
                <a:ea typeface="+mn-ea"/>
                <a:cs typeface="+mn-cs"/>
              </a:rPr>
              <a:t>diabetes</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dysplasia</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dermo-</a:t>
            </a:r>
            <a:r>
              <a:rPr lang="it-IT" sz="1200" b="0" i="0" kern="1200" dirty="0" smtClean="0">
                <a:solidFill>
                  <a:schemeClr val="tx1"/>
                </a:solidFill>
                <a:latin typeface="+mn-lt"/>
                <a:ea typeface="+mn-ea"/>
                <a:cs typeface="+mn-cs"/>
              </a:rPr>
              <a:t> or </a:t>
            </a:r>
            <a:r>
              <a:rPr lang="it-IT" sz="1200" b="0" i="0" kern="1200" dirty="0" err="1" smtClean="0">
                <a:solidFill>
                  <a:schemeClr val="tx1"/>
                </a:solidFill>
                <a:latin typeface="+mn-lt"/>
                <a:ea typeface="+mn-ea"/>
                <a:cs typeface="+mn-cs"/>
              </a:rPr>
              <a:t>neuropathy</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leukodystrophy</a:t>
            </a:r>
            <a:r>
              <a:rPr lang="it-IT" sz="1200" b="0" i="0" kern="1200" dirty="0" smtClean="0">
                <a:solidFill>
                  <a:schemeClr val="tx1"/>
                </a:solidFill>
                <a:latin typeface="+mn-lt"/>
                <a:ea typeface="+mn-ea"/>
                <a:cs typeface="+mn-cs"/>
              </a:rPr>
              <a:t>, and progeria (premature </a:t>
            </a:r>
            <a:r>
              <a:rPr lang="it-IT" sz="1200" b="0" i="0" kern="1200" dirty="0" err="1" smtClean="0">
                <a:solidFill>
                  <a:schemeClr val="tx1"/>
                </a:solidFill>
                <a:latin typeface="+mn-lt"/>
                <a:ea typeface="+mn-ea"/>
                <a:cs typeface="+mn-cs"/>
              </a:rPr>
              <a:t>aging</a:t>
            </a:r>
            <a:r>
              <a:rPr lang="it-IT" sz="1200" b="0" i="0" kern="1200" dirty="0" smtClean="0">
                <a:solidFill>
                  <a:schemeClr val="tx1"/>
                </a:solidFill>
                <a:latin typeface="+mn-lt"/>
                <a:ea typeface="+mn-ea"/>
                <a:cs typeface="+mn-cs"/>
              </a:rPr>
              <a:t>). </a:t>
            </a:r>
          </a:p>
          <a:p>
            <a:endParaRPr lang="it-IT" sz="1200" b="0" i="0" kern="1200" dirty="0" smtClean="0">
              <a:solidFill>
                <a:schemeClr val="tx1"/>
              </a:solidFill>
              <a:latin typeface="+mn-lt"/>
              <a:ea typeface="+mn-ea"/>
              <a:cs typeface="+mn-cs"/>
            </a:endParaRPr>
          </a:p>
          <a:p>
            <a:r>
              <a:rPr lang="en-GB" sz="1200" dirty="0" smtClean="0">
                <a:latin typeface="Tahoma" pitchFamily="34" charset="0"/>
                <a:ea typeface="Tahoma" pitchFamily="34" charset="0"/>
                <a:cs typeface="Tahoma" pitchFamily="34" charset="0"/>
              </a:rPr>
              <a:t>Most of these symptoms develop after birth, typically during childhood or adolescence. Some </a:t>
            </a:r>
            <a:r>
              <a:rPr lang="en-GB" sz="1200" dirty="0" err="1" smtClean="0">
                <a:latin typeface="Tahoma" pitchFamily="34" charset="0"/>
                <a:ea typeface="Tahoma" pitchFamily="34" charset="0"/>
                <a:cs typeface="Tahoma" pitchFamily="34" charset="0"/>
              </a:rPr>
              <a:t>laminopathies</a:t>
            </a:r>
            <a:r>
              <a:rPr lang="en-GB" sz="1200" dirty="0" smtClean="0">
                <a:latin typeface="Tahoma" pitchFamily="34" charset="0"/>
                <a:ea typeface="Tahoma" pitchFamily="34" charset="0"/>
                <a:cs typeface="Tahoma" pitchFamily="34" charset="0"/>
              </a:rPr>
              <a:t> however may lead to an early death, and mutations of </a:t>
            </a:r>
            <a:r>
              <a:rPr lang="en-GB" sz="1200" dirty="0" err="1" smtClean="0">
                <a:latin typeface="Tahoma" pitchFamily="34" charset="0"/>
                <a:ea typeface="Tahoma" pitchFamily="34" charset="0"/>
                <a:cs typeface="Tahoma" pitchFamily="34" charset="0"/>
              </a:rPr>
              <a:t>lamin</a:t>
            </a:r>
            <a:r>
              <a:rPr lang="en-GB" sz="1200" dirty="0" smtClean="0">
                <a:latin typeface="Tahoma" pitchFamily="34" charset="0"/>
                <a:ea typeface="Tahoma" pitchFamily="34" charset="0"/>
                <a:cs typeface="Tahoma" pitchFamily="34" charset="0"/>
              </a:rPr>
              <a:t> B (LMNB1 gene) may be lethal before or at birth</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Dal</a:t>
            </a:r>
            <a:r>
              <a:rPr lang="it-IT" baseline="0" dirty="0" smtClean="0"/>
              <a:t> punto di vista biologico, si ipotizza che la lamina coordini l’espressione genica regolando dei gruppi di geni attraverso interazioni dirette ed indirette con i complessi </a:t>
            </a:r>
            <a:r>
              <a:rPr lang="it-IT" baseline="0" dirty="0" err="1" smtClean="0"/>
              <a:t>Polycomb</a:t>
            </a:r>
            <a:r>
              <a:rPr lang="it-IT" baseline="0" dirty="0" smtClean="0"/>
              <a:t>. </a:t>
            </a:r>
            <a:endParaRPr lang="it-IT" baseline="0" dirty="0" smtClean="0"/>
          </a:p>
          <a:p>
            <a:r>
              <a:rPr lang="it-IT" baseline="0" dirty="0" smtClean="0"/>
              <a:t>Qui spiegare l’esperimento e la differenza tra le immagini verdi e rosse.</a:t>
            </a:r>
            <a:endParaRPr lang="it-IT"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GB" baseline="0" dirty="0" smtClean="0"/>
              <a:t>Since existing tools are limited in their scope  and capacity to analyze  </a:t>
            </a:r>
            <a:r>
              <a:rPr lang="en-GB" baseline="0" dirty="0" err="1" smtClean="0"/>
              <a:t>hight-throuput</a:t>
            </a:r>
            <a:r>
              <a:rPr lang="en-GB" baseline="0" dirty="0" smtClean="0"/>
              <a:t> live cell images,</a:t>
            </a:r>
          </a:p>
          <a:p>
            <a:pPr marL="0" marR="0" lvl="2" indent="0" algn="l" defTabSz="914400" rtl="0" eaLnBrk="1" fontAlgn="auto" latinLnBrk="0" hangingPunct="1">
              <a:lnSpc>
                <a:spcPct val="100000"/>
              </a:lnSpc>
              <a:spcBef>
                <a:spcPts val="0"/>
              </a:spcBef>
              <a:spcAft>
                <a:spcPts val="0"/>
              </a:spcAft>
              <a:buClrTx/>
              <a:buSzTx/>
              <a:buFontTx/>
              <a:buNone/>
              <a:tabLst/>
              <a:defRPr/>
            </a:pPr>
            <a:r>
              <a:rPr lang="en-GB" baseline="0" dirty="0" smtClean="0"/>
              <a:t>significant challenges arise including segmentation, tracking and motion analysis </a:t>
            </a:r>
            <a:endParaRPr lang="it-IT" baseline="0" dirty="0" smtClean="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Automated</a:t>
            </a:r>
            <a:r>
              <a:rPr lang="it-IT" dirty="0" smtClean="0"/>
              <a:t>, </a:t>
            </a:r>
            <a:r>
              <a:rPr lang="it-IT" dirty="0" err="1" smtClean="0"/>
              <a:t>high-throughput</a:t>
            </a:r>
            <a:r>
              <a:rPr lang="it-IT" baseline="0" dirty="0" smtClean="0"/>
              <a:t> </a:t>
            </a:r>
            <a:r>
              <a:rPr lang="it-IT" baseline="0" dirty="0" err="1" smtClean="0"/>
              <a:t>microscopy</a:t>
            </a:r>
            <a:r>
              <a:rPr lang="it-IT" baseline="0" dirty="0" smtClean="0"/>
              <a:t> can </a:t>
            </a:r>
            <a:r>
              <a:rPr lang="it-IT" baseline="0" dirty="0" err="1" smtClean="0"/>
              <a:t>be</a:t>
            </a:r>
            <a:r>
              <a:rPr lang="it-IT" baseline="0" dirty="0" smtClean="0"/>
              <a:t> </a:t>
            </a:r>
            <a:r>
              <a:rPr lang="it-IT" baseline="0" dirty="0" err="1" smtClean="0"/>
              <a:t>considered</a:t>
            </a:r>
            <a:r>
              <a:rPr lang="it-IT" baseline="0" dirty="0" smtClean="0"/>
              <a:t> </a:t>
            </a:r>
            <a:r>
              <a:rPr lang="it-IT" baseline="0" dirty="0" err="1" smtClean="0"/>
              <a:t>as</a:t>
            </a:r>
            <a:r>
              <a:rPr lang="it-IT" baseline="0" dirty="0" smtClean="0"/>
              <a:t> </a:t>
            </a:r>
            <a:r>
              <a:rPr lang="it-IT" baseline="0" dirty="0" err="1" smtClean="0"/>
              <a:t>consisting</a:t>
            </a:r>
            <a:r>
              <a:rPr lang="it-IT" baseline="0" dirty="0" smtClean="0"/>
              <a:t> </a:t>
            </a:r>
            <a:r>
              <a:rPr lang="it-IT" baseline="0" dirty="0" err="1" smtClean="0"/>
              <a:t>of</a:t>
            </a:r>
            <a:r>
              <a:rPr lang="it-IT" baseline="0" dirty="0" smtClean="0"/>
              <a:t> </a:t>
            </a:r>
            <a:r>
              <a:rPr lang="it-IT" baseline="0" dirty="0" err="1" smtClean="0"/>
              <a:t>six</a:t>
            </a:r>
            <a:r>
              <a:rPr lang="it-IT" baseline="0" dirty="0" smtClean="0"/>
              <a:t> </a:t>
            </a:r>
            <a:r>
              <a:rPr lang="it-IT" baseline="0" dirty="0" err="1" smtClean="0"/>
              <a:t>modules</a:t>
            </a:r>
            <a:r>
              <a:rPr lang="it-IT" baseline="0" dirty="0" smtClean="0"/>
              <a:t>:  </a:t>
            </a:r>
          </a:p>
          <a:p>
            <a:pPr marL="228600" indent="-228600">
              <a:buFont typeface="+mj-lt"/>
              <a:buAutoNum type="arabicPeriod"/>
            </a:pPr>
            <a:r>
              <a:rPr lang="it-IT" baseline="0" dirty="0" err="1" smtClean="0"/>
              <a:t>biological</a:t>
            </a:r>
            <a:r>
              <a:rPr lang="it-IT" baseline="0" dirty="0" smtClean="0"/>
              <a:t> </a:t>
            </a:r>
            <a:r>
              <a:rPr lang="it-IT" baseline="0" dirty="0" err="1" smtClean="0"/>
              <a:t>experiments</a:t>
            </a:r>
            <a:r>
              <a:rPr lang="it-IT" baseline="0" dirty="0" smtClean="0"/>
              <a:t> and </a:t>
            </a:r>
            <a:r>
              <a:rPr lang="it-IT" baseline="0" dirty="0" err="1" smtClean="0"/>
              <a:t>image</a:t>
            </a:r>
            <a:r>
              <a:rPr lang="it-IT" baseline="0" dirty="0" smtClean="0"/>
              <a:t> </a:t>
            </a:r>
            <a:r>
              <a:rPr lang="it-IT" baseline="0" dirty="0" err="1" smtClean="0"/>
              <a:t>acquisition</a:t>
            </a:r>
            <a:endParaRPr lang="it-IT" baseline="0" dirty="0" smtClean="0"/>
          </a:p>
          <a:p>
            <a:pPr marL="228600" indent="-228600">
              <a:buFont typeface="+mj-lt"/>
              <a:buAutoNum type="arabicPeriod"/>
            </a:pPr>
            <a:r>
              <a:rPr lang="it-IT" baseline="0" dirty="0" err="1" smtClean="0"/>
              <a:t>Image</a:t>
            </a:r>
            <a:r>
              <a:rPr lang="it-IT" baseline="0" dirty="0" smtClean="0"/>
              <a:t> processing and </a:t>
            </a:r>
            <a:r>
              <a:rPr lang="it-IT" baseline="0" dirty="0" err="1" smtClean="0"/>
              <a:t>analysis</a:t>
            </a:r>
            <a:endParaRPr lang="it-IT" baseline="0" dirty="0" smtClean="0"/>
          </a:p>
          <a:p>
            <a:pPr marL="228600" indent="-228600">
              <a:buFont typeface="+mj-lt"/>
              <a:buAutoNum type="arabicPeriod"/>
            </a:pPr>
            <a:r>
              <a:rPr lang="it-IT" baseline="0" dirty="0" smtClean="0"/>
              <a:t>Quantitative </a:t>
            </a:r>
            <a:r>
              <a:rPr lang="it-IT" baseline="0" dirty="0" err="1" smtClean="0"/>
              <a:t>feature</a:t>
            </a:r>
            <a:r>
              <a:rPr lang="it-IT" baseline="0" dirty="0" smtClean="0"/>
              <a:t> </a:t>
            </a:r>
            <a:r>
              <a:rPr lang="it-IT" baseline="0" dirty="0" err="1" smtClean="0"/>
              <a:t>extraction</a:t>
            </a:r>
            <a:r>
              <a:rPr lang="it-IT" baseline="0" dirty="0" smtClean="0"/>
              <a:t> and database </a:t>
            </a:r>
            <a:r>
              <a:rPr lang="it-IT" baseline="0" dirty="0" err="1" smtClean="0"/>
              <a:t>storage</a:t>
            </a:r>
            <a:endParaRPr lang="it-IT" baseline="0" dirty="0" smtClean="0"/>
          </a:p>
          <a:p>
            <a:pPr marL="228600" indent="-228600">
              <a:buFont typeface="+mj-lt"/>
              <a:buAutoNum type="arabicPeriod"/>
            </a:pPr>
            <a:r>
              <a:rPr lang="it-IT" baseline="0" dirty="0" err="1" smtClean="0"/>
              <a:t>Validation</a:t>
            </a:r>
            <a:endParaRPr lang="it-IT" baseline="0" dirty="0" smtClean="0"/>
          </a:p>
          <a:p>
            <a:pPr marL="228600" indent="-228600">
              <a:buFont typeface="+mj-lt"/>
              <a:buAutoNum type="arabicPeriod"/>
            </a:pPr>
            <a:r>
              <a:rPr lang="it-IT" baseline="0" dirty="0" smtClean="0"/>
              <a:t>Data </a:t>
            </a:r>
            <a:r>
              <a:rPr lang="it-IT" baseline="0" dirty="0" err="1" smtClean="0"/>
              <a:t>modeling</a:t>
            </a:r>
            <a:r>
              <a:rPr lang="it-IT" baseline="0" dirty="0" smtClean="0"/>
              <a:t> and </a:t>
            </a:r>
            <a:r>
              <a:rPr lang="it-IT" baseline="0" dirty="0" err="1" smtClean="0"/>
              <a:t>statistical</a:t>
            </a:r>
            <a:r>
              <a:rPr lang="it-IT" baseline="0" dirty="0" smtClean="0"/>
              <a:t> </a:t>
            </a:r>
            <a:r>
              <a:rPr lang="it-IT" baseline="0" dirty="0" err="1" smtClean="0"/>
              <a:t>analysis</a:t>
            </a:r>
            <a:endParaRPr lang="it-IT" baseline="0" dirty="0" smtClean="0"/>
          </a:p>
          <a:p>
            <a:pPr marL="228600" indent="-228600">
              <a:buFont typeface="+mj-lt"/>
              <a:buAutoNum type="arabicPeriod"/>
            </a:pPr>
            <a:r>
              <a:rPr lang="it-IT" baseline="0" dirty="0" err="1" smtClean="0"/>
              <a:t>Visualization</a:t>
            </a:r>
            <a:endParaRPr lang="it-IT" baseline="0" dirty="0" smtClean="0"/>
          </a:p>
          <a:p>
            <a:r>
              <a:rPr lang="it-IT" dirty="0" err="1" smtClean="0"/>
              <a:t>Current</a:t>
            </a:r>
            <a:r>
              <a:rPr lang="it-IT" dirty="0" smtClean="0"/>
              <a:t> </a:t>
            </a:r>
            <a:r>
              <a:rPr lang="it-IT" dirty="0" err="1" smtClean="0"/>
              <a:t>imaging</a:t>
            </a:r>
            <a:r>
              <a:rPr lang="it-IT" dirty="0" smtClean="0"/>
              <a:t> </a:t>
            </a:r>
            <a:r>
              <a:rPr lang="it-IT" dirty="0" err="1" smtClean="0"/>
              <a:t>tools</a:t>
            </a:r>
            <a:r>
              <a:rPr lang="it-IT" dirty="0" smtClean="0"/>
              <a:t> </a:t>
            </a:r>
            <a:r>
              <a:rPr lang="it-IT" dirty="0" err="1" smtClean="0"/>
              <a:t>such</a:t>
            </a:r>
            <a:r>
              <a:rPr lang="it-IT" dirty="0" smtClean="0"/>
              <a:t> </a:t>
            </a:r>
            <a:r>
              <a:rPr lang="it-IT" dirty="0" err="1" smtClean="0"/>
              <a:t>as</a:t>
            </a:r>
            <a:r>
              <a:rPr lang="it-IT" dirty="0" smtClean="0"/>
              <a:t> </a:t>
            </a:r>
            <a:r>
              <a:rPr lang="it-IT" dirty="0" err="1" smtClean="0"/>
              <a:t>Image</a:t>
            </a:r>
            <a:r>
              <a:rPr lang="it-IT" dirty="0" smtClean="0"/>
              <a:t>/J or</a:t>
            </a:r>
            <a:r>
              <a:rPr lang="it-IT" baseline="0" dirty="0" smtClean="0"/>
              <a:t> </a:t>
            </a:r>
            <a:r>
              <a:rPr lang="it-IT" baseline="0" dirty="0" err="1" smtClean="0"/>
              <a:t>CellProfiler</a:t>
            </a:r>
            <a:r>
              <a:rPr lang="it-IT" baseline="0" dirty="0" smtClean="0"/>
              <a:t>, </a:t>
            </a:r>
            <a:r>
              <a:rPr lang="it-IT" baseline="0" dirty="0" err="1" smtClean="0"/>
              <a:t>while</a:t>
            </a:r>
            <a:r>
              <a:rPr lang="it-IT" baseline="0" dirty="0" smtClean="0"/>
              <a:t> </a:t>
            </a:r>
            <a:r>
              <a:rPr lang="it-IT" baseline="0" dirty="0" err="1" smtClean="0"/>
              <a:t>reasonably</a:t>
            </a:r>
            <a:r>
              <a:rPr lang="it-IT" baseline="0" dirty="0" smtClean="0"/>
              <a:t> </a:t>
            </a:r>
            <a:r>
              <a:rPr lang="it-IT" baseline="0" dirty="0" err="1" smtClean="0"/>
              <a:t>satisfactory</a:t>
            </a:r>
            <a:r>
              <a:rPr lang="it-IT" baseline="0" dirty="0" smtClean="0"/>
              <a:t> </a:t>
            </a:r>
            <a:r>
              <a:rPr lang="it-IT" baseline="0" dirty="0" err="1" smtClean="0"/>
              <a:t>for</a:t>
            </a:r>
            <a:r>
              <a:rPr lang="it-IT" baseline="0" dirty="0" smtClean="0"/>
              <a:t> standard </a:t>
            </a:r>
            <a:r>
              <a:rPr lang="it-IT" baseline="0" dirty="0" err="1" smtClean="0"/>
              <a:t>image</a:t>
            </a:r>
            <a:r>
              <a:rPr lang="it-IT" baseline="0" dirty="0" smtClean="0"/>
              <a:t> processing, are </a:t>
            </a:r>
            <a:r>
              <a:rPr lang="it-IT" baseline="0" dirty="0" err="1" smtClean="0"/>
              <a:t>extremely</a:t>
            </a:r>
            <a:r>
              <a:rPr lang="it-IT" baseline="0" dirty="0" smtClean="0"/>
              <a:t> </a:t>
            </a:r>
            <a:r>
              <a:rPr lang="it-IT" baseline="0" dirty="0" err="1" smtClean="0"/>
              <a:t>limited</a:t>
            </a:r>
            <a:r>
              <a:rPr lang="it-IT" baseline="0" dirty="0" smtClean="0"/>
              <a:t> in </a:t>
            </a:r>
            <a:r>
              <a:rPr lang="it-IT" baseline="0" dirty="0" err="1" smtClean="0"/>
              <a:t>their</a:t>
            </a:r>
            <a:r>
              <a:rPr lang="it-IT" baseline="0" dirty="0" smtClean="0"/>
              <a:t> scope and </a:t>
            </a:r>
            <a:r>
              <a:rPr lang="it-IT" baseline="0" dirty="0" err="1" smtClean="0"/>
              <a:t>capacity</a:t>
            </a:r>
            <a:r>
              <a:rPr lang="it-IT" baseline="0" dirty="0" smtClean="0"/>
              <a:t> </a:t>
            </a:r>
            <a:r>
              <a:rPr lang="it-IT" baseline="0" dirty="0" err="1" smtClean="0"/>
              <a:t>for</a:t>
            </a:r>
            <a:r>
              <a:rPr lang="it-IT" baseline="0" dirty="0" smtClean="0"/>
              <a:t> HTS </a:t>
            </a:r>
            <a:r>
              <a:rPr lang="it-IT" baseline="0" dirty="0" err="1" smtClean="0"/>
              <a:t>image</a:t>
            </a:r>
            <a:r>
              <a:rPr lang="it-IT" baseline="0" dirty="0" smtClean="0"/>
              <a:t> data </a:t>
            </a:r>
            <a:r>
              <a:rPr lang="it-IT" baseline="0" dirty="0" err="1" smtClean="0"/>
              <a:t>analysis</a:t>
            </a:r>
            <a:r>
              <a:rPr lang="it-IT" baseline="0" dirty="0" smtClean="0"/>
              <a:t>, </a:t>
            </a:r>
            <a:r>
              <a:rPr lang="it-IT" baseline="0" dirty="0" err="1" smtClean="0"/>
              <a:t>particularly</a:t>
            </a:r>
            <a:r>
              <a:rPr lang="it-IT" baseline="0" dirty="0" smtClean="0"/>
              <a:t> </a:t>
            </a:r>
            <a:r>
              <a:rPr lang="it-IT" baseline="0" dirty="0" err="1" smtClean="0"/>
              <a:t>with</a:t>
            </a:r>
            <a:r>
              <a:rPr lang="it-IT" baseline="0" dirty="0" smtClean="0"/>
              <a:t> </a:t>
            </a:r>
            <a:r>
              <a:rPr lang="it-IT" baseline="0" dirty="0" err="1" smtClean="0"/>
              <a:t>respect</a:t>
            </a:r>
            <a:r>
              <a:rPr lang="it-IT" baseline="0" dirty="0" smtClean="0"/>
              <a:t> </a:t>
            </a:r>
            <a:r>
              <a:rPr lang="it-IT" baseline="0" dirty="0" err="1" smtClean="0"/>
              <a:t>to</a:t>
            </a:r>
            <a:r>
              <a:rPr lang="it-IT" baseline="0" dirty="0" smtClean="0"/>
              <a:t> </a:t>
            </a:r>
            <a:r>
              <a:rPr lang="it-IT" baseline="0" dirty="0" err="1" smtClean="0"/>
              <a:t>complex</a:t>
            </a:r>
            <a:r>
              <a:rPr lang="it-IT" baseline="0" dirty="0" smtClean="0"/>
              <a:t> </a:t>
            </a:r>
            <a:r>
              <a:rPr lang="it-IT" baseline="0" dirty="0" err="1" smtClean="0"/>
              <a:t>shape</a:t>
            </a:r>
            <a:r>
              <a:rPr lang="it-IT" baseline="0" dirty="0" smtClean="0"/>
              <a:t> or </a:t>
            </a:r>
            <a:r>
              <a:rPr lang="it-IT" baseline="0" dirty="0" err="1" smtClean="0"/>
              <a:t>multispectral</a:t>
            </a:r>
            <a:r>
              <a:rPr lang="it-IT" baseline="0" dirty="0" smtClean="0"/>
              <a:t> and </a:t>
            </a:r>
            <a:r>
              <a:rPr lang="it-IT" baseline="0" dirty="0" err="1" smtClean="0"/>
              <a:t>temporal</a:t>
            </a:r>
            <a:r>
              <a:rPr lang="it-IT" baseline="0" dirty="0" smtClean="0"/>
              <a:t> </a:t>
            </a:r>
            <a:r>
              <a:rPr lang="it-IT" baseline="0" dirty="0" err="1" smtClean="0"/>
              <a:t>correlations</a:t>
            </a:r>
            <a:r>
              <a:rPr lang="it-IT" baseline="0" dirty="0" smtClean="0"/>
              <a:t>. </a:t>
            </a:r>
          </a:p>
          <a:p>
            <a:endParaRPr lang="it-IT" baseline="0" dirty="0" smtClean="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smtClean="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baseline="0" dirty="0" smtClean="0"/>
              <a:t>Any gray tone image can be considered as a topographic surface. If we flood this surface from its minima and, if we prevent the merging of the waters coming from different sources, we partition the image into two different sets: The catchment basins and the watershed lines. If we apply the watershed transformation to the image gradient, the catchment basins should theoretically correspond to the homogeneous gray </a:t>
            </a:r>
            <a:r>
              <a:rPr lang="en-GB" baseline="0" dirty="0" err="1" smtClean="0"/>
              <a:t>leve</a:t>
            </a:r>
            <a:r>
              <a:rPr lang="en-GB" baseline="0" dirty="0" smtClean="0"/>
              <a:t> regions of this image. </a:t>
            </a:r>
          </a:p>
          <a:p>
            <a:r>
              <a:rPr lang="en-GB" baseline="0" dirty="0" smtClean="0"/>
              <a:t>However, in practice, this transform produces an important over-segmentation due to noise or local irregularities in the gradient image</a:t>
            </a:r>
          </a:p>
          <a:p>
            <a:endParaRPr lang="it-IT" baseline="0" dirty="0" smtClean="0"/>
          </a:p>
          <a:p>
            <a:r>
              <a:rPr lang="it-IT" baseline="0" dirty="0" smtClean="0"/>
              <a:t>Ogni immagine di tono grigio può essere considerato come un superficie topografica. Se ci allagare questa superficie dal suo minimi e, se impediamo alla fusione delle acque provenienti da fonti diverse, abbiamo l'immagine di partizione in due diverse serie: I bacini idrografici e le rispettive linee spartiacque. Se applichiamo lo spartiacque trasformazione al gradiente dell'immagine, del bacino bacini teoricamente dovrebbe corrispondere alla omogenei regioni di livello di grigio di questa immagine.</a:t>
            </a:r>
          </a:p>
          <a:p>
            <a:r>
              <a:rPr lang="it-IT" baseline="0" dirty="0" smtClean="0"/>
              <a:t>Tuttavia, in pratica, questa trasformazione produce importante eccessiva segmentazione a causa di disturbi o locale irregolarità dell'immagine gradiente</a:t>
            </a:r>
          </a:p>
        </p:txBody>
      </p:sp>
      <p:sp>
        <p:nvSpPr>
          <p:cNvPr id="4" name="Segnaposto numero diapositiva 3"/>
          <p:cNvSpPr>
            <a:spLocks noGrp="1"/>
          </p:cNvSpPr>
          <p:nvPr>
            <p:ph type="sldNum" sz="quarter" idx="10"/>
          </p:nvPr>
        </p:nvSpPr>
        <p:spPr/>
        <p:txBody>
          <a:bodyPr/>
          <a:lstStyle/>
          <a:p>
            <a:fld id="{10EBAC8D-9377-443C-8A2A-13A24CD5CBE2}"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Tahoma" pitchFamily="34" charset="0"/>
                <a:ea typeface="Tahoma" pitchFamily="34" charset="0"/>
                <a:cs typeface="Tahoma" pitchFamily="34" charset="0"/>
              </a:rPr>
              <a:t>In the </a:t>
            </a:r>
            <a:r>
              <a:rPr lang="it-IT" sz="1200" dirty="0" err="1" smtClean="0">
                <a:latin typeface="Tahoma" pitchFamily="34" charset="0"/>
                <a:ea typeface="Tahoma" pitchFamily="34" charset="0"/>
                <a:cs typeface="Tahoma" pitchFamily="34" charset="0"/>
              </a:rPr>
              <a:t>classical</a:t>
            </a:r>
            <a:r>
              <a:rPr lang="it-IT" sz="1200" dirty="0" smtClean="0">
                <a:latin typeface="Tahoma" pitchFamily="34" charset="0"/>
                <a:ea typeface="Tahoma" pitchFamily="34" charset="0"/>
                <a:cs typeface="Tahoma" pitchFamily="34" charset="0"/>
              </a:rPr>
              <a:t> </a:t>
            </a:r>
            <a:r>
              <a:rPr lang="it-IT" sz="1200" dirty="0" err="1" smtClean="0">
                <a:latin typeface="Tahoma" pitchFamily="34" charset="0"/>
                <a:ea typeface="Tahoma" pitchFamily="34" charset="0"/>
                <a:cs typeface="Tahoma" pitchFamily="34" charset="0"/>
              </a:rPr>
              <a:t>model</a:t>
            </a:r>
            <a:r>
              <a:rPr lang="it-IT" sz="1200" dirty="0" smtClean="0">
                <a:latin typeface="Tahoma" pitchFamily="34" charset="0"/>
                <a:ea typeface="Tahoma" pitchFamily="34" charset="0"/>
                <a:cs typeface="Tahoma" pitchFamily="34" charset="0"/>
              </a:rPr>
              <a:t> </a:t>
            </a:r>
            <a:r>
              <a:rPr lang="it-IT" sz="1200" dirty="0" err="1" smtClean="0">
                <a:latin typeface="Tahoma" pitchFamily="34" charset="0"/>
                <a:ea typeface="Tahoma" pitchFamily="34" charset="0"/>
                <a:cs typeface="Tahoma" pitchFamily="34" charset="0"/>
              </a:rPr>
              <a:t>an</a:t>
            </a:r>
            <a:r>
              <a:rPr lang="it-IT" sz="1200" dirty="0" smtClean="0">
                <a:latin typeface="Tahoma" pitchFamily="34" charset="0"/>
                <a:ea typeface="Tahoma" pitchFamily="34" charset="0"/>
                <a:cs typeface="Tahoma" pitchFamily="34" charset="0"/>
              </a:rPr>
              <a:t> </a:t>
            </a:r>
            <a:r>
              <a:rPr lang="it-IT" sz="1200" dirty="0" err="1" smtClean="0">
                <a:latin typeface="Tahoma" pitchFamily="34" charset="0"/>
                <a:ea typeface="Tahoma" pitchFamily="34" charset="0"/>
                <a:cs typeface="Tahoma" pitchFamily="34" charset="0"/>
              </a:rPr>
              <a:t>edge-detector</a:t>
            </a:r>
            <a:r>
              <a:rPr lang="it-IT" sz="1200" dirty="0" smtClean="0">
                <a:latin typeface="Tahoma" pitchFamily="34" charset="0"/>
                <a:ea typeface="Tahoma" pitchFamily="34" charset="0"/>
                <a:cs typeface="Tahoma" pitchFamily="34" charset="0"/>
              </a:rPr>
              <a:t> </a:t>
            </a:r>
            <a:r>
              <a:rPr lang="it-IT" sz="1200" dirty="0" err="1" smtClean="0">
                <a:latin typeface="Tahoma" pitchFamily="34" charset="0"/>
                <a:ea typeface="Tahoma" pitchFamily="34" charset="0"/>
                <a:cs typeface="Tahoma" pitchFamily="34" charset="0"/>
              </a:rPr>
              <a:t>is</a:t>
            </a:r>
            <a:r>
              <a:rPr lang="it-IT" sz="1200" dirty="0" smtClean="0">
                <a:latin typeface="Tahoma" pitchFamily="34" charset="0"/>
                <a:ea typeface="Tahoma" pitchFamily="34" charset="0"/>
                <a:cs typeface="Tahoma" pitchFamily="34" charset="0"/>
              </a:rPr>
              <a:t> </a:t>
            </a:r>
            <a:r>
              <a:rPr lang="it-IT" sz="1200" dirty="0" err="1" smtClean="0">
                <a:latin typeface="Tahoma" pitchFamily="34" charset="0"/>
                <a:ea typeface="Tahoma" pitchFamily="34" charset="0"/>
                <a:cs typeface="Tahoma" pitchFamily="34" charset="0"/>
              </a:rPr>
              <a:t>used</a:t>
            </a:r>
            <a:r>
              <a:rPr lang="it-IT" sz="1200" dirty="0" smtClean="0">
                <a:latin typeface="Tahoma" pitchFamily="34" charset="0"/>
                <a:ea typeface="Tahoma" pitchFamily="34" charset="0"/>
                <a:cs typeface="Tahoma" pitchFamily="34" charset="0"/>
              </a:rPr>
              <a:t>, </a:t>
            </a:r>
            <a:r>
              <a:rPr lang="it-IT" sz="1200" dirty="0" err="1" smtClean="0">
                <a:latin typeface="Tahoma" pitchFamily="34" charset="0"/>
                <a:ea typeface="Tahoma" pitchFamily="34" charset="0"/>
                <a:cs typeface="Tahoma" pitchFamily="34" charset="0"/>
              </a:rPr>
              <a:t>depending</a:t>
            </a:r>
            <a:r>
              <a:rPr lang="it-IT" sz="1200" dirty="0" smtClean="0">
                <a:latin typeface="Tahoma" pitchFamily="34" charset="0"/>
                <a:ea typeface="Tahoma" pitchFamily="34" charset="0"/>
                <a:cs typeface="Tahoma" pitchFamily="34" charset="0"/>
              </a:rPr>
              <a:t> on the </a:t>
            </a:r>
            <a:r>
              <a:rPr lang="it-IT" sz="1200" dirty="0" err="1" smtClean="0">
                <a:latin typeface="Tahoma" pitchFamily="34" charset="0"/>
                <a:ea typeface="Tahoma" pitchFamily="34" charset="0"/>
                <a:cs typeface="Tahoma" pitchFamily="34" charset="0"/>
              </a:rPr>
              <a:t>gradient</a:t>
            </a:r>
            <a:r>
              <a:rPr lang="it-IT" sz="1200" dirty="0" smtClean="0">
                <a:latin typeface="Tahoma" pitchFamily="34" charset="0"/>
                <a:ea typeface="Tahoma" pitchFamily="34" charset="0"/>
                <a:cs typeface="Tahoma" pitchFamily="34" charset="0"/>
              </a:rPr>
              <a:t> </a:t>
            </a:r>
            <a:r>
              <a:rPr lang="it-IT" sz="1200" dirty="0" err="1" smtClean="0">
                <a:latin typeface="Tahoma" pitchFamily="34" charset="0"/>
                <a:ea typeface="Tahoma" pitchFamily="34" charset="0"/>
                <a:cs typeface="Tahoma" pitchFamily="34" charset="0"/>
              </a:rPr>
              <a:t>of</a:t>
            </a:r>
            <a:r>
              <a:rPr lang="it-IT" sz="1200" dirty="0" smtClean="0">
                <a:latin typeface="Tahoma" pitchFamily="34" charset="0"/>
                <a:ea typeface="Tahoma" pitchFamily="34" charset="0"/>
                <a:cs typeface="Tahoma" pitchFamily="34" charset="0"/>
              </a:rPr>
              <a:t> the </a:t>
            </a:r>
            <a:r>
              <a:rPr lang="it-IT" sz="1200" dirty="0" err="1" smtClean="0">
                <a:latin typeface="Tahoma" pitchFamily="34" charset="0"/>
                <a:ea typeface="Tahoma" pitchFamily="34" charset="0"/>
                <a:cs typeface="Tahoma" pitchFamily="34" charset="0"/>
              </a:rPr>
              <a:t>image</a:t>
            </a:r>
            <a:r>
              <a:rPr lang="it-IT" sz="1200" dirty="0" smtClean="0">
                <a:latin typeface="Tahoma" pitchFamily="34" charset="0"/>
                <a:ea typeface="Tahoma" pitchFamily="34" charset="0"/>
                <a:cs typeface="Tahoma" pitchFamily="34" charset="0"/>
              </a:rPr>
              <a:t> </a:t>
            </a:r>
            <a:r>
              <a:rPr lang="it-IT" sz="1400" i="1" dirty="0" smtClean="0">
                <a:latin typeface="Times New Roman" pitchFamily="18" charset="0"/>
                <a:ea typeface="Tahoma" pitchFamily="34" charset="0"/>
                <a:cs typeface="Times New Roman" pitchFamily="18" charset="0"/>
              </a:rPr>
              <a:t>u</a:t>
            </a:r>
            <a:r>
              <a:rPr lang="it-IT" sz="1400" i="1" baseline="-25000" dirty="0" smtClean="0">
                <a:latin typeface="Times New Roman" pitchFamily="18" charset="0"/>
                <a:ea typeface="Tahoma" pitchFamily="34" charset="0"/>
                <a:cs typeface="Times New Roman" pitchFamily="18" charset="0"/>
              </a:rPr>
              <a:t>0</a:t>
            </a:r>
            <a:r>
              <a:rPr lang="en-GB" sz="1400" i="1" baseline="0" dirty="0" smtClean="0">
                <a:latin typeface="Times New Roman" pitchFamily="18" charset="0"/>
                <a:ea typeface="Tahoma" pitchFamily="34" charset="0"/>
                <a:cs typeface="Times New Roman" pitchFamily="18" charset="0"/>
              </a:rPr>
              <a:t>, </a:t>
            </a:r>
            <a:r>
              <a:rPr lang="en-GB" sz="1400" i="0" baseline="0" dirty="0" smtClean="0">
                <a:latin typeface="Tahoma" pitchFamily="34" charset="0"/>
                <a:ea typeface="Tahoma" pitchFamily="34" charset="0"/>
                <a:cs typeface="Tahoma" pitchFamily="34" charset="0"/>
              </a:rPr>
              <a:t>to stop evolving curve on the boundary of the desired object. These models can detect only objects with edges defined by gradient and are suitable for images without noise.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latin typeface="Tahoma" pitchFamily="34" charset="0"/>
                <a:ea typeface="Tahoma" pitchFamily="34" charset="0"/>
                <a:cs typeface="Tahoma" pitchFamily="34" charset="0"/>
              </a:rPr>
              <a:t>Chan-</a:t>
            </a:r>
            <a:r>
              <a:rPr lang="en-GB" sz="1200" i="0" dirty="0" err="1" smtClean="0">
                <a:latin typeface="Tahoma" pitchFamily="34" charset="0"/>
                <a:ea typeface="Tahoma" pitchFamily="34" charset="0"/>
                <a:cs typeface="Tahoma" pitchFamily="34" charset="0"/>
              </a:rPr>
              <a:t>Vese</a:t>
            </a:r>
            <a:r>
              <a:rPr lang="en-GB" sz="1200" i="0" dirty="0" smtClean="0">
                <a:latin typeface="Tahoma" pitchFamily="34" charset="0"/>
                <a:ea typeface="Tahoma" pitchFamily="34" charset="0"/>
                <a:cs typeface="Tahoma" pitchFamily="34" charset="0"/>
              </a:rPr>
              <a:t> model finds a contour C that partitions the image u0 into two regions: </a:t>
            </a:r>
            <a:r>
              <a:rPr lang="en-GB" sz="1200" i="0" dirty="0" err="1" smtClean="0">
                <a:latin typeface="Tahoma" pitchFamily="34" charset="0"/>
                <a:ea typeface="Tahoma" pitchFamily="34" charset="0"/>
                <a:cs typeface="Tahoma" pitchFamily="34" charset="0"/>
              </a:rPr>
              <a:t>Ωin</a:t>
            </a:r>
            <a:r>
              <a:rPr lang="en-GB" sz="1200" i="0" dirty="0" smtClean="0">
                <a:latin typeface="Tahoma" pitchFamily="34" charset="0"/>
                <a:ea typeface="Tahoma" pitchFamily="34" charset="0"/>
                <a:cs typeface="Tahoma" pitchFamily="34" charset="0"/>
              </a:rPr>
              <a:t> (objects) and </a:t>
            </a:r>
            <a:r>
              <a:rPr lang="en-GB" sz="1200" i="0" dirty="0" err="1" smtClean="0">
                <a:latin typeface="Tahoma" pitchFamily="34" charset="0"/>
                <a:ea typeface="Tahoma" pitchFamily="34" charset="0"/>
                <a:cs typeface="Tahoma" pitchFamily="34" charset="0"/>
              </a:rPr>
              <a:t>Ωout</a:t>
            </a:r>
            <a:r>
              <a:rPr lang="en-GB" sz="1200" i="0" dirty="0" smtClean="0">
                <a:latin typeface="Tahoma" pitchFamily="34" charset="0"/>
                <a:ea typeface="Tahoma" pitchFamily="34" charset="0"/>
                <a:cs typeface="Tahoma" pitchFamily="34" charset="0"/>
              </a:rPr>
              <a:t>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latin typeface="Tahoma" pitchFamily="34" charset="0"/>
                <a:ea typeface="Tahoma" pitchFamily="34" charset="0"/>
                <a:cs typeface="Tahoma" pitchFamily="34" charset="0"/>
              </a:rPr>
              <a:t> that describe an optimal piecewise constant approximation of the image.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dirty="0" smtClean="0">
              <a:latin typeface="Tahoma" pitchFamily="34" charset="0"/>
              <a:ea typeface="Tahoma" pitchFamily="34" charset="0"/>
              <a:cs typeface="Tahoma" pitchFamily="34" charset="0"/>
            </a:endParaRPr>
          </a:p>
        </p:txBody>
      </p:sp>
      <p:sp>
        <p:nvSpPr>
          <p:cNvPr id="4" name="Segnaposto numero diapositiva 3"/>
          <p:cNvSpPr>
            <a:spLocks noGrp="1"/>
          </p:cNvSpPr>
          <p:nvPr>
            <p:ph type="sldNum" sz="quarter" idx="10"/>
          </p:nvPr>
        </p:nvSpPr>
        <p:spPr/>
        <p:txBody>
          <a:bodyPr/>
          <a:lstStyle/>
          <a:p>
            <a:fld id="{10EBAC8D-9377-443C-8A2A-13A24CD5CBE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Recall</a:t>
            </a:r>
            <a:r>
              <a:rPr lang="it-IT" dirty="0" smtClean="0"/>
              <a:t> </a:t>
            </a:r>
            <a:r>
              <a:rPr lang="it-IT" dirty="0" smtClean="0">
                <a:sym typeface="Symbol"/>
              </a:rPr>
              <a:t> </a:t>
            </a:r>
            <a:r>
              <a:rPr lang="it-IT" dirty="0" err="1" smtClean="0">
                <a:sym typeface="Symbol"/>
              </a:rPr>
              <a:t>is</a:t>
            </a:r>
            <a:r>
              <a:rPr lang="it-IT" dirty="0" smtClean="0">
                <a:sym typeface="Symbol"/>
              </a:rPr>
              <a:t> open, and </a:t>
            </a:r>
            <a:r>
              <a:rPr lang="it-IT" dirty="0" err="1" smtClean="0">
                <a:sym typeface="Symbol"/>
              </a:rPr>
              <a:t>C=</a:t>
            </a:r>
            <a:r>
              <a:rPr lang="it-IT" dirty="0" smtClean="0">
                <a:latin typeface="Tahoma"/>
                <a:ea typeface="Tahoma"/>
                <a:cs typeface="Tahoma"/>
                <a:sym typeface="Symbol"/>
              </a:rPr>
              <a:t>∂</a:t>
            </a:r>
            <a:r>
              <a:rPr lang="it-IT" dirty="0" smtClean="0">
                <a:sym typeface="Symbol"/>
              </a:rPr>
              <a:t>. In figure </a:t>
            </a:r>
            <a:r>
              <a:rPr lang="it-IT" dirty="0" err="1" smtClean="0">
                <a:sym typeface="Symbol"/>
              </a:rPr>
              <a:t>we</a:t>
            </a:r>
            <a:r>
              <a:rPr lang="it-IT" dirty="0" smtClean="0">
                <a:sym typeface="Symbol"/>
              </a:rPr>
              <a:t> illustrate the </a:t>
            </a:r>
            <a:r>
              <a:rPr lang="it-IT" dirty="0" err="1" smtClean="0">
                <a:sym typeface="Symbol"/>
              </a:rPr>
              <a:t>above</a:t>
            </a:r>
            <a:r>
              <a:rPr lang="it-IT" dirty="0" smtClean="0">
                <a:sym typeface="Symbol"/>
              </a:rPr>
              <a:t> </a:t>
            </a:r>
            <a:r>
              <a:rPr lang="it-IT" dirty="0" err="1" smtClean="0">
                <a:sym typeface="Symbol"/>
              </a:rPr>
              <a:t>assumptions</a:t>
            </a:r>
            <a:r>
              <a:rPr lang="it-IT" dirty="0" smtClean="0">
                <a:sym typeface="Symbol"/>
              </a:rPr>
              <a:t> and </a:t>
            </a:r>
            <a:r>
              <a:rPr lang="it-IT" dirty="0" err="1" smtClean="0">
                <a:sym typeface="Symbol"/>
              </a:rPr>
              <a:t>notations</a:t>
            </a:r>
            <a:r>
              <a:rPr lang="it-IT" dirty="0" smtClean="0">
                <a:sym typeface="Symbol"/>
              </a:rPr>
              <a:t> on</a:t>
            </a:r>
            <a:r>
              <a:rPr lang="it-IT" baseline="0" dirty="0" smtClean="0">
                <a:sym typeface="Symbol"/>
              </a:rPr>
              <a:t> the </a:t>
            </a:r>
            <a:r>
              <a:rPr lang="it-IT" baseline="0" dirty="0" err="1" smtClean="0">
                <a:sym typeface="Symbol"/>
              </a:rPr>
              <a:t>level</a:t>
            </a:r>
            <a:r>
              <a:rPr lang="it-IT" baseline="0" dirty="0" smtClean="0">
                <a:sym typeface="Symbol"/>
              </a:rPr>
              <a:t> set </a:t>
            </a:r>
            <a:r>
              <a:rPr lang="it-IT" baseline="0" dirty="0" err="1" smtClean="0">
                <a:sym typeface="Symbol"/>
              </a:rPr>
              <a:t>function</a:t>
            </a:r>
            <a:r>
              <a:rPr lang="it-IT" baseline="0" smtClean="0">
                <a:sym typeface="Symbol"/>
              </a:rPr>
              <a:t> </a:t>
            </a:r>
            <a:r>
              <a:rPr lang="it-IT" sz="1200" i="1" smtClean="0">
                <a:solidFill>
                  <a:srgbClr val="002060"/>
                </a:solidFill>
                <a:latin typeface="Times New Roman" pitchFamily="18" charset="0"/>
                <a:ea typeface="Tahoma"/>
                <a:cs typeface="Times New Roman" pitchFamily="18" charset="0"/>
                <a:sym typeface="Symbol"/>
              </a:rPr>
              <a:t> </a:t>
            </a:r>
            <a:endParaRPr lang="en-GB" dirty="0"/>
          </a:p>
        </p:txBody>
      </p:sp>
      <p:sp>
        <p:nvSpPr>
          <p:cNvPr id="4" name="Segnaposto numero diapositiva 3"/>
          <p:cNvSpPr>
            <a:spLocks noGrp="1"/>
          </p:cNvSpPr>
          <p:nvPr>
            <p:ph type="sldNum" sz="quarter" idx="10"/>
          </p:nvPr>
        </p:nvSpPr>
        <p:spPr/>
        <p:txBody>
          <a:bodyPr/>
          <a:lstStyle/>
          <a:p>
            <a:fld id="{10EBAC8D-9377-443C-8A2A-13A24CD5CBE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atin typeface="Tahoma" pitchFamily="34" charset="0"/>
                <a:ea typeface="Tahoma" pitchFamily="34" charset="0"/>
                <a:cs typeface="Tahoma" pitchFamily="34" charset="0"/>
              </a:defRPr>
            </a:lvl1pPr>
          </a:lstStyle>
          <a:p>
            <a:fld id="{EADFEF1A-D188-4B45-8112-F2D9593BF844}" type="datetime1">
              <a:rPr lang="it-IT" smtClean="0"/>
              <a:pPr/>
              <a:t>13/01/2013</a:t>
            </a:fld>
            <a:endParaRPr lang="it-IT"/>
          </a:p>
        </p:txBody>
      </p:sp>
      <p:sp>
        <p:nvSpPr>
          <p:cNvPr id="5" name="Segnaposto piè di pagina 4"/>
          <p:cNvSpPr>
            <a:spLocks noGrp="1"/>
          </p:cNvSpPr>
          <p:nvPr>
            <p:ph type="ftr" sz="quarter" idx="11"/>
          </p:nvPr>
        </p:nvSpPr>
        <p:spPr/>
        <p:txBody>
          <a:bodyPr/>
          <a:lstStyle>
            <a:lvl1pPr>
              <a:defRPr>
                <a:latin typeface="Tahoma" pitchFamily="34" charset="0"/>
                <a:ea typeface="Tahoma" pitchFamily="34" charset="0"/>
                <a:cs typeface="Tahoma" pitchFamily="34" charset="0"/>
              </a:defRPr>
            </a:lvl1pPr>
          </a:lstStyle>
          <a:p>
            <a:endParaRPr lang="it-IT"/>
          </a:p>
        </p:txBody>
      </p:sp>
      <p:sp>
        <p:nvSpPr>
          <p:cNvPr id="6" name="Segnaposto numero diapositiva 5"/>
          <p:cNvSpPr>
            <a:spLocks noGrp="1"/>
          </p:cNvSpPr>
          <p:nvPr>
            <p:ph type="sldNum" sz="quarter" idx="12"/>
          </p:nvPr>
        </p:nvSpPr>
        <p:spPr/>
        <p:txBody>
          <a:bodyPr/>
          <a:lstStyle>
            <a:lvl1pPr>
              <a:defRPr>
                <a:latin typeface="Tahoma" pitchFamily="34" charset="0"/>
                <a:ea typeface="Tahoma" pitchFamily="34" charset="0"/>
                <a:cs typeface="Tahoma" pitchFamily="34" charset="0"/>
              </a:defRPr>
            </a:lvl1p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5227C2-2498-41D7-88A1-BE38E59F6810}" type="datetime1">
              <a:rPr lang="it-IT" smtClean="0"/>
              <a:pPr/>
              <a:t>13/01/2013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994156-FC96-4C67-BF6D-CDD28CAA9EC4}" type="datetime1">
              <a:rPr lang="it-IT" smtClean="0"/>
              <a:pPr/>
              <a:t>13/01/2013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4"/>
            <a:ext cx="8229600" cy="785818"/>
          </a:xfrm>
        </p:spPr>
        <p:txBody>
          <a:bodyPr>
            <a:normAutofit/>
          </a:bodyPr>
          <a:lstStyle>
            <a:lvl1pPr>
              <a:defRPr sz="3600"/>
            </a:lvl1pPr>
          </a:lstStyle>
          <a:p>
            <a:r>
              <a:rPr lang="it-IT" dirty="0" smtClean="0"/>
              <a:t>titolo</a:t>
            </a:r>
            <a:endParaRPr lang="it-IT" dirty="0"/>
          </a:p>
        </p:txBody>
      </p:sp>
      <p:sp>
        <p:nvSpPr>
          <p:cNvPr id="3" name="Segnaposto contenuto 2"/>
          <p:cNvSpPr>
            <a:spLocks noGrp="1"/>
          </p:cNvSpPr>
          <p:nvPr>
            <p:ph idx="1"/>
          </p:nvPr>
        </p:nvSpPr>
        <p:spPr/>
        <p:txBody>
          <a:bodyPr/>
          <a:lstStyle>
            <a:lvl1pPr>
              <a:defRPr sz="2400"/>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pic>
        <p:nvPicPr>
          <p:cNvPr id="7" name="Immagine 6" descr="Logo CNR-2010-ENG-high.png"/>
          <p:cNvPicPr>
            <a:picLocks noChangeAspect="1"/>
          </p:cNvPicPr>
          <p:nvPr userDrawn="1"/>
        </p:nvPicPr>
        <p:blipFill>
          <a:blip r:embed="rId2" cstate="print">
            <a:duotone>
              <a:prstClr val="black"/>
              <a:schemeClr val="accent1">
                <a:tint val="45000"/>
                <a:satMod val="400000"/>
              </a:schemeClr>
            </a:duotone>
          </a:blip>
          <a:stretch>
            <a:fillRect/>
          </a:stretch>
        </p:blipFill>
        <p:spPr>
          <a:xfrm>
            <a:off x="-32" y="6423090"/>
            <a:ext cx="2857362" cy="4349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3F90CED-057B-4842-AE98-D3DDE5582464}" type="datetime1">
              <a:rPr lang="it-IT" smtClean="0"/>
              <a:pPr/>
              <a:t>13/01/2013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21B7BDA-A783-4105-851C-84B164945552}" type="datetime1">
              <a:rPr lang="it-IT" smtClean="0"/>
              <a:pPr/>
              <a:t>13/01/2013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78EDE2F-1A7A-4892-BBC6-21133AAB6F9C}" type="datetime1">
              <a:rPr lang="it-IT" smtClean="0"/>
              <a:pPr/>
              <a:t>13/01/2013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63FB5F6-65B6-40E7-A3BC-28544E937E17}" type="datetime1">
              <a:rPr lang="it-IT" smtClean="0"/>
              <a:pPr/>
              <a:t>13/01/2013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081DF6-88A3-4F7B-8BF9-462C1C3E506A}" type="datetime1">
              <a:rPr lang="it-IT" smtClean="0"/>
              <a:pPr/>
              <a:t>13/01/2013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EC7D48-DEDB-434D-8305-9DCCA46822DE}" type="datetime1">
              <a:rPr lang="it-IT" smtClean="0"/>
              <a:pPr/>
              <a:t>13/01/2013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C891E48-EF27-4E6C-9951-1011A54BBF50}" type="datetime1">
              <a:rPr lang="it-IT" smtClean="0"/>
              <a:pPr/>
              <a:t>13/01/2013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it-IT" dirty="0" smtClean="0"/>
              <a:t>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ea typeface="Tahoma" pitchFamily="34" charset="0"/>
                <a:cs typeface="Tahoma" pitchFamily="34" charset="0"/>
              </a:defRPr>
            </a:lvl1pPr>
          </a:lstStyle>
          <a:p>
            <a:fld id="{78B24C2F-9F92-4DA7-B28D-526EE5CB3128}" type="datetime1">
              <a:rPr lang="it-IT" smtClean="0"/>
              <a:pPr/>
              <a:t>13/01/2013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ea typeface="Tahoma" pitchFamily="34" charset="0"/>
                <a:cs typeface="Tahoma" pitchFamily="34" charset="0"/>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ea typeface="Tahoma" pitchFamily="34" charset="0"/>
                <a:cs typeface="Tahoma" pitchFamily="34" charset="0"/>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None/>
        <a:defRPr sz="24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laura\Documents\lavoro\presentazioni\imaginiRoma\cavalli_output.mpe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8.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9.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5541" y="1357298"/>
            <a:ext cx="8361513" cy="214314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ctrTitle"/>
          </p:nvPr>
        </p:nvSpPr>
        <p:spPr>
          <a:xfrm>
            <a:off x="142876" y="1693856"/>
            <a:ext cx="8786842" cy="1470025"/>
          </a:xfrm>
        </p:spPr>
        <p:txBody>
          <a:bodyPr>
            <a:noAutofit/>
          </a:bodyPr>
          <a:lstStyle/>
          <a:p>
            <a:r>
              <a:rPr lang="en-GB" sz="3400" dirty="0" smtClean="0"/>
              <a:t>Mathematical and Computational </a:t>
            </a:r>
            <a:br>
              <a:rPr lang="en-GB" sz="3400" dirty="0" smtClean="0"/>
            </a:br>
            <a:r>
              <a:rPr lang="en-GB" sz="3400" dirty="0" smtClean="0"/>
              <a:t>Issues for Live Cell Segmentation </a:t>
            </a:r>
            <a:br>
              <a:rPr lang="en-GB" sz="3400" dirty="0" smtClean="0"/>
            </a:br>
            <a:r>
              <a:rPr lang="en-GB" sz="3400" dirty="0" smtClean="0"/>
              <a:t>in Fluorescence Microscopy</a:t>
            </a:r>
            <a:endParaRPr lang="en-GB" sz="3400" dirty="0"/>
          </a:p>
        </p:txBody>
      </p:sp>
      <p:sp>
        <p:nvSpPr>
          <p:cNvPr id="5" name="Sottotitolo 2"/>
          <p:cNvSpPr txBox="1">
            <a:spLocks/>
          </p:cNvSpPr>
          <p:nvPr/>
        </p:nvSpPr>
        <p:spPr>
          <a:xfrm>
            <a:off x="1357290" y="3643314"/>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Laura Antonelli</a:t>
            </a:r>
          </a:p>
        </p:txBody>
      </p:sp>
      <p:pic>
        <p:nvPicPr>
          <p:cNvPr id="6" name="Immagine 5" descr="Logo CNR-2010-ENG-high.png"/>
          <p:cNvPicPr>
            <a:picLocks noChangeAspect="1"/>
          </p:cNvPicPr>
          <p:nvPr/>
        </p:nvPicPr>
        <p:blipFill>
          <a:blip r:embed="rId3" cstate="print">
            <a:duotone>
              <a:prstClr val="black"/>
              <a:schemeClr val="accent1">
                <a:tint val="45000"/>
                <a:satMod val="400000"/>
              </a:schemeClr>
            </a:duotone>
          </a:blip>
          <a:stretch>
            <a:fillRect/>
          </a:stretch>
        </p:blipFill>
        <p:spPr>
          <a:xfrm>
            <a:off x="500034" y="5357826"/>
            <a:ext cx="5632174" cy="857256"/>
          </a:xfrm>
          <a:prstGeom prst="rect">
            <a:avLst/>
          </a:prstGeom>
        </p:spPr>
      </p:pic>
      <p:sp>
        <p:nvSpPr>
          <p:cNvPr id="7" name="CasellaDiTesto 6"/>
          <p:cNvSpPr txBox="1"/>
          <p:nvPr/>
        </p:nvSpPr>
        <p:spPr>
          <a:xfrm>
            <a:off x="1500166" y="291092"/>
            <a:ext cx="6143668" cy="892552"/>
          </a:xfrm>
          <a:prstGeom prst="rect">
            <a:avLst/>
          </a:prstGeom>
          <a:noFill/>
        </p:spPr>
        <p:txBody>
          <a:bodyPr wrap="square" rtlCol="0">
            <a:spAutoFit/>
          </a:bodyPr>
          <a:lstStyle/>
          <a:p>
            <a:pPr algn="ctr"/>
            <a:r>
              <a:rPr lang="it-IT" dirty="0" smtClean="0">
                <a:solidFill>
                  <a:schemeClr val="tx2">
                    <a:lumMod val="75000"/>
                  </a:schemeClr>
                </a:solidFill>
              </a:rPr>
              <a:t>Metodi Matematici nel Trattamento delle Immagini</a:t>
            </a:r>
            <a:endParaRPr lang="en-GB" dirty="0" smtClean="0">
              <a:solidFill>
                <a:schemeClr val="tx2">
                  <a:lumMod val="75000"/>
                </a:schemeClr>
              </a:solidFill>
            </a:endParaRPr>
          </a:p>
          <a:p>
            <a:pPr algn="ctr"/>
            <a:r>
              <a:rPr lang="en-GB" dirty="0" err="1" smtClean="0">
                <a:solidFill>
                  <a:schemeClr val="tx2">
                    <a:lumMod val="75000"/>
                  </a:schemeClr>
                </a:solidFill>
              </a:rPr>
              <a:t>Sapienza</a:t>
            </a:r>
            <a:r>
              <a:rPr lang="en-GB" dirty="0" smtClean="0">
                <a:solidFill>
                  <a:schemeClr val="tx2">
                    <a:lumMod val="75000"/>
                  </a:schemeClr>
                </a:solidFill>
              </a:rPr>
              <a:t> </a:t>
            </a:r>
            <a:r>
              <a:rPr lang="en-GB" dirty="0" err="1" smtClean="0">
                <a:solidFill>
                  <a:schemeClr val="tx2">
                    <a:lumMod val="75000"/>
                  </a:schemeClr>
                </a:solidFill>
              </a:rPr>
              <a:t>Università</a:t>
            </a:r>
            <a:r>
              <a:rPr lang="en-GB" dirty="0" smtClean="0">
                <a:solidFill>
                  <a:schemeClr val="tx2">
                    <a:lumMod val="75000"/>
                  </a:schemeClr>
                </a:solidFill>
              </a:rPr>
              <a:t> </a:t>
            </a:r>
            <a:r>
              <a:rPr lang="en-GB" dirty="0" err="1" smtClean="0">
                <a:solidFill>
                  <a:schemeClr val="tx2">
                    <a:lumMod val="75000"/>
                  </a:schemeClr>
                </a:solidFill>
              </a:rPr>
              <a:t>di</a:t>
            </a:r>
            <a:r>
              <a:rPr lang="en-GB" dirty="0" smtClean="0">
                <a:solidFill>
                  <a:schemeClr val="tx2">
                    <a:lumMod val="75000"/>
                  </a:schemeClr>
                </a:solidFill>
              </a:rPr>
              <a:t> Roma </a:t>
            </a:r>
          </a:p>
          <a:p>
            <a:pPr algn="ctr"/>
            <a:r>
              <a:rPr lang="it-IT" sz="1600" dirty="0" smtClean="0">
                <a:solidFill>
                  <a:schemeClr val="tx2">
                    <a:lumMod val="75000"/>
                  </a:schemeClr>
                </a:solidFill>
              </a:rPr>
              <a:t>15-16 Gennaio 2013</a:t>
            </a:r>
            <a:endParaRPr lang="en-GB" sz="1600" dirty="0">
              <a:solidFill>
                <a:schemeClr val="tx2">
                  <a:lumMod val="75000"/>
                </a:schemeClr>
              </a:solidFill>
            </a:endParaRPr>
          </a:p>
        </p:txBody>
      </p:sp>
      <p:sp>
        <p:nvSpPr>
          <p:cNvPr id="11" name="Rettangolo 10"/>
          <p:cNvSpPr/>
          <p:nvPr/>
        </p:nvSpPr>
        <p:spPr>
          <a:xfrm>
            <a:off x="1357290" y="5355567"/>
            <a:ext cx="778671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1" u="none" strike="noStrike" kern="0" cap="none" spc="0" normalizeH="0" baseline="0" noProof="0" dirty="0" err="1" smtClean="0">
                <a:ln>
                  <a:noFill/>
                </a:ln>
                <a:solidFill>
                  <a:srgbClr val="C0504D"/>
                </a:solidFill>
                <a:effectLst/>
                <a:uLnTx/>
                <a:uFillTx/>
                <a:latin typeface="Tahoma" pitchFamily="34" charset="0"/>
                <a:ea typeface="Tahoma" pitchFamily="34" charset="0"/>
                <a:cs typeface="Tahoma" pitchFamily="34" charset="0"/>
              </a:rPr>
              <a:t>Institute</a:t>
            </a:r>
            <a:r>
              <a:rPr kumimoji="0" lang="it-IT" sz="2000" b="0" i="1" u="none" strike="noStrike" kern="0" cap="none" spc="0" normalizeH="0" baseline="0" noProof="0" dirty="0" smtClean="0">
                <a:ln>
                  <a:noFill/>
                </a:ln>
                <a:solidFill>
                  <a:srgbClr val="C0504D"/>
                </a:solidFill>
                <a:effectLst/>
                <a:uLnTx/>
                <a:uFillTx/>
                <a:latin typeface="Tahoma" pitchFamily="34" charset="0"/>
                <a:ea typeface="Tahoma" pitchFamily="34" charset="0"/>
                <a:cs typeface="Tahoma" pitchFamily="34" charset="0"/>
              </a:rPr>
              <a:t> </a:t>
            </a:r>
            <a:r>
              <a:rPr kumimoji="0" lang="it-IT" sz="2000" b="0" i="1" u="none" strike="noStrike" kern="0" cap="none" spc="0" normalizeH="0" baseline="0" noProof="0" dirty="0" err="1" smtClean="0">
                <a:ln>
                  <a:noFill/>
                </a:ln>
                <a:solidFill>
                  <a:srgbClr val="C0504D"/>
                </a:solidFill>
                <a:effectLst/>
                <a:uLnTx/>
                <a:uFillTx/>
                <a:latin typeface="Tahoma" pitchFamily="34" charset="0"/>
                <a:ea typeface="Tahoma" pitchFamily="34" charset="0"/>
                <a:cs typeface="Tahoma" pitchFamily="34" charset="0"/>
              </a:rPr>
              <a:t>for</a:t>
            </a:r>
            <a:r>
              <a:rPr kumimoji="0" lang="it-IT" sz="2000" b="0" i="1" u="none" strike="noStrike" kern="0" cap="none" spc="0" normalizeH="0" baseline="0" noProof="0" dirty="0" smtClean="0">
                <a:ln>
                  <a:noFill/>
                </a:ln>
                <a:solidFill>
                  <a:srgbClr val="C0504D"/>
                </a:solidFill>
                <a:effectLst/>
                <a:uLnTx/>
                <a:uFillTx/>
                <a:latin typeface="Tahoma" pitchFamily="34" charset="0"/>
                <a:ea typeface="Tahoma" pitchFamily="34" charset="0"/>
                <a:cs typeface="Tahoma" pitchFamily="34" charset="0"/>
              </a:rPr>
              <a:t> High Performance </a:t>
            </a:r>
            <a:r>
              <a:rPr kumimoji="0" lang="it-IT" sz="2000" b="0" i="1" u="none" strike="noStrike" kern="0" cap="none" spc="0" normalizeH="0" baseline="0" noProof="0" dirty="0" err="1" smtClean="0">
                <a:ln>
                  <a:noFill/>
                </a:ln>
                <a:solidFill>
                  <a:srgbClr val="C0504D"/>
                </a:solidFill>
                <a:effectLst/>
                <a:uLnTx/>
                <a:uFillTx/>
                <a:latin typeface="Tahoma" pitchFamily="34" charset="0"/>
                <a:ea typeface="Tahoma" pitchFamily="34" charset="0"/>
                <a:cs typeface="Tahoma" pitchFamily="34" charset="0"/>
              </a:rPr>
              <a:t>Computing</a:t>
            </a:r>
            <a:r>
              <a:rPr kumimoji="0" lang="it-IT" sz="2000" b="0" i="1" u="none" strike="noStrike" kern="0" cap="none" spc="0" normalizeH="0" baseline="0" noProof="0" dirty="0" smtClean="0">
                <a:ln>
                  <a:noFill/>
                </a:ln>
                <a:solidFill>
                  <a:srgbClr val="C0504D"/>
                </a:solidFill>
                <a:effectLst/>
                <a:uLnTx/>
                <a:uFillTx/>
                <a:latin typeface="Tahoma" pitchFamily="34" charset="0"/>
                <a:ea typeface="Tahoma" pitchFamily="34" charset="0"/>
                <a:cs typeface="Tahoma" pitchFamily="34" charset="0"/>
              </a:rPr>
              <a:t> and </a:t>
            </a:r>
            <a:r>
              <a:rPr kumimoji="0" lang="it-IT" sz="2000" b="0" i="1" u="none" strike="noStrike" kern="0" cap="none" spc="0" normalizeH="0" baseline="0" noProof="0" dirty="0" err="1" smtClean="0">
                <a:ln>
                  <a:noFill/>
                </a:ln>
                <a:solidFill>
                  <a:srgbClr val="C0504D"/>
                </a:solidFill>
                <a:effectLst/>
                <a:uLnTx/>
                <a:uFillTx/>
                <a:latin typeface="Tahoma" pitchFamily="34" charset="0"/>
                <a:ea typeface="Tahoma" pitchFamily="34" charset="0"/>
                <a:cs typeface="Tahoma" pitchFamily="34" charset="0"/>
              </a:rPr>
              <a:t>Networking</a:t>
            </a:r>
            <a:r>
              <a:rPr kumimoji="0" lang="it-IT" sz="2000" b="0" i="1" u="none" strike="noStrike" kern="0" cap="none" spc="0" normalizeH="0" baseline="0" noProof="0" dirty="0" smtClean="0">
                <a:ln>
                  <a:noFill/>
                </a:ln>
                <a:solidFill>
                  <a:srgbClr val="C0504D"/>
                </a:solidFill>
                <a:effectLst/>
                <a:uLnTx/>
                <a:uFillTx/>
                <a:latin typeface="Tahoma" pitchFamily="34" charset="0"/>
                <a:ea typeface="Tahoma" pitchFamily="34" charset="0"/>
                <a:cs typeface="Tahoma" pitchFamily="34" charset="0"/>
              </a:rPr>
              <a:t> (ICAR)</a:t>
            </a:r>
            <a:endParaRPr kumimoji="0" lang="it-IT" sz="2000" b="0" i="1" u="none" strike="noStrike" kern="0" cap="none" spc="0" normalizeH="0" baseline="0" noProof="0" dirty="0">
              <a:ln>
                <a:noFill/>
              </a:ln>
              <a:solidFill>
                <a:srgbClr val="C0504D"/>
              </a:solidFill>
              <a:effectLst/>
              <a:uLnTx/>
              <a:uFillTx/>
              <a:latin typeface="Tahoma" pitchFamily="34" charset="0"/>
              <a:ea typeface="Tahoma" pitchFamily="34" charset="0"/>
              <a:cs typeface="Tahoma" pitchFamily="34" charset="0"/>
            </a:endParaRPr>
          </a:p>
        </p:txBody>
      </p:sp>
      <p:sp>
        <p:nvSpPr>
          <p:cNvPr id="13" name="Segnaposto numero diapositiva 12"/>
          <p:cNvSpPr>
            <a:spLocks noGrp="1"/>
          </p:cNvSpPr>
          <p:nvPr>
            <p:ph type="sldNum" sz="quarter" idx="12"/>
          </p:nvPr>
        </p:nvSpPr>
        <p:spPr/>
        <p:txBody>
          <a:bodyPr/>
          <a:lstStyle/>
          <a:p>
            <a:fld id="{B007B441-5312-499D-93C3-6E37886527FA}" type="slidenum">
              <a:rPr lang="it-IT" smtClean="0"/>
              <a:pPr/>
              <a:t>1</a:t>
            </a:fld>
            <a:endParaRPr lang="it-IT"/>
          </a:p>
        </p:txBody>
      </p:sp>
      <p:sp>
        <p:nvSpPr>
          <p:cNvPr id="9" name="CasellaDiTesto 8"/>
          <p:cNvSpPr txBox="1"/>
          <p:nvPr/>
        </p:nvSpPr>
        <p:spPr>
          <a:xfrm>
            <a:off x="2772586" y="4214818"/>
            <a:ext cx="3570208" cy="400110"/>
          </a:xfrm>
          <a:prstGeom prst="rect">
            <a:avLst/>
          </a:prstGeom>
          <a:noFill/>
        </p:spPr>
        <p:txBody>
          <a:bodyPr wrap="none" rtlCol="0">
            <a:spAutoFit/>
          </a:bodyPr>
          <a:lstStyle/>
          <a:p>
            <a:r>
              <a:rPr lang="it-IT" sz="2000" dirty="0" smtClean="0">
                <a:solidFill>
                  <a:schemeClr val="tx2">
                    <a:lumMod val="75000"/>
                  </a:schemeClr>
                </a:solidFill>
                <a:latin typeface="Courier New" pitchFamily="49" charset="0"/>
                <a:cs typeface="Courier New" pitchFamily="49" charset="0"/>
              </a:rPr>
              <a:t>laura.antonelli@cnr.it</a:t>
            </a:r>
            <a:endParaRPr lang="en-GB" sz="2000" dirty="0">
              <a:solidFill>
                <a:schemeClr val="tx2">
                  <a:lumMod val="75000"/>
                </a:schemeClr>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193431" y="928670"/>
            <a:ext cx="8736287" cy="857256"/>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p:cNvSpPr txBox="1"/>
          <p:nvPr/>
        </p:nvSpPr>
        <p:spPr>
          <a:xfrm>
            <a:off x="785786" y="928670"/>
            <a:ext cx="7643866" cy="892552"/>
          </a:xfrm>
          <a:prstGeom prst="rect">
            <a:avLst/>
          </a:prstGeom>
          <a:noFill/>
        </p:spPr>
        <p:txBody>
          <a:bodyPr wrap="square" rtlCol="0">
            <a:spAutoFit/>
          </a:bodyPr>
          <a:lstStyle/>
          <a:p>
            <a:pPr algn="ctr"/>
            <a:r>
              <a:rPr lang="it-IT" sz="2400" dirty="0" err="1" smtClean="0">
                <a:solidFill>
                  <a:srgbClr val="002060"/>
                </a:solidFill>
                <a:latin typeface="Tahoma" pitchFamily="34" charset="0"/>
                <a:ea typeface="Tahoma" pitchFamily="34" charset="0"/>
                <a:cs typeface="Tahoma" pitchFamily="34" charset="0"/>
              </a:rPr>
              <a:t>We</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determine</a:t>
            </a:r>
            <a:r>
              <a:rPr lang="it-IT" sz="2400" i="1" dirty="0" smtClean="0">
                <a:solidFill>
                  <a:srgbClr val="002060"/>
                </a:solidFill>
                <a:latin typeface="Tahoma" pitchFamily="34" charset="0"/>
                <a:ea typeface="Tahoma" pitchFamily="34" charset="0"/>
                <a:cs typeface="Tahoma" pitchFamily="34" charset="0"/>
              </a:rPr>
              <a:t> </a:t>
            </a:r>
            <a:r>
              <a:rPr lang="it-IT" sz="2800" i="1" dirty="0" smtClean="0">
                <a:solidFill>
                  <a:srgbClr val="002060"/>
                </a:solidFill>
                <a:latin typeface="Times New Roman" pitchFamily="18" charset="0"/>
                <a:ea typeface="Tahoma"/>
                <a:cs typeface="Times New Roman" pitchFamily="18" charset="0"/>
                <a:sym typeface="Symbol"/>
              </a:rPr>
              <a:t> </a:t>
            </a:r>
            <a:r>
              <a:rPr lang="it-IT" sz="2400" dirty="0" err="1" smtClean="0">
                <a:solidFill>
                  <a:srgbClr val="002060"/>
                </a:solidFill>
                <a:latin typeface="Tahoma" pitchFamily="34" charset="0"/>
                <a:ea typeface="Tahoma" pitchFamily="34" charset="0"/>
                <a:cs typeface="Tahoma" pitchFamily="34" charset="0"/>
              </a:rPr>
              <a:t>by</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means</a:t>
            </a:r>
            <a:r>
              <a:rPr lang="it-IT" sz="2400" dirty="0" smtClean="0">
                <a:solidFill>
                  <a:srgbClr val="002060"/>
                </a:solidFill>
                <a:latin typeface="Tahoma" pitchFamily="34" charset="0"/>
                <a:ea typeface="Tahoma" pitchFamily="34" charset="0"/>
                <a:cs typeface="Tahoma" pitchFamily="34" charset="0"/>
              </a:rPr>
              <a:t> </a:t>
            </a:r>
            <a:r>
              <a:rPr lang="it-IT" sz="2400" dirty="0" smtClean="0">
                <a:solidFill>
                  <a:srgbClr val="002060"/>
                </a:solidFill>
                <a:latin typeface="Tahoma" pitchFamily="34" charset="0"/>
                <a:ea typeface="Tahoma" pitchFamily="34" charset="0"/>
                <a:cs typeface="Tahoma" pitchFamily="34" charset="0"/>
              </a:rPr>
              <a:t>the </a:t>
            </a:r>
            <a:r>
              <a:rPr lang="it-IT" sz="2400" dirty="0" err="1" smtClean="0">
                <a:solidFill>
                  <a:srgbClr val="002060"/>
                </a:solidFill>
                <a:latin typeface="Tahoma" pitchFamily="34" charset="0"/>
                <a:ea typeface="Tahoma" pitchFamily="34" charset="0"/>
                <a:cs typeface="Tahoma" pitchFamily="34" charset="0"/>
              </a:rPr>
              <a:t>gradient-descent</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method</a:t>
            </a:r>
            <a:r>
              <a:rPr lang="it-IT" sz="2400" dirty="0" smtClean="0">
                <a:solidFill>
                  <a:srgbClr val="002060"/>
                </a:solidFill>
                <a:latin typeface="Tahoma" pitchFamily="34" charset="0"/>
                <a:ea typeface="Tahoma" pitchFamily="34" charset="0"/>
                <a:cs typeface="Tahoma" pitchFamily="34" charset="0"/>
              </a:rPr>
              <a:t> and </a:t>
            </a:r>
            <a:r>
              <a:rPr lang="it-IT" sz="2400" dirty="0" err="1" smtClean="0">
                <a:solidFill>
                  <a:srgbClr val="002060"/>
                </a:solidFill>
                <a:latin typeface="Tahoma" pitchFamily="34" charset="0"/>
                <a:ea typeface="Tahoma" pitchFamily="34" charset="0"/>
                <a:cs typeface="Tahoma" pitchFamily="34" charset="0"/>
              </a:rPr>
              <a:t>Euler-Lagrange</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equations</a:t>
            </a:r>
            <a:endParaRPr lang="en-GB" sz="2400" dirty="0">
              <a:latin typeface="Times New Roman" pitchFamily="18" charset="0"/>
              <a:ea typeface="Tahoma" pitchFamily="34" charset="0"/>
              <a:cs typeface="Times New Roman" pitchFamily="18" charset="0"/>
            </a:endParaRPr>
          </a:p>
        </p:txBody>
      </p:sp>
      <p:sp>
        <p:nvSpPr>
          <p:cNvPr id="2" name="Titolo 1"/>
          <p:cNvSpPr>
            <a:spLocks noGrp="1"/>
          </p:cNvSpPr>
          <p:nvPr>
            <p:ph type="title"/>
          </p:nvPr>
        </p:nvSpPr>
        <p:spPr>
          <a:xfrm>
            <a:off x="457200" y="-71462"/>
            <a:ext cx="8686800" cy="1143000"/>
          </a:xfrm>
        </p:spPr>
        <p:txBody>
          <a:bodyPr>
            <a:normAutofit/>
          </a:bodyPr>
          <a:lstStyle/>
          <a:p>
            <a:r>
              <a:rPr lang="it-IT" dirty="0" err="1" smtClean="0"/>
              <a:t>Regularization</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10</a:t>
            </a:fld>
            <a:endParaRPr lang="it-IT"/>
          </a:p>
        </p:txBody>
      </p:sp>
      <p:sp>
        <p:nvSpPr>
          <p:cNvPr id="9" name="Rettangolo arrotondato 8"/>
          <p:cNvSpPr/>
          <p:nvPr/>
        </p:nvSpPr>
        <p:spPr>
          <a:xfrm>
            <a:off x="193431" y="4500570"/>
            <a:ext cx="8093345" cy="1785950"/>
          </a:xfrm>
          <a:prstGeom prst="round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6"/>
          <p:cNvGraphicFramePr>
            <a:graphicFrameLocks noChangeAspect="1"/>
          </p:cNvGraphicFramePr>
          <p:nvPr/>
        </p:nvGraphicFramePr>
        <p:xfrm>
          <a:off x="322263" y="4556126"/>
          <a:ext cx="7821637" cy="1168196"/>
        </p:xfrm>
        <a:graphic>
          <a:graphicData uri="http://schemas.openxmlformats.org/presentationml/2006/ole">
            <p:oleObj spid="_x0000_s8195" name="Equazione" r:id="rId4" imgW="3568680" imgH="533160" progId="Equation.3">
              <p:embed/>
            </p:oleObj>
          </a:graphicData>
        </a:graphic>
      </p:graphicFrame>
      <p:graphicFrame>
        <p:nvGraphicFramePr>
          <p:cNvPr id="19" name="Oggetto 18"/>
          <p:cNvGraphicFramePr>
            <a:graphicFrameLocks noChangeAspect="1"/>
          </p:cNvGraphicFramePr>
          <p:nvPr/>
        </p:nvGraphicFramePr>
        <p:xfrm>
          <a:off x="571473" y="5500702"/>
          <a:ext cx="6286544" cy="905977"/>
        </p:xfrm>
        <a:graphic>
          <a:graphicData uri="http://schemas.openxmlformats.org/presentationml/2006/ole">
            <p:oleObj spid="_x0000_s8198" name="Equazione" r:id="rId5" imgW="3085920" imgH="444240" progId="Equation.3">
              <p:embed/>
            </p:oleObj>
          </a:graphicData>
        </a:graphic>
      </p:graphicFrame>
      <p:sp>
        <p:nvSpPr>
          <p:cNvPr id="23" name="Rettangolo arrotondato 22"/>
          <p:cNvSpPr/>
          <p:nvPr/>
        </p:nvSpPr>
        <p:spPr>
          <a:xfrm>
            <a:off x="214282" y="2214554"/>
            <a:ext cx="3601580" cy="17145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Object 2"/>
          <p:cNvGraphicFramePr>
            <a:graphicFrameLocks noChangeAspect="1"/>
          </p:cNvGraphicFramePr>
          <p:nvPr/>
        </p:nvGraphicFramePr>
        <p:xfrm>
          <a:off x="204783" y="2246313"/>
          <a:ext cx="3652837" cy="895350"/>
        </p:xfrm>
        <a:graphic>
          <a:graphicData uri="http://schemas.openxmlformats.org/presentationml/2006/ole">
            <p:oleObj spid="_x0000_s8199" name="Equazione" r:id="rId6" imgW="1866600" imgH="457200" progId="Equation.3">
              <p:embed/>
            </p:oleObj>
          </a:graphicData>
        </a:graphic>
      </p:graphicFrame>
      <p:graphicFrame>
        <p:nvGraphicFramePr>
          <p:cNvPr id="25" name="Object 3"/>
          <p:cNvGraphicFramePr>
            <a:graphicFrameLocks noChangeAspect="1"/>
          </p:cNvGraphicFramePr>
          <p:nvPr/>
        </p:nvGraphicFramePr>
        <p:xfrm>
          <a:off x="214282" y="3071810"/>
          <a:ext cx="3057340" cy="821642"/>
        </p:xfrm>
        <a:graphic>
          <a:graphicData uri="http://schemas.openxmlformats.org/presentationml/2006/ole">
            <p:oleObj spid="_x0000_s8200" name="Equazione" r:id="rId7" imgW="1562040" imgH="419040" progId="Equation.3">
              <p:embed/>
            </p:oleObj>
          </a:graphicData>
        </a:graphic>
      </p:graphicFrame>
      <p:sp>
        <p:nvSpPr>
          <p:cNvPr id="26" name="CasellaDiTesto 25"/>
          <p:cNvSpPr txBox="1"/>
          <p:nvPr/>
        </p:nvSpPr>
        <p:spPr>
          <a:xfrm>
            <a:off x="285720" y="1857364"/>
            <a:ext cx="2592376" cy="369332"/>
          </a:xfrm>
          <a:prstGeom prst="rect">
            <a:avLst/>
          </a:prstGeom>
          <a:noFill/>
        </p:spPr>
        <p:txBody>
          <a:bodyPr wrap="none" rtlCol="0">
            <a:spAutoFit/>
          </a:bodyPr>
          <a:lstStyle/>
          <a:p>
            <a:r>
              <a:rPr lang="it-IT" b="1" dirty="0" err="1" smtClean="0">
                <a:solidFill>
                  <a:schemeClr val="tx2"/>
                </a:solidFill>
                <a:latin typeface="Tahoma" pitchFamily="34" charset="0"/>
                <a:ea typeface="Tahoma" pitchFamily="34" charset="0"/>
                <a:cs typeface="Tahoma" pitchFamily="34" charset="0"/>
              </a:rPr>
              <a:t>Regularized</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function</a:t>
            </a:r>
            <a:endParaRPr lang="en-GB" b="1" dirty="0">
              <a:solidFill>
                <a:schemeClr val="tx2"/>
              </a:solidFill>
              <a:latin typeface="Tahoma" pitchFamily="34" charset="0"/>
              <a:ea typeface="Tahoma" pitchFamily="34" charset="0"/>
              <a:cs typeface="Tahoma" pitchFamily="34" charset="0"/>
            </a:endParaRPr>
          </a:p>
        </p:txBody>
      </p:sp>
      <p:sp>
        <p:nvSpPr>
          <p:cNvPr id="15" name="CasellaDiTesto 14"/>
          <p:cNvSpPr txBox="1"/>
          <p:nvPr/>
        </p:nvSpPr>
        <p:spPr>
          <a:xfrm>
            <a:off x="285720" y="4131238"/>
            <a:ext cx="3055645" cy="369332"/>
          </a:xfrm>
          <a:prstGeom prst="rect">
            <a:avLst/>
          </a:prstGeom>
          <a:noFill/>
        </p:spPr>
        <p:txBody>
          <a:bodyPr wrap="none" rtlCol="0">
            <a:spAutoFit/>
          </a:bodyPr>
          <a:lstStyle/>
          <a:p>
            <a:r>
              <a:rPr lang="it-IT" b="1" dirty="0" err="1" smtClean="0">
                <a:solidFill>
                  <a:schemeClr val="tx2"/>
                </a:solidFill>
                <a:latin typeface="Tahoma" pitchFamily="34" charset="0"/>
                <a:ea typeface="Tahoma" pitchFamily="34" charset="0"/>
                <a:cs typeface="Tahoma" pitchFamily="34" charset="0"/>
              </a:rPr>
              <a:t>Euler-Lagrange</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equation</a:t>
            </a:r>
            <a:endParaRPr lang="en-GB" b="1" dirty="0">
              <a:solidFill>
                <a:schemeClr val="tx2"/>
              </a:solidFill>
              <a:latin typeface="Tahoma" pitchFamily="34" charset="0"/>
              <a:ea typeface="Tahoma" pitchFamily="34" charset="0"/>
              <a:cs typeface="Tahoma" pitchFamily="34" charset="0"/>
            </a:endParaRPr>
          </a:p>
        </p:txBody>
      </p:sp>
      <p:sp>
        <p:nvSpPr>
          <p:cNvPr id="16" name="Rettangolo 15"/>
          <p:cNvSpPr/>
          <p:nvPr/>
        </p:nvSpPr>
        <p:spPr>
          <a:xfrm>
            <a:off x="4143404" y="2643182"/>
            <a:ext cx="4572000" cy="1200329"/>
          </a:xfrm>
          <a:prstGeom prst="rect">
            <a:avLst/>
          </a:prstGeom>
        </p:spPr>
        <p:txBody>
          <a:bodyPr>
            <a:spAutoFit/>
          </a:bodyPr>
          <a:lstStyle/>
          <a:p>
            <a:r>
              <a:rPr lang="en-GB" dirty="0" smtClean="0">
                <a:latin typeface="Tahoma" pitchFamily="34" charset="0"/>
                <a:ea typeface="Tahoma" pitchFamily="34" charset="0"/>
                <a:cs typeface="Tahoma" pitchFamily="34" charset="0"/>
              </a:rPr>
              <a:t>Since the functional is non-convex, the use of  </a:t>
            </a:r>
            <a:r>
              <a:rPr lang="en-GB" dirty="0" smtClean="0">
                <a:latin typeface="Tahoma" pitchFamily="34" charset="0"/>
                <a:ea typeface="Tahoma" pitchFamily="34" charset="0"/>
                <a:cs typeface="Tahoma" pitchFamily="34" charset="0"/>
                <a:sym typeface="Symbol"/>
              </a:rPr>
              <a:t>regularized functions </a:t>
            </a:r>
            <a:r>
              <a:rPr lang="en-GB" dirty="0" smtClean="0">
                <a:latin typeface="Tahoma" pitchFamily="34" charset="0"/>
                <a:ea typeface="Tahoma" pitchFamily="34" charset="0"/>
                <a:cs typeface="Tahoma" pitchFamily="34" charset="0"/>
              </a:rPr>
              <a:t>can </a:t>
            </a:r>
            <a:r>
              <a:rPr lang="en-GB" dirty="0" smtClean="0">
                <a:latin typeface="Tahoma" pitchFamily="34" charset="0"/>
                <a:ea typeface="Tahoma" pitchFamily="34" charset="0"/>
                <a:cs typeface="Tahoma" pitchFamily="34" charset="0"/>
              </a:rPr>
              <a:t>drive the Euler-Lagrange equation towards the global </a:t>
            </a:r>
            <a:r>
              <a:rPr lang="en-GB" dirty="0" err="1" smtClean="0">
                <a:latin typeface="Tahoma" pitchFamily="34" charset="0"/>
                <a:ea typeface="Tahoma" pitchFamily="34" charset="0"/>
                <a:cs typeface="Tahoma" pitchFamily="34" charset="0"/>
              </a:rPr>
              <a:t>minimizer</a:t>
            </a:r>
            <a:endParaRPr lang="en-GB"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Numerical</a:t>
            </a:r>
            <a:r>
              <a:rPr lang="it-IT" dirty="0" smtClean="0"/>
              <a:t> </a:t>
            </a:r>
            <a:r>
              <a:rPr lang="it-IT" dirty="0" err="1" smtClean="0"/>
              <a:t>Algorithm</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11</a:t>
            </a:fld>
            <a:endParaRPr lang="it-IT"/>
          </a:p>
        </p:txBody>
      </p:sp>
      <p:sp>
        <p:nvSpPr>
          <p:cNvPr id="5" name="CasellaDiTesto 4"/>
          <p:cNvSpPr txBox="1"/>
          <p:nvPr/>
        </p:nvSpPr>
        <p:spPr>
          <a:xfrm>
            <a:off x="642910" y="1373958"/>
            <a:ext cx="7929586" cy="3354765"/>
          </a:xfrm>
          <a:prstGeom prst="rect">
            <a:avLst/>
          </a:prstGeom>
          <a:solidFill>
            <a:schemeClr val="bg2"/>
          </a:solidFill>
          <a:ln>
            <a:solidFill>
              <a:schemeClr val="accent2"/>
            </a:solidFill>
          </a:ln>
        </p:spPr>
        <p:txBody>
          <a:bodyPr wrap="square" rtlCol="0">
            <a:spAutoFit/>
          </a:bodyPr>
          <a:lstStyle/>
          <a:p>
            <a:pPr>
              <a:buFont typeface="Arial" pitchFamily="34" charset="0"/>
              <a:buChar char="•"/>
            </a:pPr>
            <a:r>
              <a:rPr lang="it-IT" sz="2400" dirty="0" smtClean="0">
                <a:latin typeface="Tahoma" pitchFamily="34" charset="0"/>
                <a:ea typeface="Tahoma" pitchFamily="34" charset="0"/>
                <a:cs typeface="Tahoma" pitchFamily="34" charset="0"/>
              </a:rPr>
              <a:t>  </a:t>
            </a:r>
            <a:r>
              <a:rPr lang="it-IT" sz="2400" dirty="0" err="1" smtClean="0">
                <a:latin typeface="Courier New" pitchFamily="49" charset="0"/>
                <a:ea typeface="Tahoma" pitchFamily="34" charset="0"/>
                <a:cs typeface="Courier New" pitchFamily="49" charset="0"/>
              </a:rPr>
              <a:t>Inizialize</a:t>
            </a:r>
            <a:r>
              <a:rPr lang="it-IT" sz="2400" dirty="0" smtClean="0">
                <a:latin typeface="Tahoma" pitchFamily="34" charset="0"/>
                <a:ea typeface="Tahoma" pitchFamily="34" charset="0"/>
                <a:cs typeface="Tahoma" pitchFamily="34" charset="0"/>
              </a:rPr>
              <a:t> </a:t>
            </a:r>
            <a:r>
              <a:rPr lang="it-IT" sz="2800" i="1" dirty="0" smtClean="0">
                <a:latin typeface="Times New Roman" pitchFamily="18" charset="0"/>
                <a:ea typeface="Tahoma"/>
                <a:cs typeface="Times New Roman" pitchFamily="18" charset="0"/>
                <a:sym typeface="Symbol"/>
              </a:rPr>
              <a:t> </a:t>
            </a:r>
            <a:r>
              <a:rPr lang="it-IT" sz="2800" i="1" baseline="30000" dirty="0" smtClean="0">
                <a:latin typeface="Times New Roman" pitchFamily="18" charset="0"/>
                <a:ea typeface="Tahoma"/>
                <a:cs typeface="Times New Roman" pitchFamily="18" charset="0"/>
                <a:sym typeface="Symbol"/>
              </a:rPr>
              <a:t>0</a:t>
            </a:r>
            <a:endParaRPr lang="it-IT" sz="2800" i="1" dirty="0" smtClean="0">
              <a:latin typeface="Times New Roman" pitchFamily="18" charset="0"/>
              <a:ea typeface="Tahoma"/>
              <a:cs typeface="Times New Roman" pitchFamily="18" charset="0"/>
              <a:sym typeface="Symbol"/>
            </a:endParaRPr>
          </a:p>
          <a:p>
            <a:pPr>
              <a:buFont typeface="Arial" pitchFamily="34" charset="0"/>
              <a:buChar char="•"/>
            </a:pPr>
            <a:r>
              <a:rPr lang="it-IT" sz="2800" i="1" dirty="0" smtClean="0">
                <a:latin typeface="Times New Roman" pitchFamily="18" charset="0"/>
                <a:ea typeface="Tahoma"/>
                <a:cs typeface="Times New Roman" pitchFamily="18" charset="0"/>
                <a:sym typeface="Symbol"/>
              </a:rPr>
              <a:t> </a:t>
            </a:r>
            <a:r>
              <a:rPr lang="it-IT" sz="2400" dirty="0" smtClean="0">
                <a:latin typeface="Tahoma" pitchFamily="34" charset="0"/>
                <a:ea typeface="Tahoma" pitchFamily="34" charset="0"/>
                <a:cs typeface="Tahoma" pitchFamily="34" charset="0"/>
              </a:rPr>
              <a:t> </a:t>
            </a:r>
            <a:r>
              <a:rPr lang="it-IT" sz="2400" dirty="0" err="1" smtClean="0">
                <a:latin typeface="Courier New" pitchFamily="49" charset="0"/>
                <a:ea typeface="Tahoma" pitchFamily="34" charset="0"/>
                <a:cs typeface="Courier New" pitchFamily="49" charset="0"/>
              </a:rPr>
              <a:t>for</a:t>
            </a:r>
            <a:r>
              <a:rPr lang="it-IT" sz="2400" dirty="0" smtClean="0">
                <a:latin typeface="Tahoma" pitchFamily="34" charset="0"/>
                <a:ea typeface="Tahoma" pitchFamily="34" charset="0"/>
                <a:cs typeface="Tahoma" pitchFamily="34" charset="0"/>
              </a:rPr>
              <a:t> </a:t>
            </a:r>
            <a:r>
              <a:rPr lang="it-IT" sz="2800" i="1" dirty="0" smtClean="0">
                <a:latin typeface="Times New Roman" pitchFamily="18" charset="0"/>
                <a:ea typeface="Tahoma" pitchFamily="34" charset="0"/>
                <a:cs typeface="Times New Roman" pitchFamily="18" charset="0"/>
              </a:rPr>
              <a:t>n </a:t>
            </a:r>
            <a:r>
              <a:rPr lang="it-IT" sz="2800" dirty="0" smtClean="0">
                <a:latin typeface="Times New Roman" pitchFamily="18" charset="0"/>
                <a:ea typeface="Tahoma" pitchFamily="34" charset="0"/>
                <a:cs typeface="Times New Roman" pitchFamily="18" charset="0"/>
              </a:rPr>
              <a:t>= 1,2, …, </a:t>
            </a:r>
            <a:r>
              <a:rPr lang="it-IT" sz="2800" i="1" dirty="0" err="1" smtClean="0">
                <a:latin typeface="Times New Roman" pitchFamily="18" charset="0"/>
                <a:ea typeface="Tahoma" pitchFamily="34" charset="0"/>
                <a:cs typeface="Times New Roman" pitchFamily="18" charset="0"/>
              </a:rPr>
              <a:t>N</a:t>
            </a:r>
            <a:r>
              <a:rPr lang="it-IT" sz="2800" i="1" baseline="-25000" dirty="0" err="1" smtClean="0">
                <a:latin typeface="Times New Roman" pitchFamily="18" charset="0"/>
                <a:ea typeface="Tahoma" pitchFamily="34" charset="0"/>
                <a:cs typeface="Times New Roman" pitchFamily="18" charset="0"/>
              </a:rPr>
              <a:t>max</a:t>
            </a:r>
            <a:endParaRPr lang="it-IT" sz="2400" i="1" baseline="-25000" dirty="0" smtClean="0">
              <a:latin typeface="Courier New" pitchFamily="49" charset="0"/>
              <a:ea typeface="Tahoma" pitchFamily="34" charset="0"/>
              <a:cs typeface="Courier New" pitchFamily="49" charset="0"/>
            </a:endParaRPr>
          </a:p>
          <a:p>
            <a:pPr marL="914400" lvl="1" indent="-457200">
              <a:buFont typeface="+mj-lt"/>
              <a:buAutoNum type="arabicPeriod"/>
            </a:pPr>
            <a:r>
              <a:rPr lang="it-IT" sz="2400" dirty="0" err="1" smtClean="0">
                <a:latin typeface="Courier New" pitchFamily="49" charset="0"/>
                <a:ea typeface="Tahoma" pitchFamily="34" charset="0"/>
                <a:cs typeface="Courier New" pitchFamily="49" charset="0"/>
              </a:rPr>
              <a:t>compute</a:t>
            </a:r>
            <a:r>
              <a:rPr lang="it-IT" sz="2400" dirty="0" smtClean="0">
                <a:latin typeface="Tahoma" pitchFamily="34" charset="0"/>
                <a:ea typeface="Tahoma" pitchFamily="34" charset="0"/>
                <a:cs typeface="Tahoma" pitchFamily="34" charset="0"/>
              </a:rPr>
              <a:t> </a:t>
            </a:r>
            <a:r>
              <a:rPr lang="it-IT" sz="2800" i="1" dirty="0" smtClean="0">
                <a:latin typeface="Times New Roman" pitchFamily="18" charset="0"/>
                <a:ea typeface="Tahoma" pitchFamily="34" charset="0"/>
                <a:cs typeface="Times New Roman" pitchFamily="18" charset="0"/>
              </a:rPr>
              <a:t>c</a:t>
            </a:r>
            <a:r>
              <a:rPr lang="it-IT" sz="2800" i="1" baseline="-25000" dirty="0" smtClean="0">
                <a:latin typeface="Times New Roman" pitchFamily="18" charset="0"/>
                <a:ea typeface="Tahoma" pitchFamily="34" charset="0"/>
                <a:cs typeface="Times New Roman" pitchFamily="18" charset="0"/>
              </a:rPr>
              <a:t>1</a:t>
            </a:r>
            <a:r>
              <a:rPr lang="it-IT" sz="2800" dirty="0" smtClean="0">
                <a:latin typeface="Times New Roman" pitchFamily="18" charset="0"/>
                <a:ea typeface="Tahoma" pitchFamily="34" charset="0"/>
                <a:cs typeface="Times New Roman" pitchFamily="18" charset="0"/>
              </a:rPr>
              <a:t>(</a:t>
            </a:r>
            <a:r>
              <a:rPr lang="it-IT" sz="2800" i="1" dirty="0" smtClean="0">
                <a:latin typeface="Times New Roman" pitchFamily="18" charset="0"/>
                <a:ea typeface="Tahoma"/>
                <a:cs typeface="Times New Roman" pitchFamily="18" charset="0"/>
                <a:sym typeface="Symbol"/>
              </a:rPr>
              <a:t> </a:t>
            </a:r>
            <a:r>
              <a:rPr lang="it-IT" sz="2800" i="1" baseline="30000" dirty="0" smtClean="0">
                <a:latin typeface="Times New Roman" pitchFamily="18" charset="0"/>
                <a:ea typeface="Tahoma"/>
                <a:cs typeface="Times New Roman" pitchFamily="18" charset="0"/>
                <a:sym typeface="Symbol"/>
              </a:rPr>
              <a:t>n</a:t>
            </a:r>
            <a:r>
              <a:rPr lang="it-IT" sz="2800" dirty="0" smtClean="0">
                <a:latin typeface="Times New Roman" pitchFamily="18" charset="0"/>
                <a:ea typeface="Tahoma" pitchFamily="34" charset="0"/>
                <a:cs typeface="Times New Roman" pitchFamily="18" charset="0"/>
              </a:rPr>
              <a:t>)</a:t>
            </a:r>
            <a:r>
              <a:rPr lang="it-IT" sz="2400" dirty="0" smtClean="0">
                <a:latin typeface="Courier New" pitchFamily="49" charset="0"/>
                <a:ea typeface="Tahoma" pitchFamily="34" charset="0"/>
                <a:cs typeface="Courier New" pitchFamily="49" charset="0"/>
              </a:rPr>
              <a:t> and</a:t>
            </a:r>
            <a:r>
              <a:rPr lang="it-IT" sz="2400" dirty="0" smtClean="0">
                <a:latin typeface="Tahoma" pitchFamily="34" charset="0"/>
                <a:ea typeface="Tahoma" pitchFamily="34" charset="0"/>
                <a:cs typeface="Tahoma" pitchFamily="34" charset="0"/>
              </a:rPr>
              <a:t> </a:t>
            </a:r>
            <a:r>
              <a:rPr lang="it-IT" sz="2800" i="1" dirty="0" smtClean="0">
                <a:latin typeface="Times New Roman" pitchFamily="18" charset="0"/>
                <a:ea typeface="Tahoma" pitchFamily="34" charset="0"/>
                <a:cs typeface="Times New Roman" pitchFamily="18" charset="0"/>
              </a:rPr>
              <a:t>c</a:t>
            </a:r>
            <a:r>
              <a:rPr lang="it-IT" sz="2800" i="1" baseline="-25000" dirty="0" smtClean="0">
                <a:latin typeface="Times New Roman" pitchFamily="18" charset="0"/>
                <a:ea typeface="Tahoma" pitchFamily="34" charset="0"/>
                <a:cs typeface="Times New Roman" pitchFamily="18" charset="0"/>
              </a:rPr>
              <a:t>2</a:t>
            </a:r>
            <a:r>
              <a:rPr lang="it-IT" sz="2800" dirty="0" smtClean="0">
                <a:latin typeface="Times New Roman" pitchFamily="18" charset="0"/>
                <a:ea typeface="Tahoma" pitchFamily="34" charset="0"/>
                <a:cs typeface="Times New Roman" pitchFamily="18" charset="0"/>
              </a:rPr>
              <a:t>(</a:t>
            </a:r>
            <a:r>
              <a:rPr lang="it-IT" sz="2800" i="1" dirty="0" smtClean="0">
                <a:latin typeface="Times New Roman" pitchFamily="18" charset="0"/>
                <a:ea typeface="Tahoma"/>
                <a:cs typeface="Times New Roman" pitchFamily="18" charset="0"/>
                <a:sym typeface="Symbol"/>
              </a:rPr>
              <a:t> </a:t>
            </a:r>
            <a:r>
              <a:rPr lang="it-IT" sz="2800" i="1" baseline="30000" dirty="0" smtClean="0">
                <a:latin typeface="Times New Roman" pitchFamily="18" charset="0"/>
                <a:ea typeface="Tahoma"/>
                <a:cs typeface="Times New Roman" pitchFamily="18" charset="0"/>
                <a:sym typeface="Symbol"/>
              </a:rPr>
              <a:t>n</a:t>
            </a:r>
            <a:r>
              <a:rPr lang="it-IT" sz="2800" dirty="0" smtClean="0">
                <a:latin typeface="Times New Roman" pitchFamily="18" charset="0"/>
                <a:ea typeface="Tahoma" pitchFamily="34" charset="0"/>
                <a:cs typeface="Times New Roman" pitchFamily="18" charset="0"/>
              </a:rPr>
              <a:t>)</a:t>
            </a:r>
          </a:p>
          <a:p>
            <a:pPr marL="914400" lvl="1" indent="-457200">
              <a:buFont typeface="+mj-lt"/>
              <a:buAutoNum type="arabicPeriod"/>
            </a:pPr>
            <a:r>
              <a:rPr lang="it-IT" sz="2400" dirty="0" err="1" smtClean="0">
                <a:latin typeface="Courier New" pitchFamily="49" charset="0"/>
                <a:ea typeface="Tahoma" pitchFamily="34" charset="0"/>
                <a:cs typeface="Courier New" pitchFamily="49" charset="0"/>
              </a:rPr>
              <a:t>compute</a:t>
            </a:r>
            <a:r>
              <a:rPr lang="it-IT" sz="2800" dirty="0" smtClean="0">
                <a:latin typeface="Times New Roman" pitchFamily="18" charset="0"/>
                <a:ea typeface="Tahoma" pitchFamily="34" charset="0"/>
                <a:cs typeface="Times New Roman" pitchFamily="18" charset="0"/>
              </a:rPr>
              <a:t>  </a:t>
            </a:r>
            <a:r>
              <a:rPr lang="it-IT" sz="2800" i="1" dirty="0" smtClean="0">
                <a:latin typeface="Times New Roman" pitchFamily="18" charset="0"/>
                <a:ea typeface="Tahoma"/>
                <a:cs typeface="Times New Roman" pitchFamily="18" charset="0"/>
                <a:sym typeface="Symbol"/>
              </a:rPr>
              <a:t> </a:t>
            </a:r>
            <a:r>
              <a:rPr lang="it-IT" sz="2800" i="1" baseline="30000" dirty="0" smtClean="0">
                <a:latin typeface="Times New Roman" pitchFamily="18" charset="0"/>
                <a:ea typeface="Tahoma"/>
                <a:cs typeface="Times New Roman" pitchFamily="18" charset="0"/>
                <a:sym typeface="Symbol"/>
              </a:rPr>
              <a:t>n+1  </a:t>
            </a:r>
            <a:r>
              <a:rPr lang="it-IT" sz="2400" dirty="0" err="1" smtClean="0">
                <a:latin typeface="Courier New" pitchFamily="49" charset="0"/>
                <a:ea typeface="Tahoma" pitchFamily="34" charset="0"/>
                <a:cs typeface="Courier New" pitchFamily="49" charset="0"/>
              </a:rPr>
              <a:t>solving</a:t>
            </a:r>
            <a:r>
              <a:rPr lang="it-IT" sz="2400" dirty="0" smtClean="0">
                <a:latin typeface="Courier New" pitchFamily="49" charset="0"/>
                <a:ea typeface="Tahoma" pitchFamily="34" charset="0"/>
                <a:cs typeface="Courier New" pitchFamily="49" charset="0"/>
              </a:rPr>
              <a:t> EL </a:t>
            </a:r>
            <a:r>
              <a:rPr lang="it-IT" sz="2400" dirty="0" err="1" smtClean="0">
                <a:latin typeface="Courier New" pitchFamily="49" charset="0"/>
                <a:ea typeface="Tahoma" pitchFamily="34" charset="0"/>
                <a:cs typeface="Courier New" pitchFamily="49" charset="0"/>
              </a:rPr>
              <a:t>equation</a:t>
            </a:r>
            <a:endParaRPr lang="it-IT" sz="2800" dirty="0" smtClean="0">
              <a:latin typeface="Courier New" pitchFamily="49" charset="0"/>
              <a:ea typeface="Tahoma" pitchFamily="34" charset="0"/>
              <a:cs typeface="Courier New" pitchFamily="49" charset="0"/>
            </a:endParaRPr>
          </a:p>
          <a:p>
            <a:pPr marL="914400" lvl="1" indent="-457200">
              <a:buFont typeface="+mj-lt"/>
              <a:buAutoNum type="arabicPeriod"/>
            </a:pPr>
            <a:r>
              <a:rPr lang="it-IT" sz="2400" dirty="0" err="1" smtClean="0">
                <a:latin typeface="Courier New" pitchFamily="49" charset="0"/>
                <a:ea typeface="Tahoma" pitchFamily="34" charset="0"/>
                <a:cs typeface="Courier New" pitchFamily="49" charset="0"/>
              </a:rPr>
              <a:t>reinitialize</a:t>
            </a:r>
            <a:r>
              <a:rPr lang="it-IT" sz="2800" dirty="0" smtClean="0">
                <a:latin typeface="Times New Roman" pitchFamily="18" charset="0"/>
                <a:ea typeface="Tahoma" pitchFamily="34" charset="0"/>
                <a:cs typeface="Times New Roman" pitchFamily="18" charset="0"/>
              </a:rPr>
              <a:t> </a:t>
            </a:r>
            <a:r>
              <a:rPr lang="it-IT" sz="2800" i="1" dirty="0" smtClean="0">
                <a:latin typeface="Times New Roman" pitchFamily="18" charset="0"/>
                <a:ea typeface="Tahoma"/>
                <a:cs typeface="Times New Roman" pitchFamily="18" charset="0"/>
                <a:sym typeface="Symbol"/>
              </a:rPr>
              <a:t> </a:t>
            </a:r>
            <a:r>
              <a:rPr lang="it-IT" sz="2800" i="1" baseline="30000" dirty="0" smtClean="0">
                <a:latin typeface="Times New Roman" pitchFamily="18" charset="0"/>
                <a:ea typeface="Tahoma"/>
                <a:cs typeface="Times New Roman" pitchFamily="18" charset="0"/>
                <a:sym typeface="Symbol"/>
              </a:rPr>
              <a:t>n+1 </a:t>
            </a:r>
            <a:r>
              <a:rPr lang="it-IT" sz="2400" dirty="0" err="1" smtClean="0">
                <a:latin typeface="Courier New" pitchFamily="49" charset="0"/>
                <a:ea typeface="Tahoma" pitchFamily="34" charset="0"/>
                <a:cs typeface="Courier New" pitchFamily="49" charset="0"/>
              </a:rPr>
              <a:t>to</a:t>
            </a:r>
            <a:r>
              <a:rPr lang="it-IT" sz="2400" dirty="0" smtClean="0">
                <a:latin typeface="Courier New" pitchFamily="49" charset="0"/>
                <a:ea typeface="Tahoma" pitchFamily="34" charset="0"/>
                <a:cs typeface="Courier New" pitchFamily="49" charset="0"/>
              </a:rPr>
              <a:t> the </a:t>
            </a:r>
            <a:r>
              <a:rPr lang="it-IT" sz="2400" dirty="0" err="1" smtClean="0">
                <a:latin typeface="Courier New" pitchFamily="49" charset="0"/>
                <a:ea typeface="Tahoma" pitchFamily="34" charset="0"/>
                <a:cs typeface="Courier New" pitchFamily="49" charset="0"/>
              </a:rPr>
              <a:t>signed</a:t>
            </a:r>
            <a:r>
              <a:rPr lang="it-IT" sz="2400" dirty="0" smtClean="0">
                <a:latin typeface="Courier New" pitchFamily="49" charset="0"/>
                <a:ea typeface="Tahoma" pitchFamily="34" charset="0"/>
                <a:cs typeface="Courier New" pitchFamily="49" charset="0"/>
              </a:rPr>
              <a:t> </a:t>
            </a:r>
            <a:r>
              <a:rPr lang="it-IT" sz="2400" dirty="0" err="1" smtClean="0">
                <a:latin typeface="Courier New" pitchFamily="49" charset="0"/>
                <a:ea typeface="Tahoma" pitchFamily="34" charset="0"/>
                <a:cs typeface="Courier New" pitchFamily="49" charset="0"/>
              </a:rPr>
              <a:t>distance</a:t>
            </a:r>
            <a:r>
              <a:rPr lang="it-IT" sz="2400" dirty="0" smtClean="0">
                <a:latin typeface="Courier New" pitchFamily="49" charset="0"/>
                <a:ea typeface="Tahoma" pitchFamily="34" charset="0"/>
                <a:cs typeface="Courier New" pitchFamily="49" charset="0"/>
              </a:rPr>
              <a:t> </a:t>
            </a:r>
            <a:r>
              <a:rPr lang="it-IT" sz="2400" dirty="0" err="1" smtClean="0">
                <a:latin typeface="Courier New" pitchFamily="49" charset="0"/>
                <a:ea typeface="Tahoma" pitchFamily="34" charset="0"/>
                <a:cs typeface="Courier New" pitchFamily="49" charset="0"/>
              </a:rPr>
              <a:t>function</a:t>
            </a:r>
            <a:endParaRPr lang="it-IT" sz="2400" dirty="0" smtClean="0">
              <a:latin typeface="Courier New" pitchFamily="49" charset="0"/>
              <a:ea typeface="Tahoma" pitchFamily="34" charset="0"/>
              <a:cs typeface="Courier New" pitchFamily="49" charset="0"/>
            </a:endParaRPr>
          </a:p>
          <a:p>
            <a:pPr marL="914400" lvl="1" indent="-457200">
              <a:buFont typeface="+mj-lt"/>
              <a:buAutoNum type="arabicPeriod"/>
            </a:pPr>
            <a:r>
              <a:rPr lang="it-IT" sz="2400" dirty="0" err="1" smtClean="0">
                <a:latin typeface="Courier New" pitchFamily="49" charset="0"/>
                <a:ea typeface="Tahoma" pitchFamily="34" charset="0"/>
                <a:cs typeface="Courier New" pitchFamily="49" charset="0"/>
              </a:rPr>
              <a:t>Check</a:t>
            </a:r>
            <a:r>
              <a:rPr lang="it-IT" sz="2400" dirty="0" smtClean="0">
                <a:latin typeface="Courier New" pitchFamily="49" charset="0"/>
                <a:ea typeface="Tahoma" pitchFamily="34" charset="0"/>
                <a:cs typeface="Courier New" pitchFamily="49" charset="0"/>
              </a:rPr>
              <a:t> </a:t>
            </a:r>
            <a:r>
              <a:rPr lang="it-IT" sz="2400" dirty="0" err="1" smtClean="0">
                <a:latin typeface="Courier New" pitchFamily="49" charset="0"/>
                <a:ea typeface="Tahoma" pitchFamily="34" charset="0"/>
                <a:cs typeface="Courier New" pitchFamily="49" charset="0"/>
              </a:rPr>
              <a:t>wether</a:t>
            </a:r>
            <a:r>
              <a:rPr lang="it-IT" sz="2400" dirty="0" smtClean="0">
                <a:latin typeface="Courier New" pitchFamily="49" charset="0"/>
                <a:ea typeface="Tahoma" pitchFamily="34" charset="0"/>
                <a:cs typeface="Courier New" pitchFamily="49" charset="0"/>
              </a:rPr>
              <a:t> </a:t>
            </a:r>
            <a:r>
              <a:rPr lang="it-IT" sz="2400" dirty="0" err="1" smtClean="0">
                <a:latin typeface="Courier New" pitchFamily="49" charset="0"/>
                <a:ea typeface="Tahoma" pitchFamily="34" charset="0"/>
                <a:cs typeface="Courier New" pitchFamily="49" charset="0"/>
              </a:rPr>
              <a:t>solution</a:t>
            </a:r>
            <a:r>
              <a:rPr lang="it-IT" sz="2400" dirty="0" smtClean="0">
                <a:latin typeface="Courier New" pitchFamily="49" charset="0"/>
                <a:ea typeface="Tahoma" pitchFamily="34" charset="0"/>
                <a:cs typeface="Courier New" pitchFamily="49" charset="0"/>
              </a:rPr>
              <a:t> </a:t>
            </a:r>
            <a:r>
              <a:rPr lang="it-IT" sz="2400" dirty="0" err="1" smtClean="0">
                <a:latin typeface="Courier New" pitchFamily="49" charset="0"/>
                <a:ea typeface="Tahoma" pitchFamily="34" charset="0"/>
                <a:cs typeface="Courier New" pitchFamily="49" charset="0"/>
              </a:rPr>
              <a:t>is</a:t>
            </a:r>
            <a:r>
              <a:rPr lang="it-IT" sz="2400" dirty="0" smtClean="0">
                <a:latin typeface="Courier New" pitchFamily="49" charset="0"/>
                <a:ea typeface="Tahoma" pitchFamily="34" charset="0"/>
                <a:cs typeface="Courier New" pitchFamily="49" charset="0"/>
              </a:rPr>
              <a:t> </a:t>
            </a:r>
            <a:r>
              <a:rPr lang="it-IT" sz="2400" dirty="0" err="1" smtClean="0">
                <a:latin typeface="Courier New" pitchFamily="49" charset="0"/>
                <a:ea typeface="Tahoma" pitchFamily="34" charset="0"/>
                <a:cs typeface="Courier New" pitchFamily="49" charset="0"/>
              </a:rPr>
              <a:t>stationary</a:t>
            </a:r>
            <a:r>
              <a:rPr lang="it-IT" sz="2400" dirty="0" smtClean="0">
                <a:latin typeface="Courier New" pitchFamily="49" charset="0"/>
                <a:ea typeface="Tahoma" pitchFamily="34" charset="0"/>
                <a:cs typeface="Courier New" pitchFamily="49" charset="0"/>
              </a:rPr>
              <a:t>. </a:t>
            </a:r>
          </a:p>
          <a:p>
            <a:pPr marL="914400" lvl="1" indent="-457200"/>
            <a:r>
              <a:rPr lang="it-IT" sz="2400" dirty="0" smtClean="0">
                <a:latin typeface="Courier New" pitchFamily="49" charset="0"/>
                <a:ea typeface="Tahoma" pitchFamily="34" charset="0"/>
                <a:cs typeface="Courier New" pitchFamily="49" charset="0"/>
              </a:rPr>
              <a:t>	</a:t>
            </a:r>
            <a:r>
              <a:rPr lang="it-IT" sz="2400" dirty="0" err="1" smtClean="0">
                <a:latin typeface="Courier New" pitchFamily="49" charset="0"/>
                <a:ea typeface="Tahoma" pitchFamily="34" charset="0"/>
                <a:cs typeface="Courier New" pitchFamily="49" charset="0"/>
              </a:rPr>
              <a:t>If</a:t>
            </a:r>
            <a:r>
              <a:rPr lang="it-IT" sz="2400" dirty="0" smtClean="0">
                <a:latin typeface="Courier New" pitchFamily="49" charset="0"/>
                <a:ea typeface="Tahoma" pitchFamily="34" charset="0"/>
                <a:cs typeface="Courier New" pitchFamily="49" charset="0"/>
              </a:rPr>
              <a:t> yes, </a:t>
            </a:r>
            <a:r>
              <a:rPr lang="it-IT" sz="2400" dirty="0" smtClean="0">
                <a:latin typeface="Courier New" pitchFamily="49" charset="0"/>
                <a:ea typeface="Tahoma" pitchFamily="34" charset="0"/>
                <a:cs typeface="Courier New" pitchFamily="49" charset="0"/>
              </a:rPr>
              <a:t>stop </a:t>
            </a:r>
            <a:r>
              <a:rPr lang="it-IT" sz="2400" dirty="0" err="1" smtClean="0">
                <a:latin typeface="Courier New" pitchFamily="49" charset="0"/>
                <a:ea typeface="Tahoma" pitchFamily="34" charset="0"/>
                <a:cs typeface="Courier New" pitchFamily="49" charset="0"/>
              </a:rPr>
              <a:t>iterations</a:t>
            </a:r>
            <a:endParaRPr lang="en-GB" sz="2400" dirty="0">
              <a:latin typeface="Times New Roman" pitchFamily="18" charset="0"/>
              <a:ea typeface="Tahoma" pitchFamily="34" charset="0"/>
              <a:cs typeface="Times New Roman" pitchFamily="18" charset="0"/>
            </a:endParaRPr>
          </a:p>
        </p:txBody>
      </p:sp>
      <p:sp>
        <p:nvSpPr>
          <p:cNvPr id="6" name="CasellaDiTesto 5"/>
          <p:cNvSpPr txBox="1"/>
          <p:nvPr/>
        </p:nvSpPr>
        <p:spPr>
          <a:xfrm>
            <a:off x="5843319" y="1071546"/>
            <a:ext cx="2729209" cy="369332"/>
          </a:xfrm>
          <a:prstGeom prst="rect">
            <a:avLst/>
          </a:prstGeom>
          <a:solidFill>
            <a:srgbClr val="FFFF99"/>
          </a:solidFill>
          <a:ln>
            <a:solidFill>
              <a:srgbClr val="C00000"/>
            </a:solidFill>
          </a:ln>
        </p:spPr>
        <p:txBody>
          <a:bodyPr wrap="none" rtlCol="0">
            <a:spAutoFit/>
          </a:bodyPr>
          <a:lstStyle/>
          <a:p>
            <a:r>
              <a:rPr lang="it-IT" dirty="0" err="1" smtClean="0">
                <a:solidFill>
                  <a:srgbClr val="C00000"/>
                </a:solidFill>
                <a:latin typeface="Tahoma" pitchFamily="34" charset="0"/>
                <a:ea typeface="Tahoma" pitchFamily="34" charset="0"/>
                <a:cs typeface="Tahoma" pitchFamily="34" charset="0"/>
              </a:rPr>
              <a:t>Chan-Vese</a:t>
            </a:r>
            <a:r>
              <a:rPr lang="it-IT" dirty="0" smtClean="0">
                <a:solidFill>
                  <a:srgbClr val="C00000"/>
                </a:solidFill>
                <a:latin typeface="Tahoma" pitchFamily="34" charset="0"/>
                <a:ea typeface="Tahoma" pitchFamily="34" charset="0"/>
                <a:cs typeface="Tahoma" pitchFamily="34" charset="0"/>
              </a:rPr>
              <a:t> </a:t>
            </a:r>
            <a:r>
              <a:rPr lang="it-IT" dirty="0" err="1" smtClean="0">
                <a:solidFill>
                  <a:srgbClr val="C00000"/>
                </a:solidFill>
                <a:latin typeface="Tahoma" pitchFamily="34" charset="0"/>
                <a:ea typeface="Tahoma" pitchFamily="34" charset="0"/>
                <a:cs typeface="Tahoma" pitchFamily="34" charset="0"/>
              </a:rPr>
              <a:t>Segmentation</a:t>
            </a:r>
            <a:endParaRPr lang="en-GB" dirty="0">
              <a:solidFill>
                <a:srgbClr val="C00000"/>
              </a:solidFill>
              <a:latin typeface="Tahoma" pitchFamily="34" charset="0"/>
              <a:ea typeface="Tahoma" pitchFamily="34" charset="0"/>
              <a:cs typeface="Tahoma" pitchFamily="34" charset="0"/>
            </a:endParaRPr>
          </a:p>
        </p:txBody>
      </p:sp>
      <p:graphicFrame>
        <p:nvGraphicFramePr>
          <p:cNvPr id="46081" name="Object 1"/>
          <p:cNvGraphicFramePr>
            <a:graphicFrameLocks noChangeAspect="1"/>
          </p:cNvGraphicFramePr>
          <p:nvPr/>
        </p:nvGraphicFramePr>
        <p:xfrm>
          <a:off x="4532335" y="5394346"/>
          <a:ext cx="3182937" cy="1035050"/>
        </p:xfrm>
        <a:graphic>
          <a:graphicData uri="http://schemas.openxmlformats.org/presentationml/2006/ole">
            <p:oleObj spid="_x0000_s46081" name="Equazione" r:id="rId3" imgW="1562040" imgH="507960" progId="Equation.3">
              <p:embed/>
            </p:oleObj>
          </a:graphicData>
        </a:graphic>
      </p:graphicFrame>
      <p:sp>
        <p:nvSpPr>
          <p:cNvPr id="8" name="Rettangolo 7"/>
          <p:cNvSpPr/>
          <p:nvPr/>
        </p:nvSpPr>
        <p:spPr>
          <a:xfrm>
            <a:off x="667140" y="4878494"/>
            <a:ext cx="8262578" cy="369332"/>
          </a:xfrm>
          <a:prstGeom prst="rect">
            <a:avLst/>
          </a:prstGeom>
        </p:spPr>
        <p:txBody>
          <a:bodyPr wrap="square">
            <a:spAutoFit/>
          </a:bodyPr>
          <a:lstStyle/>
          <a:p>
            <a:r>
              <a:rPr lang="en-GB" dirty="0" smtClean="0">
                <a:latin typeface="Tahoma" pitchFamily="34" charset="0"/>
                <a:ea typeface="Tahoma" pitchFamily="34" charset="0"/>
                <a:cs typeface="Tahoma" pitchFamily="34" charset="0"/>
              </a:rPr>
              <a:t>The </a:t>
            </a:r>
            <a:r>
              <a:rPr lang="en-GB" dirty="0" err="1" smtClean="0">
                <a:latin typeface="Tahoma" pitchFamily="34" charset="0"/>
                <a:ea typeface="Tahoma" pitchFamily="34" charset="0"/>
                <a:cs typeface="Tahoma" pitchFamily="34" charset="0"/>
              </a:rPr>
              <a:t>reinitialization</a:t>
            </a:r>
            <a:r>
              <a:rPr lang="en-GB" dirty="0" smtClean="0">
                <a:latin typeface="Tahoma" pitchFamily="34" charset="0"/>
                <a:ea typeface="Tahoma" pitchFamily="34" charset="0"/>
                <a:cs typeface="Tahoma" pitchFamily="34" charset="0"/>
              </a:rPr>
              <a:t> process is made by using the following PDE:</a:t>
            </a:r>
            <a:endParaRPr lang="en-GB" dirty="0">
              <a:latin typeface="Tahoma" pitchFamily="34" charset="0"/>
              <a:ea typeface="Tahoma" pitchFamily="34" charset="0"/>
              <a:cs typeface="Tahoma" pitchFamily="34" charset="0"/>
            </a:endParaRPr>
          </a:p>
        </p:txBody>
      </p:sp>
      <p:sp>
        <p:nvSpPr>
          <p:cNvPr id="9" name="Rettangolo arrotondato 8"/>
          <p:cNvSpPr/>
          <p:nvPr/>
        </p:nvSpPr>
        <p:spPr>
          <a:xfrm>
            <a:off x="4357686" y="5286388"/>
            <a:ext cx="3429024" cy="121444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
            <a:ext cx="8472518" cy="785818"/>
          </a:xfrm>
        </p:spPr>
        <p:txBody>
          <a:bodyPr>
            <a:normAutofit/>
          </a:bodyPr>
          <a:lstStyle/>
          <a:p>
            <a:r>
              <a:rPr lang="it-IT" dirty="0" smtClean="0"/>
              <a:t>test 1: </a:t>
            </a:r>
            <a:r>
              <a:rPr lang="it-IT" dirty="0" err="1" smtClean="0"/>
              <a:t>fluorescence</a:t>
            </a:r>
            <a:r>
              <a:rPr lang="it-IT" dirty="0" smtClean="0"/>
              <a:t> </a:t>
            </a:r>
            <a:r>
              <a:rPr lang="it-IT" dirty="0" err="1" smtClean="0"/>
              <a:t>image</a:t>
            </a:r>
            <a:r>
              <a:rPr lang="it-IT" dirty="0" smtClean="0"/>
              <a:t> </a:t>
            </a:r>
            <a:r>
              <a:rPr lang="it-IT" dirty="0" err="1" smtClean="0"/>
              <a:t>segmentation</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12</a:t>
            </a:fld>
            <a:endParaRPr lang="it-IT"/>
          </a:p>
        </p:txBody>
      </p:sp>
      <p:sp>
        <p:nvSpPr>
          <p:cNvPr id="18" name="Segnaposto contenuto 2"/>
          <p:cNvSpPr txBox="1">
            <a:spLocks/>
          </p:cNvSpPr>
          <p:nvPr/>
        </p:nvSpPr>
        <p:spPr>
          <a:xfrm>
            <a:off x="6072198" y="5357826"/>
            <a:ext cx="3143272" cy="50006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Image</a:t>
            </a:r>
            <a:r>
              <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 </a:t>
            </a:r>
            <a:r>
              <a:rPr kumimoji="0" lang="it-IT" sz="16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size</a:t>
            </a:r>
            <a:r>
              <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1024 </a:t>
            </a:r>
            <a:r>
              <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X 1280</a:t>
            </a:r>
            <a:endParaRPr kumimoji="0" lang="en-GB" sz="16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14" name="Immagine 13" descr="1.7.1_rid.jpg"/>
          <p:cNvPicPr>
            <a:picLocks noChangeAspect="1"/>
          </p:cNvPicPr>
          <p:nvPr/>
        </p:nvPicPr>
        <p:blipFill>
          <a:blip r:embed="rId3"/>
          <a:stretch>
            <a:fillRect/>
          </a:stretch>
        </p:blipFill>
        <p:spPr>
          <a:xfrm>
            <a:off x="3385502" y="1142984"/>
            <a:ext cx="2876319" cy="2299557"/>
          </a:xfrm>
          <a:prstGeom prst="rect">
            <a:avLst/>
          </a:prstGeom>
          <a:ln w="28575">
            <a:solidFill>
              <a:srgbClr val="C00000"/>
            </a:solidFill>
          </a:ln>
        </p:spPr>
      </p:pic>
      <p:sp>
        <p:nvSpPr>
          <p:cNvPr id="20" name="Rettangolo 19"/>
          <p:cNvSpPr/>
          <p:nvPr/>
        </p:nvSpPr>
        <p:spPr>
          <a:xfrm>
            <a:off x="5807102" y="3500438"/>
            <a:ext cx="622286" cy="369332"/>
          </a:xfrm>
          <a:prstGeom prst="rect">
            <a:avLst/>
          </a:prstGeom>
        </p:spPr>
        <p:txBody>
          <a:bodyPr wrap="none">
            <a:spAutoFit/>
          </a:bodyPr>
          <a:lstStyle/>
          <a:p>
            <a:r>
              <a:rPr lang="it-IT" b="1" dirty="0" smtClean="0">
                <a:solidFill>
                  <a:schemeClr val="tx2">
                    <a:lumMod val="60000"/>
                    <a:lumOff val="40000"/>
                  </a:schemeClr>
                </a:solidFill>
              </a:rPr>
              <a:t>DNA</a:t>
            </a:r>
            <a:endParaRPr lang="en-GB" b="1" dirty="0">
              <a:solidFill>
                <a:schemeClr val="tx2">
                  <a:lumMod val="60000"/>
                  <a:lumOff val="40000"/>
                </a:schemeClr>
              </a:solidFill>
            </a:endParaRPr>
          </a:p>
        </p:txBody>
      </p:sp>
      <p:sp>
        <p:nvSpPr>
          <p:cNvPr id="21" name="Rettangolo 20"/>
          <p:cNvSpPr/>
          <p:nvPr/>
        </p:nvSpPr>
        <p:spPr>
          <a:xfrm>
            <a:off x="2104437" y="3415370"/>
            <a:ext cx="1209627" cy="369332"/>
          </a:xfrm>
          <a:prstGeom prst="rect">
            <a:avLst/>
          </a:prstGeom>
        </p:spPr>
        <p:txBody>
          <a:bodyPr wrap="none">
            <a:spAutoFit/>
          </a:bodyPr>
          <a:lstStyle/>
          <a:p>
            <a:r>
              <a:rPr lang="it-IT" b="1" dirty="0" err="1" smtClean="0">
                <a:solidFill>
                  <a:schemeClr val="accent3">
                    <a:lumMod val="50000"/>
                  </a:schemeClr>
                </a:solidFill>
              </a:rPr>
              <a:t>Polycombs</a:t>
            </a:r>
            <a:endParaRPr lang="en-GB" b="1" dirty="0">
              <a:solidFill>
                <a:schemeClr val="accent3">
                  <a:lumMod val="50000"/>
                </a:schemeClr>
              </a:solidFill>
            </a:endParaRPr>
          </a:p>
        </p:txBody>
      </p:sp>
      <p:sp>
        <p:nvSpPr>
          <p:cNvPr id="22" name="Rettangolo 21"/>
          <p:cNvSpPr/>
          <p:nvPr/>
        </p:nvSpPr>
        <p:spPr>
          <a:xfrm>
            <a:off x="6500826" y="2797916"/>
            <a:ext cx="2357454" cy="1631216"/>
          </a:xfrm>
          <a:prstGeom prst="rect">
            <a:avLst/>
          </a:prstGeom>
          <a:solidFill>
            <a:srgbClr val="FFFF99"/>
          </a:solidFill>
          <a:ln>
            <a:solidFill>
              <a:srgbClr val="C00000"/>
            </a:solidFill>
          </a:ln>
        </p:spPr>
        <p:txBody>
          <a:bodyPr wrap="square">
            <a:spAutoFit/>
          </a:bodyPr>
          <a:lstStyle/>
          <a:p>
            <a:pPr lvl="0" algn="ctr"/>
            <a:r>
              <a:rPr lang="it-IT" sz="2000" dirty="0" err="1" smtClean="0">
                <a:solidFill>
                  <a:srgbClr val="002060"/>
                </a:solidFill>
                <a:latin typeface="Tahoma" pitchFamily="34" charset="0"/>
                <a:ea typeface="Tahoma" pitchFamily="34" charset="0"/>
                <a:cs typeface="Tahoma" pitchFamily="34" charset="0"/>
              </a:rPr>
              <a:t>Analysis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the </a:t>
            </a:r>
            <a:r>
              <a:rPr lang="it-IT" sz="2000" dirty="0" err="1" smtClean="0">
                <a:solidFill>
                  <a:srgbClr val="002060"/>
                </a:solidFill>
                <a:latin typeface="Tahoma" pitchFamily="34" charset="0"/>
                <a:ea typeface="Tahoma" pitchFamily="34" charset="0"/>
                <a:cs typeface="Tahoma" pitchFamily="34" charset="0"/>
              </a:rPr>
              <a:t>lamin</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role</a:t>
            </a:r>
            <a:r>
              <a:rPr lang="it-IT" sz="2000" dirty="0" smtClean="0">
                <a:solidFill>
                  <a:srgbClr val="002060"/>
                </a:solidFill>
                <a:latin typeface="Tahoma" pitchFamily="34" charset="0"/>
                <a:ea typeface="Tahoma" pitchFamily="34" charset="0"/>
                <a:cs typeface="Tahoma" pitchFamily="34" charset="0"/>
              </a:rPr>
              <a:t> in </a:t>
            </a:r>
            <a:r>
              <a:rPr lang="it-IT" sz="2000" dirty="0" err="1" smtClean="0">
                <a:solidFill>
                  <a:srgbClr val="002060"/>
                </a:solidFill>
                <a:latin typeface="Tahoma" pitchFamily="34" charset="0"/>
                <a:ea typeface="Tahoma" pitchFamily="34" charset="0"/>
                <a:cs typeface="Tahoma" pitchFamily="34" charset="0"/>
              </a:rPr>
              <a:t>PcG</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mediated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muscle</a:t>
            </a:r>
            <a:r>
              <a:rPr lang="it-IT" sz="2000" dirty="0" smtClean="0">
                <a:solidFill>
                  <a:srgbClr val="002060"/>
                </a:solidFill>
                <a:latin typeface="Tahoma" pitchFamily="34" charset="0"/>
                <a:ea typeface="Tahoma" pitchFamily="34" charset="0"/>
                <a:cs typeface="Tahoma" pitchFamily="34" charset="0"/>
              </a:rPr>
              <a:t> </a:t>
            </a:r>
            <a:r>
              <a:rPr lang="it-IT" sz="2000" dirty="0" smtClean="0">
                <a:solidFill>
                  <a:srgbClr val="002060"/>
                </a:solidFill>
                <a:latin typeface="Tahoma" pitchFamily="34" charset="0"/>
                <a:ea typeface="Tahoma" pitchFamily="34" charset="0"/>
                <a:cs typeface="Tahoma" pitchFamily="34" charset="0"/>
              </a:rPr>
              <a:t>and </a:t>
            </a:r>
            <a:r>
              <a:rPr lang="it-IT" sz="2000" dirty="0" err="1" smtClean="0">
                <a:solidFill>
                  <a:srgbClr val="002060"/>
                </a:solidFill>
                <a:latin typeface="Tahoma" pitchFamily="34" charset="0"/>
                <a:ea typeface="Tahoma" pitchFamily="34" charset="0"/>
                <a:cs typeface="Tahoma" pitchFamily="34" charset="0"/>
              </a:rPr>
              <a:t>neuronal</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cell</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differentiation</a:t>
            </a:r>
            <a:endParaRPr lang="en-GB" sz="2000" dirty="0">
              <a:solidFill>
                <a:srgbClr val="002060"/>
              </a:solidFill>
              <a:latin typeface="Tahoma" pitchFamily="34" charset="0"/>
              <a:ea typeface="Tahoma" pitchFamily="34" charset="0"/>
              <a:cs typeface="Tahoma" pitchFamily="34" charset="0"/>
            </a:endParaRPr>
          </a:p>
        </p:txBody>
      </p:sp>
      <p:pic>
        <p:nvPicPr>
          <p:cNvPr id="24" name="Immagine 23" descr="CVoutContour1.7.1_rid.jpg"/>
          <p:cNvPicPr>
            <a:picLocks noChangeAspect="1"/>
          </p:cNvPicPr>
          <p:nvPr/>
        </p:nvPicPr>
        <p:blipFill>
          <a:blip r:embed="rId4"/>
          <a:stretch>
            <a:fillRect/>
          </a:stretch>
        </p:blipFill>
        <p:spPr>
          <a:xfrm>
            <a:off x="3385502" y="3831136"/>
            <a:ext cx="2949556" cy="2359645"/>
          </a:xfrm>
          <a:prstGeom prst="rect">
            <a:avLst/>
          </a:prstGeom>
          <a:ln w="28575">
            <a:solidFill>
              <a:srgbClr val="C00000"/>
            </a:solidFill>
          </a:ln>
        </p:spPr>
      </p:pic>
      <p:pic>
        <p:nvPicPr>
          <p:cNvPr id="25" name="Immagine 24" descr="CVoutContour1.7.2_rid.jpg"/>
          <p:cNvPicPr>
            <a:picLocks noChangeAspect="1"/>
          </p:cNvPicPr>
          <p:nvPr/>
        </p:nvPicPr>
        <p:blipFill>
          <a:blip r:embed="rId5"/>
          <a:stretch>
            <a:fillRect/>
          </a:stretch>
        </p:blipFill>
        <p:spPr>
          <a:xfrm>
            <a:off x="142844" y="3786190"/>
            <a:ext cx="2990112" cy="2404591"/>
          </a:xfrm>
          <a:prstGeom prst="rect">
            <a:avLst/>
          </a:prstGeom>
          <a:ln w="28575">
            <a:solidFill>
              <a:srgbClr val="C00000"/>
            </a:solidFill>
          </a:ln>
        </p:spPr>
      </p:pic>
      <p:pic>
        <p:nvPicPr>
          <p:cNvPr id="26" name="Immagine 25" descr="1.7.2_rid.jpg"/>
          <p:cNvPicPr>
            <a:picLocks noChangeAspect="1"/>
          </p:cNvPicPr>
          <p:nvPr/>
        </p:nvPicPr>
        <p:blipFill>
          <a:blip r:embed="rId6"/>
          <a:stretch>
            <a:fillRect/>
          </a:stretch>
        </p:blipFill>
        <p:spPr>
          <a:xfrm>
            <a:off x="142844" y="1109657"/>
            <a:ext cx="2991584" cy="2391709"/>
          </a:xfrm>
          <a:prstGeom prst="rect">
            <a:avLst/>
          </a:prstGeom>
        </p:spPr>
      </p:pic>
      <p:sp>
        <p:nvSpPr>
          <p:cNvPr id="29" name="Rettangolo 28"/>
          <p:cNvSpPr/>
          <p:nvPr/>
        </p:nvSpPr>
        <p:spPr>
          <a:xfrm>
            <a:off x="8358937" y="571480"/>
            <a:ext cx="713657" cy="523220"/>
          </a:xfrm>
          <a:prstGeom prst="rect">
            <a:avLst/>
          </a:prstGeom>
        </p:spPr>
        <p:txBody>
          <a:bodyPr wrap="none">
            <a:spAutoFit/>
          </a:bodyPr>
          <a:lstStyle/>
          <a:p>
            <a:r>
              <a:rPr lang="it-IT" sz="28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1/3</a:t>
            </a:r>
            <a:endParaRPr lang="en-GB" dirty="0"/>
          </a:p>
        </p:txBody>
      </p:sp>
      <p:sp>
        <p:nvSpPr>
          <p:cNvPr id="30" name="Ovale 29"/>
          <p:cNvSpPr/>
          <p:nvPr/>
        </p:nvSpPr>
        <p:spPr>
          <a:xfrm>
            <a:off x="1714480" y="4000504"/>
            <a:ext cx="785818" cy="785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ttore 2 31"/>
          <p:cNvCxnSpPr>
            <a:stCxn id="30" idx="5"/>
            <a:endCxn id="34" idx="0"/>
          </p:cNvCxnSpPr>
          <p:nvPr/>
        </p:nvCxnSpPr>
        <p:spPr>
          <a:xfrm rot="16200000" flipH="1">
            <a:off x="1974449" y="5082010"/>
            <a:ext cx="1615278" cy="79374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Segnaposto contenuto 2"/>
          <p:cNvSpPr txBox="1">
            <a:spLocks/>
          </p:cNvSpPr>
          <p:nvPr/>
        </p:nvSpPr>
        <p:spPr>
          <a:xfrm>
            <a:off x="1357290" y="6286520"/>
            <a:ext cx="3643338" cy="500066"/>
          </a:xfrm>
          <a:prstGeom prst="rect">
            <a:avLst/>
          </a:prstGeom>
        </p:spPr>
        <p:txBody>
          <a:bodyPr vert="horz" lIns="91440" tIns="45720" rIns="91440" bIns="45720" rtlCol="0">
            <a:noAutofit/>
          </a:bodyPr>
          <a:lstStyle/>
          <a:p>
            <a:pPr marL="342900" lvl="0" indent="-342900">
              <a:spcBef>
                <a:spcPct val="20000"/>
              </a:spcBef>
              <a:defRPr/>
            </a:pPr>
            <a:r>
              <a:rPr lang="it-IT" sz="1600" i="1" dirty="0" err="1" smtClean="0">
                <a:solidFill>
                  <a:srgbClr val="C00000"/>
                </a:solidFill>
                <a:latin typeface="Tahoma" pitchFamily="34" charset="0"/>
                <a:ea typeface="Tahoma" pitchFamily="34" charset="0"/>
                <a:cs typeface="Tahoma" pitchFamily="34" charset="0"/>
              </a:rPr>
              <a:t>touching</a:t>
            </a:r>
            <a:r>
              <a:rPr lang="it-IT" sz="1600" i="1" dirty="0" smtClean="0">
                <a:solidFill>
                  <a:srgbClr val="C00000"/>
                </a:solidFill>
                <a:latin typeface="Tahoma" pitchFamily="34" charset="0"/>
                <a:ea typeface="Tahoma" pitchFamily="34" charset="0"/>
                <a:cs typeface="Tahoma" pitchFamily="34" charset="0"/>
              </a:rPr>
              <a:t> </a:t>
            </a:r>
            <a:r>
              <a:rPr lang="it-IT" sz="1600" i="1" dirty="0" err="1" smtClean="0">
                <a:solidFill>
                  <a:srgbClr val="C00000"/>
                </a:solidFill>
                <a:latin typeface="Tahoma" pitchFamily="34" charset="0"/>
                <a:ea typeface="Tahoma" pitchFamily="34" charset="0"/>
                <a:cs typeface="Tahoma" pitchFamily="34" charset="0"/>
              </a:rPr>
              <a:t>cells</a:t>
            </a:r>
            <a:r>
              <a:rPr lang="it-IT" sz="1600" i="1" dirty="0" smtClean="0">
                <a:solidFill>
                  <a:srgbClr val="C00000"/>
                </a:solidFill>
                <a:latin typeface="Tahoma" pitchFamily="34" charset="0"/>
                <a:ea typeface="Tahoma" pitchFamily="34" charset="0"/>
                <a:cs typeface="Tahoma" pitchFamily="34" charset="0"/>
              </a:rPr>
              <a:t>  </a:t>
            </a:r>
            <a:r>
              <a:rPr lang="it-IT" sz="1600" i="1" dirty="0" err="1" smtClean="0">
                <a:solidFill>
                  <a:srgbClr val="C00000"/>
                </a:solidFill>
                <a:latin typeface="Tahoma" pitchFamily="34" charset="0"/>
                <a:ea typeface="Tahoma" pitchFamily="34" charset="0"/>
                <a:cs typeface="Tahoma" pitchFamily="34" charset="0"/>
              </a:rPr>
              <a:t>not</a:t>
            </a:r>
            <a:r>
              <a:rPr lang="it-IT" sz="1600" i="1" dirty="0" smtClean="0">
                <a:solidFill>
                  <a:srgbClr val="C00000"/>
                </a:solidFill>
                <a:latin typeface="Tahoma" pitchFamily="34" charset="0"/>
                <a:ea typeface="Tahoma" pitchFamily="34" charset="0"/>
                <a:cs typeface="Tahoma" pitchFamily="34" charset="0"/>
              </a:rPr>
              <a:t> </a:t>
            </a:r>
            <a:r>
              <a:rPr lang="it-IT" sz="1600" i="1" dirty="0" err="1" smtClean="0">
                <a:solidFill>
                  <a:srgbClr val="C00000"/>
                </a:solidFill>
                <a:latin typeface="Tahoma" pitchFamily="34" charset="0"/>
                <a:ea typeface="Tahoma" pitchFamily="34" charset="0"/>
                <a:cs typeface="Tahoma" pitchFamily="34" charset="0"/>
              </a:rPr>
              <a:t>separated</a:t>
            </a:r>
            <a:r>
              <a:rPr lang="it-IT" sz="1600" i="1" dirty="0" smtClean="0">
                <a:solidFill>
                  <a:srgbClr val="C00000"/>
                </a:solidFill>
                <a:latin typeface="Tahoma" pitchFamily="34" charset="0"/>
                <a:ea typeface="Tahoma" pitchFamily="34" charset="0"/>
                <a:cs typeface="Tahoma" pitchFamily="34" charset="0"/>
              </a:rPr>
              <a:t>!</a:t>
            </a:r>
            <a:endParaRPr kumimoji="0" lang="en-GB" sz="1600" b="0" i="1"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39" name="Ovale 38"/>
          <p:cNvSpPr/>
          <p:nvPr/>
        </p:nvSpPr>
        <p:spPr>
          <a:xfrm>
            <a:off x="4857752" y="4071942"/>
            <a:ext cx="785818" cy="785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nettore 2 39"/>
          <p:cNvCxnSpPr>
            <a:stCxn id="39" idx="3"/>
            <a:endCxn id="34" idx="0"/>
          </p:cNvCxnSpPr>
          <p:nvPr/>
        </p:nvCxnSpPr>
        <p:spPr>
          <a:xfrm rot="5400000">
            <a:off x="3303976" y="4617664"/>
            <a:ext cx="1543840" cy="179387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Segnaposto contenuto 2"/>
          <p:cNvSpPr>
            <a:spLocks noGrp="1"/>
          </p:cNvSpPr>
          <p:nvPr>
            <p:ph idx="1"/>
          </p:nvPr>
        </p:nvSpPr>
        <p:spPr>
          <a:xfrm>
            <a:off x="6643702" y="1571612"/>
            <a:ext cx="1857388" cy="1000132"/>
          </a:xfrm>
        </p:spPr>
        <p:txBody>
          <a:bodyPr>
            <a:noAutofit/>
          </a:bodyPr>
          <a:lstStyle/>
          <a:p>
            <a:pPr algn="ctr"/>
            <a:r>
              <a:rPr lang="it-IT" sz="1600" dirty="0" smtClean="0">
                <a:solidFill>
                  <a:srgbClr val="C00000"/>
                </a:solidFill>
              </a:rPr>
              <a:t>Mouse </a:t>
            </a:r>
            <a:r>
              <a:rPr lang="it-IT" sz="1600" dirty="0" err="1" smtClean="0">
                <a:solidFill>
                  <a:srgbClr val="C00000"/>
                </a:solidFill>
              </a:rPr>
              <a:t>embryonic</a:t>
            </a:r>
            <a:r>
              <a:rPr lang="it-IT" sz="1600" dirty="0" smtClean="0">
                <a:solidFill>
                  <a:srgbClr val="C00000"/>
                </a:solidFill>
              </a:rPr>
              <a:t> </a:t>
            </a:r>
            <a:endParaRPr lang="it-IT" sz="1600" dirty="0" smtClean="0">
              <a:solidFill>
                <a:srgbClr val="C00000"/>
              </a:solidFill>
            </a:endParaRPr>
          </a:p>
          <a:p>
            <a:pPr algn="ctr"/>
            <a:r>
              <a:rPr lang="it-IT" sz="1600" dirty="0" err="1" smtClean="0">
                <a:solidFill>
                  <a:srgbClr val="C00000"/>
                </a:solidFill>
              </a:rPr>
              <a:t>stem</a:t>
            </a:r>
            <a:r>
              <a:rPr lang="it-IT" sz="1600" dirty="0" smtClean="0">
                <a:solidFill>
                  <a:srgbClr val="C00000"/>
                </a:solidFill>
              </a:rPr>
              <a:t> </a:t>
            </a:r>
            <a:r>
              <a:rPr lang="it-IT" sz="1600" dirty="0" err="1" smtClean="0">
                <a:solidFill>
                  <a:srgbClr val="C00000"/>
                </a:solidFill>
              </a:rPr>
              <a:t>cells</a:t>
            </a:r>
            <a:endParaRPr lang="it-IT" sz="1600" dirty="0" smtClean="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
            <a:ext cx="8472518" cy="785818"/>
          </a:xfrm>
        </p:spPr>
        <p:txBody>
          <a:bodyPr>
            <a:normAutofit/>
          </a:bodyPr>
          <a:lstStyle/>
          <a:p>
            <a:r>
              <a:rPr lang="it-IT" dirty="0" smtClean="0"/>
              <a:t>test 1: </a:t>
            </a:r>
            <a:r>
              <a:rPr lang="it-IT" dirty="0" err="1" smtClean="0"/>
              <a:t>fluorescence</a:t>
            </a:r>
            <a:r>
              <a:rPr lang="it-IT" dirty="0" smtClean="0"/>
              <a:t> </a:t>
            </a:r>
            <a:r>
              <a:rPr lang="it-IT" dirty="0" err="1" smtClean="0"/>
              <a:t>image</a:t>
            </a:r>
            <a:r>
              <a:rPr lang="it-IT" dirty="0" smtClean="0"/>
              <a:t> </a:t>
            </a:r>
            <a:r>
              <a:rPr lang="it-IT" dirty="0" err="1" smtClean="0"/>
              <a:t>segmentation</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13</a:t>
            </a:fld>
            <a:endParaRPr lang="it-IT"/>
          </a:p>
        </p:txBody>
      </p:sp>
      <p:sp>
        <p:nvSpPr>
          <p:cNvPr id="18" name="Segnaposto contenuto 2"/>
          <p:cNvSpPr txBox="1">
            <a:spLocks/>
          </p:cNvSpPr>
          <p:nvPr/>
        </p:nvSpPr>
        <p:spPr>
          <a:xfrm>
            <a:off x="6072198" y="5357826"/>
            <a:ext cx="3143272" cy="50006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Image</a:t>
            </a:r>
            <a:r>
              <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 </a:t>
            </a:r>
            <a:r>
              <a:rPr kumimoji="0" lang="it-IT" sz="16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size</a:t>
            </a:r>
            <a:endPar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1024 </a:t>
            </a:r>
            <a:r>
              <a:rPr kumimoji="0" lang="it-IT" sz="1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X 1280</a:t>
            </a:r>
            <a:endParaRPr kumimoji="0" lang="en-GB" sz="16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20" name="Rettangolo 19"/>
          <p:cNvSpPr/>
          <p:nvPr/>
        </p:nvSpPr>
        <p:spPr>
          <a:xfrm>
            <a:off x="5807102" y="3488296"/>
            <a:ext cx="622286" cy="369332"/>
          </a:xfrm>
          <a:prstGeom prst="rect">
            <a:avLst/>
          </a:prstGeom>
        </p:spPr>
        <p:txBody>
          <a:bodyPr wrap="none">
            <a:spAutoFit/>
          </a:bodyPr>
          <a:lstStyle/>
          <a:p>
            <a:r>
              <a:rPr lang="it-IT" b="1" dirty="0" smtClean="0">
                <a:solidFill>
                  <a:schemeClr val="tx2">
                    <a:lumMod val="60000"/>
                    <a:lumOff val="40000"/>
                  </a:schemeClr>
                </a:solidFill>
              </a:rPr>
              <a:t>DNA</a:t>
            </a:r>
            <a:endParaRPr lang="en-GB" b="1" dirty="0">
              <a:solidFill>
                <a:schemeClr val="tx2">
                  <a:lumMod val="60000"/>
                  <a:lumOff val="40000"/>
                </a:schemeClr>
              </a:solidFill>
            </a:endParaRPr>
          </a:p>
        </p:txBody>
      </p:sp>
      <p:sp>
        <p:nvSpPr>
          <p:cNvPr id="21" name="Rettangolo 20"/>
          <p:cNvSpPr/>
          <p:nvPr/>
        </p:nvSpPr>
        <p:spPr>
          <a:xfrm>
            <a:off x="2104437" y="3415370"/>
            <a:ext cx="1209627" cy="369332"/>
          </a:xfrm>
          <a:prstGeom prst="rect">
            <a:avLst/>
          </a:prstGeom>
        </p:spPr>
        <p:txBody>
          <a:bodyPr wrap="none">
            <a:spAutoFit/>
          </a:bodyPr>
          <a:lstStyle/>
          <a:p>
            <a:r>
              <a:rPr lang="it-IT" b="1" dirty="0" err="1" smtClean="0">
                <a:solidFill>
                  <a:schemeClr val="accent3">
                    <a:lumMod val="50000"/>
                  </a:schemeClr>
                </a:solidFill>
              </a:rPr>
              <a:t>Polycombs</a:t>
            </a:r>
            <a:endParaRPr lang="en-GB" b="1" dirty="0">
              <a:solidFill>
                <a:schemeClr val="accent3">
                  <a:lumMod val="50000"/>
                </a:schemeClr>
              </a:solidFill>
            </a:endParaRPr>
          </a:p>
        </p:txBody>
      </p:sp>
      <p:pic>
        <p:nvPicPr>
          <p:cNvPr id="24" name="Immagine 23" descr="CVoutContour1.7.1_rid.jpg"/>
          <p:cNvPicPr>
            <a:picLocks noChangeAspect="1"/>
          </p:cNvPicPr>
          <p:nvPr/>
        </p:nvPicPr>
        <p:blipFill>
          <a:blip r:embed="rId3"/>
          <a:stretch>
            <a:fillRect/>
          </a:stretch>
        </p:blipFill>
        <p:spPr>
          <a:xfrm>
            <a:off x="3385502" y="3831136"/>
            <a:ext cx="2949556" cy="2359645"/>
          </a:xfrm>
          <a:prstGeom prst="rect">
            <a:avLst/>
          </a:prstGeom>
          <a:ln w="28575">
            <a:solidFill>
              <a:srgbClr val="C00000"/>
            </a:solidFill>
          </a:ln>
        </p:spPr>
      </p:pic>
      <p:pic>
        <p:nvPicPr>
          <p:cNvPr id="25" name="Immagine 24" descr="CVoutContour1.7.2_rid.jpg"/>
          <p:cNvPicPr>
            <a:picLocks noChangeAspect="1"/>
          </p:cNvPicPr>
          <p:nvPr/>
        </p:nvPicPr>
        <p:blipFill>
          <a:blip r:embed="rId4"/>
          <a:stretch>
            <a:fillRect/>
          </a:stretch>
        </p:blipFill>
        <p:spPr>
          <a:xfrm>
            <a:off x="142844" y="3786190"/>
            <a:ext cx="2990112" cy="2404591"/>
          </a:xfrm>
          <a:prstGeom prst="rect">
            <a:avLst/>
          </a:prstGeom>
          <a:ln w="28575">
            <a:solidFill>
              <a:srgbClr val="C00000"/>
            </a:solidFill>
          </a:ln>
        </p:spPr>
      </p:pic>
      <p:sp>
        <p:nvSpPr>
          <p:cNvPr id="29" name="Rettangolo 28"/>
          <p:cNvSpPr/>
          <p:nvPr/>
        </p:nvSpPr>
        <p:spPr>
          <a:xfrm>
            <a:off x="8358937" y="571480"/>
            <a:ext cx="713657" cy="523220"/>
          </a:xfrm>
          <a:prstGeom prst="rect">
            <a:avLst/>
          </a:prstGeom>
        </p:spPr>
        <p:txBody>
          <a:bodyPr wrap="none">
            <a:spAutoFit/>
          </a:bodyPr>
          <a:lstStyle/>
          <a:p>
            <a:r>
              <a:rPr lang="it-IT" sz="28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2/3</a:t>
            </a:r>
            <a:endParaRPr lang="en-GB" dirty="0"/>
          </a:p>
        </p:txBody>
      </p:sp>
      <p:grpSp>
        <p:nvGrpSpPr>
          <p:cNvPr id="17" name="Gruppo 16"/>
          <p:cNvGrpSpPr/>
          <p:nvPr/>
        </p:nvGrpSpPr>
        <p:grpSpPr>
          <a:xfrm>
            <a:off x="6143636" y="1357298"/>
            <a:ext cx="2783698" cy="2143140"/>
            <a:chOff x="6143636" y="1357298"/>
            <a:chExt cx="2783698" cy="2143140"/>
          </a:xfrm>
        </p:grpSpPr>
        <p:sp>
          <p:nvSpPr>
            <p:cNvPr id="13" name="CasellaDiTesto 12"/>
            <p:cNvSpPr txBox="1"/>
            <p:nvPr/>
          </p:nvSpPr>
          <p:spPr>
            <a:xfrm>
              <a:off x="6269993" y="1728605"/>
              <a:ext cx="2602444" cy="1754326"/>
            </a:xfrm>
            <a:prstGeom prst="rect">
              <a:avLst/>
            </a:prstGeom>
            <a:noFill/>
          </p:spPr>
          <p:txBody>
            <a:bodyPr wrap="none" rtlCol="0">
              <a:spAutoFit/>
            </a:bodyPr>
            <a:lstStyle/>
            <a:p>
              <a:r>
                <a:rPr lang="en-GB" dirty="0" smtClean="0">
                  <a:latin typeface="Tahoma" pitchFamily="34" charset="0"/>
                  <a:ea typeface="Tahoma" pitchFamily="34" charset="0"/>
                  <a:cs typeface="Tahoma" pitchFamily="34" charset="0"/>
                </a:rPr>
                <a:t>CPU Intel I5 750 </a:t>
              </a:r>
              <a:endParaRPr lang="en-GB"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a:t>
              </a:r>
              <a:r>
                <a:rPr lang="en-GB" dirty="0" smtClean="0">
                  <a:latin typeface="Tahoma" pitchFamily="34" charset="0"/>
                  <a:ea typeface="Tahoma" pitchFamily="34" charset="0"/>
                  <a:cs typeface="Tahoma" pitchFamily="34" charset="0"/>
                </a:rPr>
                <a:t>2.67GHz (quad-core) </a:t>
              </a:r>
            </a:p>
            <a:p>
              <a:r>
                <a:rPr lang="en-GB" dirty="0" smtClean="0">
                  <a:latin typeface="Tahoma" pitchFamily="34" charset="0"/>
                  <a:ea typeface="Tahoma" pitchFamily="34" charset="0"/>
                  <a:cs typeface="Tahoma" pitchFamily="34" charset="0"/>
                </a:rPr>
                <a:t>MEMORY 4GB </a:t>
              </a:r>
            </a:p>
            <a:p>
              <a:r>
                <a:rPr lang="en-GB" dirty="0" err="1" smtClean="0">
                  <a:latin typeface="Tahoma" pitchFamily="34" charset="0"/>
                  <a:ea typeface="Tahoma" pitchFamily="34" charset="0"/>
                  <a:cs typeface="Tahoma" pitchFamily="34" charset="0"/>
                </a:rPr>
                <a:t>gcc</a:t>
              </a:r>
              <a:r>
                <a:rPr lang="en-GB" dirty="0" smtClean="0">
                  <a:latin typeface="Tahoma" pitchFamily="34" charset="0"/>
                  <a:ea typeface="Tahoma" pitchFamily="34" charset="0"/>
                  <a:cs typeface="Tahoma" pitchFamily="34" charset="0"/>
                </a:rPr>
                <a:t> version 4.7.1 </a:t>
              </a:r>
            </a:p>
            <a:p>
              <a:r>
                <a:rPr lang="en-GB" dirty="0" smtClean="0">
                  <a:latin typeface="Tahoma" pitchFamily="34" charset="0"/>
                  <a:ea typeface="Tahoma" pitchFamily="34" charset="0"/>
                  <a:cs typeface="Tahoma" pitchFamily="34" charset="0"/>
                </a:rPr>
                <a:t>OS </a:t>
              </a:r>
              <a:r>
                <a:rPr lang="en-GB" dirty="0" err="1" smtClean="0">
                  <a:latin typeface="Tahoma" pitchFamily="34" charset="0"/>
                  <a:ea typeface="Tahoma" pitchFamily="34" charset="0"/>
                  <a:cs typeface="Tahoma" pitchFamily="34" charset="0"/>
                </a:rPr>
                <a:t>debian</a:t>
              </a:r>
              <a:r>
                <a:rPr lang="en-GB" dirty="0" smtClean="0">
                  <a:latin typeface="Tahoma" pitchFamily="34" charset="0"/>
                  <a:ea typeface="Tahoma" pitchFamily="34" charset="0"/>
                  <a:cs typeface="Tahoma" pitchFamily="34" charset="0"/>
                </a:rPr>
                <a:t> wheezy</a:t>
              </a:r>
            </a:p>
            <a:p>
              <a:r>
                <a:rPr lang="it-IT" dirty="0" err="1" smtClean="0">
                  <a:latin typeface="Tahoma" pitchFamily="34" charset="0"/>
                  <a:ea typeface="Tahoma" pitchFamily="34" charset="0"/>
                  <a:cs typeface="Tahoma" pitchFamily="34" charset="0"/>
                </a:rPr>
                <a:t>Image</a:t>
              </a:r>
              <a:r>
                <a:rPr lang="it-IT" dirty="0" smtClean="0">
                  <a:latin typeface="Tahoma" pitchFamily="34" charset="0"/>
                  <a:ea typeface="Tahoma" pitchFamily="34" charset="0"/>
                  <a:cs typeface="Tahoma" pitchFamily="34" charset="0"/>
                </a:rPr>
                <a:t> </a:t>
              </a:r>
              <a:r>
                <a:rPr lang="it-IT" dirty="0" err="1" smtClean="0">
                  <a:latin typeface="Tahoma" pitchFamily="34" charset="0"/>
                  <a:ea typeface="Tahoma" pitchFamily="34" charset="0"/>
                  <a:cs typeface="Tahoma" pitchFamily="34" charset="0"/>
                </a:rPr>
                <a:t>library</a:t>
              </a:r>
              <a:r>
                <a:rPr lang="it-IT" dirty="0" smtClean="0">
                  <a:latin typeface="Tahoma" pitchFamily="34" charset="0"/>
                  <a:ea typeface="Tahoma" pitchFamily="34" charset="0"/>
                  <a:cs typeface="Tahoma" pitchFamily="34" charset="0"/>
                </a:rPr>
                <a:t> </a:t>
              </a:r>
              <a:r>
                <a:rPr lang="it-IT" dirty="0" err="1" smtClean="0">
                  <a:latin typeface="Tahoma" pitchFamily="34" charset="0"/>
                  <a:ea typeface="Tahoma" pitchFamily="34" charset="0"/>
                  <a:cs typeface="Tahoma" pitchFamily="34" charset="0"/>
                </a:rPr>
                <a:t>libtiff</a:t>
              </a:r>
              <a:endParaRPr lang="en-GB" dirty="0">
                <a:latin typeface="Tahoma" pitchFamily="34" charset="0"/>
                <a:ea typeface="Tahoma" pitchFamily="34" charset="0"/>
                <a:cs typeface="Tahoma" pitchFamily="34" charset="0"/>
              </a:endParaRPr>
            </a:p>
          </p:txBody>
        </p:sp>
        <p:sp>
          <p:nvSpPr>
            <p:cNvPr id="15" name="Rettangolo arrotondato 14"/>
            <p:cNvSpPr/>
            <p:nvPr/>
          </p:nvSpPr>
          <p:spPr>
            <a:xfrm>
              <a:off x="6143636" y="1357298"/>
              <a:ext cx="2783698" cy="214314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p:cNvSpPr/>
            <p:nvPr/>
          </p:nvSpPr>
          <p:spPr>
            <a:xfrm>
              <a:off x="6486660" y="1357298"/>
              <a:ext cx="1800116" cy="400110"/>
            </a:xfrm>
            <a:prstGeom prst="rect">
              <a:avLst/>
            </a:prstGeom>
          </p:spPr>
          <p:txBody>
            <a:bodyPr wrap="square">
              <a:spAutoFit/>
            </a:bodyPr>
            <a:lstStyle/>
            <a:p>
              <a:pPr algn="ctr"/>
              <a:r>
                <a:rPr lang="it-IT" sz="2000" dirty="0" err="1" smtClean="0">
                  <a:solidFill>
                    <a:srgbClr val="002060"/>
                  </a:solidFill>
                  <a:latin typeface="Tahoma" pitchFamily="34" charset="0"/>
                  <a:ea typeface="Tahoma" pitchFamily="34" charset="0"/>
                  <a:cs typeface="Tahoma" pitchFamily="34" charset="0"/>
                </a:rPr>
                <a:t>Architecture</a:t>
              </a:r>
              <a:endParaRPr lang="en-GB" dirty="0">
                <a:solidFill>
                  <a:srgbClr val="002060"/>
                </a:solidFill>
              </a:endParaRPr>
            </a:p>
          </p:txBody>
        </p:sp>
      </p:grpSp>
      <p:graphicFrame>
        <p:nvGraphicFramePr>
          <p:cNvPr id="19" name="Tabella 18"/>
          <p:cNvGraphicFramePr>
            <a:graphicFrameLocks noGrp="1"/>
          </p:cNvGraphicFramePr>
          <p:nvPr/>
        </p:nvGraphicFramePr>
        <p:xfrm>
          <a:off x="1423911" y="1604000"/>
          <a:ext cx="4357716" cy="1363984"/>
        </p:xfrm>
        <a:graphic>
          <a:graphicData uri="http://schemas.openxmlformats.org/drawingml/2006/table">
            <a:tbl>
              <a:tblPr firstRow="1" bandRow="1">
                <a:tableStyleId>{5C22544A-7EE6-4342-B048-85BDC9FD1C3A}</a:tableStyleId>
              </a:tblPr>
              <a:tblGrid>
                <a:gridCol w="509342"/>
                <a:gridCol w="509344"/>
                <a:gridCol w="565937"/>
                <a:gridCol w="1201458"/>
                <a:gridCol w="1571635"/>
              </a:tblGrid>
              <a:tr h="571504">
                <a:tc>
                  <a:txBody>
                    <a:bodyPr/>
                    <a:lstStyle/>
                    <a:p>
                      <a:pPr algn="ctr"/>
                      <a:r>
                        <a:rPr lang="en-GB" sz="2000" dirty="0" smtClean="0">
                          <a:latin typeface="Times New Roman" pitchFamily="18" charset="0"/>
                          <a:cs typeface="Times New Roman" pitchFamily="18" charset="0"/>
                          <a:sym typeface="Symbol"/>
                        </a:rPr>
                        <a:t></a:t>
                      </a:r>
                      <a:r>
                        <a:rPr lang="en-GB" sz="2000" baseline="-25000" dirty="0" smtClean="0">
                          <a:latin typeface="Times New Roman" pitchFamily="18" charset="0"/>
                          <a:cs typeface="Times New Roman" pitchFamily="18" charset="0"/>
                          <a:sym typeface="Symbol"/>
                        </a:rPr>
                        <a:t>1</a:t>
                      </a:r>
                      <a:endParaRPr lang="en-GB" sz="2000" dirty="0">
                        <a:latin typeface="Times New Roman" pitchFamily="18" charset="0"/>
                        <a:cs typeface="Times New Roman" pitchFamily="18" charset="0"/>
                      </a:endParaRPr>
                    </a:p>
                  </a:txBody>
                  <a:tcPr/>
                </a:tc>
                <a:tc>
                  <a:txBody>
                    <a:bodyPr/>
                    <a:lstStyle/>
                    <a:p>
                      <a:pPr algn="ctr"/>
                      <a:r>
                        <a:rPr lang="en-GB" sz="2000" dirty="0" smtClean="0">
                          <a:latin typeface="Times New Roman" pitchFamily="18" charset="0"/>
                          <a:cs typeface="Times New Roman" pitchFamily="18" charset="0"/>
                          <a:sym typeface="Symbol"/>
                        </a:rPr>
                        <a:t></a:t>
                      </a:r>
                      <a:r>
                        <a:rPr lang="en-GB" sz="2000" baseline="-25000" dirty="0" smtClean="0">
                          <a:latin typeface="Times New Roman" pitchFamily="18" charset="0"/>
                          <a:cs typeface="Times New Roman" pitchFamily="18" charset="0"/>
                          <a:sym typeface="Symbol"/>
                        </a:rPr>
                        <a:t>2</a:t>
                      </a:r>
                      <a:endParaRPr lang="en-GB"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sym typeface="Symbol"/>
                        </a:rPr>
                        <a:t>μ</a:t>
                      </a:r>
                      <a:endParaRPr lang="en-GB" sz="2000" dirty="0">
                        <a:latin typeface="Times New Roman" pitchFamily="18" charset="0"/>
                        <a:cs typeface="Times New Roman" pitchFamily="18" charset="0"/>
                      </a:endParaRPr>
                    </a:p>
                  </a:txBody>
                  <a:tcPr/>
                </a:tc>
                <a:tc>
                  <a:txBody>
                    <a:bodyPr/>
                    <a:lstStyle/>
                    <a:p>
                      <a:pPr algn="ctr"/>
                      <a:r>
                        <a:rPr lang="it-IT" sz="2000" dirty="0" err="1" smtClean="0">
                          <a:latin typeface="Times New Roman" pitchFamily="18" charset="0"/>
                          <a:cs typeface="Times New Roman" pitchFamily="18" charset="0"/>
                        </a:rPr>
                        <a:t>iteration</a:t>
                      </a:r>
                      <a:endParaRPr lang="en-GB" sz="2000" dirty="0">
                        <a:latin typeface="Times New Roman" pitchFamily="18" charset="0"/>
                        <a:cs typeface="Times New Roman" pitchFamily="18" charset="0"/>
                      </a:endParaRPr>
                    </a:p>
                  </a:txBody>
                  <a:tcPr/>
                </a:tc>
                <a:tc>
                  <a:txBody>
                    <a:bodyPr/>
                    <a:lstStyle/>
                    <a:p>
                      <a:pPr algn="ctr"/>
                      <a:r>
                        <a:rPr lang="it-IT" sz="2000" dirty="0" err="1" smtClean="0">
                          <a:latin typeface="Times New Roman" pitchFamily="18" charset="0"/>
                          <a:cs typeface="Times New Roman" pitchFamily="18" charset="0"/>
                        </a:rPr>
                        <a:t>Time</a:t>
                      </a:r>
                      <a:r>
                        <a:rPr lang="it-IT" sz="2000" dirty="0" smtClean="0">
                          <a:latin typeface="Times New Roman" pitchFamily="18" charset="0"/>
                          <a:cs typeface="Times New Roman" pitchFamily="18" charset="0"/>
                        </a:rPr>
                        <a:t> (SEC)</a:t>
                      </a:r>
                      <a:endParaRPr lang="en-GB" sz="2000" dirty="0">
                        <a:latin typeface="Times New Roman" pitchFamily="18" charset="0"/>
                        <a:cs typeface="Times New Roman" pitchFamily="18" charset="0"/>
                      </a:endParaRPr>
                    </a:p>
                  </a:txBody>
                  <a:tcPr/>
                </a:tc>
              </a:tr>
              <a:tr h="370840">
                <a:tc>
                  <a:txBody>
                    <a:bodyPr/>
                    <a:lstStyle/>
                    <a:p>
                      <a:pPr algn="ctr"/>
                      <a:r>
                        <a:rPr lang="it-IT" sz="2000" dirty="0" smtClean="0">
                          <a:latin typeface="Times New Roman" pitchFamily="18" charset="0"/>
                          <a:cs typeface="Times New Roman" pitchFamily="18" charset="0"/>
                        </a:rPr>
                        <a:t>0.9</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0.5</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130</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48</a:t>
                      </a:r>
                      <a:endParaRPr lang="en-GB" sz="2000" dirty="0">
                        <a:latin typeface="Times New Roman" pitchFamily="18" charset="0"/>
                        <a:cs typeface="Times New Roman" pitchFamily="18" charset="0"/>
                      </a:endParaRPr>
                    </a:p>
                  </a:txBody>
                  <a:tcPr/>
                </a:tc>
              </a:tr>
              <a:tr h="370840">
                <a:tc>
                  <a:txBody>
                    <a:bodyPr/>
                    <a:lstStyle/>
                    <a:p>
                      <a:pPr algn="ctr"/>
                      <a:r>
                        <a:rPr lang="it-IT" sz="2000" dirty="0" smtClean="0">
                          <a:latin typeface="Times New Roman" pitchFamily="18" charset="0"/>
                          <a:cs typeface="Times New Roman" pitchFamily="18" charset="0"/>
                        </a:rPr>
                        <a:t>0.9</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0.5</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310</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127</a:t>
                      </a:r>
                      <a:endParaRPr lang="en-GB" sz="2000" dirty="0">
                        <a:latin typeface="Times New Roman" pitchFamily="18" charset="0"/>
                        <a:cs typeface="Times New Roman" pitchFamily="18" charset="0"/>
                      </a:endParaRPr>
                    </a:p>
                  </a:txBody>
                  <a:tcPr/>
                </a:tc>
              </a:tr>
            </a:tbl>
          </a:graphicData>
        </a:graphic>
      </p:graphicFrame>
      <p:sp>
        <p:nvSpPr>
          <p:cNvPr id="23" name="Segnaposto contenuto 2"/>
          <p:cNvSpPr txBox="1">
            <a:spLocks/>
          </p:cNvSpPr>
          <p:nvPr/>
        </p:nvSpPr>
        <p:spPr>
          <a:xfrm>
            <a:off x="2028444" y="1071546"/>
            <a:ext cx="3038803"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Model</a:t>
            </a:r>
            <a:r>
              <a:rPr kumimoji="0" lang="it-IT" sz="2000" b="0" i="0" u="none" strike="noStrike" kern="1200" cap="none" spc="0" normalizeH="0" noProof="0" dirty="0" smtClean="0">
                <a:ln>
                  <a:noFill/>
                </a:ln>
                <a:solidFill>
                  <a:srgbClr val="C00000"/>
                </a:solidFill>
                <a:effectLst/>
                <a:uLnTx/>
                <a:uFillTx/>
                <a:latin typeface="Tahoma" pitchFamily="34" charset="0"/>
                <a:ea typeface="Tahoma" pitchFamily="34" charset="0"/>
                <a:cs typeface="Tahoma" pitchFamily="34" charset="0"/>
              </a:rPr>
              <a:t> </a:t>
            </a:r>
            <a:r>
              <a:rPr kumimoji="0" lang="it-IT" sz="2000" b="0" i="0" u="none" strike="noStrike" kern="1200" cap="none" spc="0" normalizeH="0" noProof="0" dirty="0" err="1" smtClean="0">
                <a:ln>
                  <a:noFill/>
                </a:ln>
                <a:solidFill>
                  <a:srgbClr val="C00000"/>
                </a:solidFill>
                <a:effectLst/>
                <a:uLnTx/>
                <a:uFillTx/>
                <a:latin typeface="Tahoma" pitchFamily="34" charset="0"/>
                <a:ea typeface="Tahoma" pitchFamily="34" charset="0"/>
                <a:cs typeface="Tahoma" pitchFamily="34" charset="0"/>
              </a:rPr>
              <a:t>Parameters</a:t>
            </a:r>
            <a:endParaRPr kumimoji="0" lang="en-GB" sz="20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27" name="Rettangolo 26"/>
          <p:cNvSpPr/>
          <p:nvPr/>
        </p:nvSpPr>
        <p:spPr>
          <a:xfrm>
            <a:off x="730185" y="2631040"/>
            <a:ext cx="622286" cy="369332"/>
          </a:xfrm>
          <a:prstGeom prst="rect">
            <a:avLst/>
          </a:prstGeom>
        </p:spPr>
        <p:txBody>
          <a:bodyPr wrap="none">
            <a:spAutoFit/>
          </a:bodyPr>
          <a:lstStyle/>
          <a:p>
            <a:pPr algn="r"/>
            <a:r>
              <a:rPr lang="it-IT" b="1" dirty="0" smtClean="0">
                <a:solidFill>
                  <a:schemeClr val="tx2">
                    <a:lumMod val="60000"/>
                    <a:lumOff val="40000"/>
                  </a:schemeClr>
                </a:solidFill>
              </a:rPr>
              <a:t>DNA</a:t>
            </a:r>
            <a:endParaRPr lang="en-GB" b="1" dirty="0">
              <a:solidFill>
                <a:schemeClr val="tx2">
                  <a:lumMod val="60000"/>
                  <a:lumOff val="40000"/>
                </a:schemeClr>
              </a:solidFill>
            </a:endParaRPr>
          </a:p>
        </p:txBody>
      </p:sp>
      <p:sp>
        <p:nvSpPr>
          <p:cNvPr id="28" name="Rettangolo 27"/>
          <p:cNvSpPr/>
          <p:nvPr/>
        </p:nvSpPr>
        <p:spPr>
          <a:xfrm>
            <a:off x="142844" y="2273850"/>
            <a:ext cx="1209627" cy="369332"/>
          </a:xfrm>
          <a:prstGeom prst="rect">
            <a:avLst/>
          </a:prstGeom>
        </p:spPr>
        <p:txBody>
          <a:bodyPr wrap="none">
            <a:spAutoFit/>
          </a:bodyPr>
          <a:lstStyle/>
          <a:p>
            <a:pPr algn="r"/>
            <a:r>
              <a:rPr lang="it-IT" b="1" dirty="0" err="1" smtClean="0">
                <a:solidFill>
                  <a:schemeClr val="accent3">
                    <a:lumMod val="50000"/>
                  </a:schemeClr>
                </a:solidFill>
              </a:rPr>
              <a:t>Polycombs</a:t>
            </a:r>
            <a:endParaRPr lang="en-GB"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
            <a:ext cx="8472518" cy="785818"/>
          </a:xfrm>
        </p:spPr>
        <p:txBody>
          <a:bodyPr>
            <a:normAutofit/>
          </a:bodyPr>
          <a:lstStyle/>
          <a:p>
            <a:r>
              <a:rPr lang="it-IT" dirty="0" smtClean="0"/>
              <a:t>test 1: </a:t>
            </a:r>
            <a:r>
              <a:rPr lang="it-IT" dirty="0" err="1" smtClean="0"/>
              <a:t>fluorescence</a:t>
            </a:r>
            <a:r>
              <a:rPr lang="it-IT" dirty="0" smtClean="0"/>
              <a:t> </a:t>
            </a:r>
            <a:r>
              <a:rPr lang="it-IT" dirty="0" err="1" smtClean="0"/>
              <a:t>image</a:t>
            </a:r>
            <a:r>
              <a:rPr lang="it-IT" dirty="0" smtClean="0"/>
              <a:t> </a:t>
            </a:r>
            <a:r>
              <a:rPr lang="it-IT" dirty="0" err="1" smtClean="0"/>
              <a:t>segmentation</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14</a:t>
            </a:fld>
            <a:endParaRPr lang="it-IT"/>
          </a:p>
        </p:txBody>
      </p:sp>
      <p:sp>
        <p:nvSpPr>
          <p:cNvPr id="21" name="Rettangolo 20"/>
          <p:cNvSpPr/>
          <p:nvPr/>
        </p:nvSpPr>
        <p:spPr>
          <a:xfrm>
            <a:off x="2104437" y="3415370"/>
            <a:ext cx="1209627" cy="369332"/>
          </a:xfrm>
          <a:prstGeom prst="rect">
            <a:avLst/>
          </a:prstGeom>
        </p:spPr>
        <p:txBody>
          <a:bodyPr wrap="none">
            <a:spAutoFit/>
          </a:bodyPr>
          <a:lstStyle/>
          <a:p>
            <a:r>
              <a:rPr lang="it-IT" b="1" dirty="0" err="1" smtClean="0">
                <a:solidFill>
                  <a:schemeClr val="accent3">
                    <a:lumMod val="50000"/>
                  </a:schemeClr>
                </a:solidFill>
              </a:rPr>
              <a:t>Polycombs</a:t>
            </a:r>
            <a:endParaRPr lang="en-GB" b="1" dirty="0">
              <a:solidFill>
                <a:schemeClr val="accent3">
                  <a:lumMod val="50000"/>
                </a:schemeClr>
              </a:solidFill>
            </a:endParaRPr>
          </a:p>
        </p:txBody>
      </p:sp>
      <p:pic>
        <p:nvPicPr>
          <p:cNvPr id="25" name="Immagine 24" descr="CVoutContour1.7.2_rid.jpg"/>
          <p:cNvPicPr>
            <a:picLocks noChangeAspect="1"/>
          </p:cNvPicPr>
          <p:nvPr/>
        </p:nvPicPr>
        <p:blipFill>
          <a:blip r:embed="rId3"/>
          <a:stretch>
            <a:fillRect/>
          </a:stretch>
        </p:blipFill>
        <p:spPr>
          <a:xfrm>
            <a:off x="142844" y="3786190"/>
            <a:ext cx="2990112" cy="2404591"/>
          </a:xfrm>
          <a:prstGeom prst="rect">
            <a:avLst/>
          </a:prstGeom>
          <a:ln w="28575">
            <a:solidFill>
              <a:srgbClr val="C00000"/>
            </a:solidFill>
          </a:ln>
        </p:spPr>
      </p:pic>
      <p:sp>
        <p:nvSpPr>
          <p:cNvPr id="29" name="Rettangolo 28"/>
          <p:cNvSpPr/>
          <p:nvPr/>
        </p:nvSpPr>
        <p:spPr>
          <a:xfrm>
            <a:off x="8358937" y="571480"/>
            <a:ext cx="713657" cy="523220"/>
          </a:xfrm>
          <a:prstGeom prst="rect">
            <a:avLst/>
          </a:prstGeom>
        </p:spPr>
        <p:txBody>
          <a:bodyPr wrap="none">
            <a:spAutoFit/>
          </a:bodyPr>
          <a:lstStyle/>
          <a:p>
            <a:r>
              <a:rPr lang="it-IT" sz="28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a:t>
            </a:r>
            <a:r>
              <a:rPr lang="it-IT" sz="2800"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a:t>
            </a:r>
            <a:endParaRPr lang="en-GB" dirty="0"/>
          </a:p>
        </p:txBody>
      </p:sp>
      <p:grpSp>
        <p:nvGrpSpPr>
          <p:cNvPr id="3" name="Gruppo 16"/>
          <p:cNvGrpSpPr/>
          <p:nvPr/>
        </p:nvGrpSpPr>
        <p:grpSpPr>
          <a:xfrm>
            <a:off x="6143636" y="1357298"/>
            <a:ext cx="2783698" cy="2143140"/>
            <a:chOff x="6143636" y="1357298"/>
            <a:chExt cx="2783698" cy="2143140"/>
          </a:xfrm>
        </p:grpSpPr>
        <p:sp>
          <p:nvSpPr>
            <p:cNvPr id="13" name="CasellaDiTesto 12"/>
            <p:cNvSpPr txBox="1"/>
            <p:nvPr/>
          </p:nvSpPr>
          <p:spPr>
            <a:xfrm>
              <a:off x="6269993" y="1728605"/>
              <a:ext cx="2602444" cy="1754326"/>
            </a:xfrm>
            <a:prstGeom prst="rect">
              <a:avLst/>
            </a:prstGeom>
            <a:noFill/>
          </p:spPr>
          <p:txBody>
            <a:bodyPr wrap="none" rtlCol="0">
              <a:spAutoFit/>
            </a:bodyPr>
            <a:lstStyle/>
            <a:p>
              <a:r>
                <a:rPr lang="en-GB" dirty="0" smtClean="0">
                  <a:latin typeface="Tahoma" pitchFamily="34" charset="0"/>
                  <a:ea typeface="Tahoma" pitchFamily="34" charset="0"/>
                  <a:cs typeface="Tahoma" pitchFamily="34" charset="0"/>
                </a:rPr>
                <a:t>CPU Intel I5 750 </a:t>
              </a:r>
              <a:endParaRPr lang="en-GB"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a:t>
              </a:r>
              <a:r>
                <a:rPr lang="en-GB" dirty="0" smtClean="0">
                  <a:latin typeface="Tahoma" pitchFamily="34" charset="0"/>
                  <a:ea typeface="Tahoma" pitchFamily="34" charset="0"/>
                  <a:cs typeface="Tahoma" pitchFamily="34" charset="0"/>
                </a:rPr>
                <a:t>2.67GHz (quad-core) </a:t>
              </a:r>
            </a:p>
            <a:p>
              <a:r>
                <a:rPr lang="en-GB" dirty="0" smtClean="0">
                  <a:latin typeface="Tahoma" pitchFamily="34" charset="0"/>
                  <a:ea typeface="Tahoma" pitchFamily="34" charset="0"/>
                  <a:cs typeface="Tahoma" pitchFamily="34" charset="0"/>
                </a:rPr>
                <a:t>MEMORY 4GB </a:t>
              </a:r>
            </a:p>
            <a:p>
              <a:r>
                <a:rPr lang="en-GB" dirty="0" err="1" smtClean="0">
                  <a:latin typeface="Tahoma" pitchFamily="34" charset="0"/>
                  <a:ea typeface="Tahoma" pitchFamily="34" charset="0"/>
                  <a:cs typeface="Tahoma" pitchFamily="34" charset="0"/>
                </a:rPr>
                <a:t>gcc</a:t>
              </a:r>
              <a:r>
                <a:rPr lang="en-GB" dirty="0" smtClean="0">
                  <a:latin typeface="Tahoma" pitchFamily="34" charset="0"/>
                  <a:ea typeface="Tahoma" pitchFamily="34" charset="0"/>
                  <a:cs typeface="Tahoma" pitchFamily="34" charset="0"/>
                </a:rPr>
                <a:t> version 4.7.1 </a:t>
              </a:r>
            </a:p>
            <a:p>
              <a:r>
                <a:rPr lang="en-GB" dirty="0" smtClean="0">
                  <a:latin typeface="Tahoma" pitchFamily="34" charset="0"/>
                  <a:ea typeface="Tahoma" pitchFamily="34" charset="0"/>
                  <a:cs typeface="Tahoma" pitchFamily="34" charset="0"/>
                </a:rPr>
                <a:t>OS </a:t>
              </a:r>
              <a:r>
                <a:rPr lang="en-GB" dirty="0" err="1" smtClean="0">
                  <a:latin typeface="Tahoma" pitchFamily="34" charset="0"/>
                  <a:ea typeface="Tahoma" pitchFamily="34" charset="0"/>
                  <a:cs typeface="Tahoma" pitchFamily="34" charset="0"/>
                </a:rPr>
                <a:t>debian</a:t>
              </a:r>
              <a:r>
                <a:rPr lang="en-GB" dirty="0" smtClean="0">
                  <a:latin typeface="Tahoma" pitchFamily="34" charset="0"/>
                  <a:ea typeface="Tahoma" pitchFamily="34" charset="0"/>
                  <a:cs typeface="Tahoma" pitchFamily="34" charset="0"/>
                </a:rPr>
                <a:t> wheezy</a:t>
              </a:r>
            </a:p>
            <a:p>
              <a:r>
                <a:rPr lang="it-IT" dirty="0" err="1" smtClean="0">
                  <a:latin typeface="Tahoma" pitchFamily="34" charset="0"/>
                  <a:ea typeface="Tahoma" pitchFamily="34" charset="0"/>
                  <a:cs typeface="Tahoma" pitchFamily="34" charset="0"/>
                </a:rPr>
                <a:t>Image</a:t>
              </a:r>
              <a:r>
                <a:rPr lang="it-IT" dirty="0" smtClean="0">
                  <a:latin typeface="Tahoma" pitchFamily="34" charset="0"/>
                  <a:ea typeface="Tahoma" pitchFamily="34" charset="0"/>
                  <a:cs typeface="Tahoma" pitchFamily="34" charset="0"/>
                </a:rPr>
                <a:t> </a:t>
              </a:r>
              <a:r>
                <a:rPr lang="it-IT" dirty="0" err="1" smtClean="0">
                  <a:latin typeface="Tahoma" pitchFamily="34" charset="0"/>
                  <a:ea typeface="Tahoma" pitchFamily="34" charset="0"/>
                  <a:cs typeface="Tahoma" pitchFamily="34" charset="0"/>
                </a:rPr>
                <a:t>library</a:t>
              </a:r>
              <a:r>
                <a:rPr lang="it-IT" dirty="0" smtClean="0">
                  <a:latin typeface="Tahoma" pitchFamily="34" charset="0"/>
                  <a:ea typeface="Tahoma" pitchFamily="34" charset="0"/>
                  <a:cs typeface="Tahoma" pitchFamily="34" charset="0"/>
                </a:rPr>
                <a:t> </a:t>
              </a:r>
              <a:r>
                <a:rPr lang="it-IT" dirty="0" err="1" smtClean="0">
                  <a:latin typeface="Tahoma" pitchFamily="34" charset="0"/>
                  <a:ea typeface="Tahoma" pitchFamily="34" charset="0"/>
                  <a:cs typeface="Tahoma" pitchFamily="34" charset="0"/>
                </a:rPr>
                <a:t>libtiff</a:t>
              </a:r>
              <a:endParaRPr lang="en-GB" dirty="0">
                <a:latin typeface="Tahoma" pitchFamily="34" charset="0"/>
                <a:ea typeface="Tahoma" pitchFamily="34" charset="0"/>
                <a:cs typeface="Tahoma" pitchFamily="34" charset="0"/>
              </a:endParaRPr>
            </a:p>
          </p:txBody>
        </p:sp>
        <p:sp>
          <p:nvSpPr>
            <p:cNvPr id="15" name="Rettangolo arrotondato 14"/>
            <p:cNvSpPr/>
            <p:nvPr/>
          </p:nvSpPr>
          <p:spPr>
            <a:xfrm>
              <a:off x="6143636" y="1357298"/>
              <a:ext cx="2783698" cy="214314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p:cNvSpPr/>
            <p:nvPr/>
          </p:nvSpPr>
          <p:spPr>
            <a:xfrm>
              <a:off x="6486660" y="1357298"/>
              <a:ext cx="1800116" cy="400110"/>
            </a:xfrm>
            <a:prstGeom prst="rect">
              <a:avLst/>
            </a:prstGeom>
          </p:spPr>
          <p:txBody>
            <a:bodyPr wrap="square">
              <a:spAutoFit/>
            </a:bodyPr>
            <a:lstStyle/>
            <a:p>
              <a:pPr algn="ctr"/>
              <a:r>
                <a:rPr lang="it-IT" sz="2000" dirty="0" err="1" smtClean="0">
                  <a:solidFill>
                    <a:srgbClr val="002060"/>
                  </a:solidFill>
                  <a:latin typeface="Tahoma" pitchFamily="34" charset="0"/>
                  <a:ea typeface="Tahoma" pitchFamily="34" charset="0"/>
                  <a:cs typeface="Tahoma" pitchFamily="34" charset="0"/>
                </a:rPr>
                <a:t>Architecture</a:t>
              </a:r>
              <a:endParaRPr lang="en-GB" dirty="0">
                <a:solidFill>
                  <a:srgbClr val="002060"/>
                </a:solidFill>
              </a:endParaRPr>
            </a:p>
          </p:txBody>
        </p:sp>
      </p:grpSp>
      <p:graphicFrame>
        <p:nvGraphicFramePr>
          <p:cNvPr id="19" name="Tabella 18"/>
          <p:cNvGraphicFramePr>
            <a:graphicFrameLocks noGrp="1"/>
          </p:cNvGraphicFramePr>
          <p:nvPr/>
        </p:nvGraphicFramePr>
        <p:xfrm>
          <a:off x="1423911" y="1604000"/>
          <a:ext cx="4357716" cy="1363984"/>
        </p:xfrm>
        <a:graphic>
          <a:graphicData uri="http://schemas.openxmlformats.org/drawingml/2006/table">
            <a:tbl>
              <a:tblPr firstRow="1" bandRow="1">
                <a:tableStyleId>{5C22544A-7EE6-4342-B048-85BDC9FD1C3A}</a:tableStyleId>
              </a:tblPr>
              <a:tblGrid>
                <a:gridCol w="509342"/>
                <a:gridCol w="509344"/>
                <a:gridCol w="565937"/>
                <a:gridCol w="1201458"/>
                <a:gridCol w="1571635"/>
              </a:tblGrid>
              <a:tr h="571504">
                <a:tc>
                  <a:txBody>
                    <a:bodyPr/>
                    <a:lstStyle/>
                    <a:p>
                      <a:pPr algn="ctr"/>
                      <a:r>
                        <a:rPr lang="en-GB" sz="2000" dirty="0" smtClean="0">
                          <a:latin typeface="Times New Roman" pitchFamily="18" charset="0"/>
                          <a:cs typeface="Times New Roman" pitchFamily="18" charset="0"/>
                          <a:sym typeface="Symbol"/>
                        </a:rPr>
                        <a:t></a:t>
                      </a:r>
                      <a:r>
                        <a:rPr lang="en-GB" sz="2000" baseline="-25000" dirty="0" smtClean="0">
                          <a:latin typeface="Times New Roman" pitchFamily="18" charset="0"/>
                          <a:cs typeface="Times New Roman" pitchFamily="18" charset="0"/>
                          <a:sym typeface="Symbol"/>
                        </a:rPr>
                        <a:t>1</a:t>
                      </a:r>
                      <a:endParaRPr lang="en-GB" sz="2000" dirty="0">
                        <a:latin typeface="Times New Roman" pitchFamily="18" charset="0"/>
                        <a:cs typeface="Times New Roman" pitchFamily="18" charset="0"/>
                      </a:endParaRPr>
                    </a:p>
                  </a:txBody>
                  <a:tcPr/>
                </a:tc>
                <a:tc>
                  <a:txBody>
                    <a:bodyPr/>
                    <a:lstStyle/>
                    <a:p>
                      <a:pPr algn="ctr"/>
                      <a:r>
                        <a:rPr lang="en-GB" sz="2000" dirty="0" smtClean="0">
                          <a:latin typeface="Times New Roman" pitchFamily="18" charset="0"/>
                          <a:cs typeface="Times New Roman" pitchFamily="18" charset="0"/>
                          <a:sym typeface="Symbol"/>
                        </a:rPr>
                        <a:t></a:t>
                      </a:r>
                      <a:r>
                        <a:rPr lang="en-GB" sz="2000" baseline="-25000" dirty="0" smtClean="0">
                          <a:latin typeface="Times New Roman" pitchFamily="18" charset="0"/>
                          <a:cs typeface="Times New Roman" pitchFamily="18" charset="0"/>
                          <a:sym typeface="Symbol"/>
                        </a:rPr>
                        <a:t>2</a:t>
                      </a:r>
                      <a:endParaRPr lang="en-GB" sz="2000" dirty="0">
                        <a:latin typeface="Times New Roman" pitchFamily="18" charset="0"/>
                        <a:cs typeface="Times New Roman" pitchFamily="18" charset="0"/>
                      </a:endParaRPr>
                    </a:p>
                  </a:txBody>
                  <a:tcPr/>
                </a:tc>
                <a:tc>
                  <a:txBody>
                    <a:bodyPr/>
                    <a:lstStyle/>
                    <a:p>
                      <a:pPr algn="ctr"/>
                      <a:r>
                        <a:rPr lang="el-GR" sz="2000" dirty="0" smtClean="0">
                          <a:latin typeface="Times New Roman" pitchFamily="18" charset="0"/>
                          <a:cs typeface="Times New Roman" pitchFamily="18" charset="0"/>
                          <a:sym typeface="Symbol"/>
                        </a:rPr>
                        <a:t>μ</a:t>
                      </a:r>
                      <a:endParaRPr lang="en-GB" sz="2000" dirty="0">
                        <a:latin typeface="Times New Roman" pitchFamily="18" charset="0"/>
                        <a:cs typeface="Times New Roman" pitchFamily="18" charset="0"/>
                      </a:endParaRPr>
                    </a:p>
                  </a:txBody>
                  <a:tcPr/>
                </a:tc>
                <a:tc>
                  <a:txBody>
                    <a:bodyPr/>
                    <a:lstStyle/>
                    <a:p>
                      <a:pPr algn="ctr"/>
                      <a:r>
                        <a:rPr lang="it-IT" sz="2000" dirty="0" err="1" smtClean="0">
                          <a:latin typeface="Times New Roman" pitchFamily="18" charset="0"/>
                          <a:cs typeface="Times New Roman" pitchFamily="18" charset="0"/>
                        </a:rPr>
                        <a:t>iteration</a:t>
                      </a:r>
                      <a:endParaRPr lang="en-GB" sz="2000" dirty="0">
                        <a:latin typeface="Times New Roman" pitchFamily="18" charset="0"/>
                        <a:cs typeface="Times New Roman" pitchFamily="18" charset="0"/>
                      </a:endParaRPr>
                    </a:p>
                  </a:txBody>
                  <a:tcPr/>
                </a:tc>
                <a:tc>
                  <a:txBody>
                    <a:bodyPr/>
                    <a:lstStyle/>
                    <a:p>
                      <a:pPr algn="ctr"/>
                      <a:r>
                        <a:rPr lang="it-IT" sz="2000" dirty="0" err="1" smtClean="0">
                          <a:latin typeface="Times New Roman" pitchFamily="18" charset="0"/>
                          <a:cs typeface="Times New Roman" pitchFamily="18" charset="0"/>
                        </a:rPr>
                        <a:t>Time</a:t>
                      </a:r>
                      <a:r>
                        <a:rPr lang="it-IT" sz="2000" dirty="0" smtClean="0">
                          <a:latin typeface="Times New Roman" pitchFamily="18" charset="0"/>
                          <a:cs typeface="Times New Roman" pitchFamily="18" charset="0"/>
                        </a:rPr>
                        <a:t> (SEC)</a:t>
                      </a:r>
                      <a:endParaRPr lang="en-GB" sz="2000" dirty="0">
                        <a:latin typeface="Times New Roman" pitchFamily="18" charset="0"/>
                        <a:cs typeface="Times New Roman" pitchFamily="18" charset="0"/>
                      </a:endParaRPr>
                    </a:p>
                  </a:txBody>
                  <a:tcPr/>
                </a:tc>
              </a:tr>
              <a:tr h="370840">
                <a:tc>
                  <a:txBody>
                    <a:bodyPr/>
                    <a:lstStyle/>
                    <a:p>
                      <a:pPr algn="ctr"/>
                      <a:r>
                        <a:rPr lang="it-IT" sz="2000" dirty="0" smtClean="0">
                          <a:latin typeface="Times New Roman" pitchFamily="18" charset="0"/>
                          <a:cs typeface="Times New Roman" pitchFamily="18" charset="0"/>
                        </a:rPr>
                        <a:t>0.9</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0.5</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130</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48</a:t>
                      </a:r>
                      <a:endParaRPr lang="en-GB" sz="2000" dirty="0">
                        <a:latin typeface="Times New Roman" pitchFamily="18" charset="0"/>
                        <a:cs typeface="Times New Roman" pitchFamily="18" charset="0"/>
                      </a:endParaRPr>
                    </a:p>
                  </a:txBody>
                  <a:tcPr/>
                </a:tc>
              </a:tr>
              <a:tr h="370840">
                <a:tc>
                  <a:txBody>
                    <a:bodyPr/>
                    <a:lstStyle/>
                    <a:p>
                      <a:pPr algn="ctr"/>
                      <a:r>
                        <a:rPr lang="it-IT" sz="2000" dirty="0" smtClean="0">
                          <a:latin typeface="Times New Roman" pitchFamily="18" charset="0"/>
                          <a:cs typeface="Times New Roman" pitchFamily="18" charset="0"/>
                        </a:rPr>
                        <a:t>0.9</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0.5</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310</a:t>
                      </a:r>
                      <a:endParaRPr lang="en-GB"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127</a:t>
                      </a:r>
                      <a:endParaRPr lang="en-GB" sz="2000" dirty="0">
                        <a:latin typeface="Times New Roman" pitchFamily="18" charset="0"/>
                        <a:cs typeface="Times New Roman" pitchFamily="18" charset="0"/>
                      </a:endParaRPr>
                    </a:p>
                  </a:txBody>
                  <a:tcPr/>
                </a:tc>
              </a:tr>
            </a:tbl>
          </a:graphicData>
        </a:graphic>
      </p:graphicFrame>
      <p:sp>
        <p:nvSpPr>
          <p:cNvPr id="23" name="Segnaposto contenuto 2"/>
          <p:cNvSpPr txBox="1">
            <a:spLocks/>
          </p:cNvSpPr>
          <p:nvPr/>
        </p:nvSpPr>
        <p:spPr>
          <a:xfrm>
            <a:off x="2028444" y="1071546"/>
            <a:ext cx="3038803"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Model</a:t>
            </a:r>
            <a:r>
              <a:rPr kumimoji="0" lang="it-IT" sz="2000" b="0" i="0" u="none" strike="noStrike" kern="1200" cap="none" spc="0" normalizeH="0" noProof="0" dirty="0" smtClean="0">
                <a:ln>
                  <a:noFill/>
                </a:ln>
                <a:solidFill>
                  <a:srgbClr val="C00000"/>
                </a:solidFill>
                <a:effectLst/>
                <a:uLnTx/>
                <a:uFillTx/>
                <a:latin typeface="Tahoma" pitchFamily="34" charset="0"/>
                <a:ea typeface="Tahoma" pitchFamily="34" charset="0"/>
                <a:cs typeface="Tahoma" pitchFamily="34" charset="0"/>
              </a:rPr>
              <a:t> </a:t>
            </a:r>
            <a:r>
              <a:rPr kumimoji="0" lang="it-IT" sz="2000" b="0" i="0" u="none" strike="noStrike" kern="1200" cap="none" spc="0" normalizeH="0" noProof="0" dirty="0" err="1" smtClean="0">
                <a:ln>
                  <a:noFill/>
                </a:ln>
                <a:solidFill>
                  <a:srgbClr val="C00000"/>
                </a:solidFill>
                <a:effectLst/>
                <a:uLnTx/>
                <a:uFillTx/>
                <a:latin typeface="Tahoma" pitchFamily="34" charset="0"/>
                <a:ea typeface="Tahoma" pitchFamily="34" charset="0"/>
                <a:cs typeface="Tahoma" pitchFamily="34" charset="0"/>
              </a:rPr>
              <a:t>Parameters</a:t>
            </a:r>
            <a:endParaRPr kumimoji="0" lang="en-GB" sz="20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27" name="Rettangolo 26"/>
          <p:cNvSpPr/>
          <p:nvPr/>
        </p:nvSpPr>
        <p:spPr>
          <a:xfrm>
            <a:off x="730185" y="2631040"/>
            <a:ext cx="622286" cy="369332"/>
          </a:xfrm>
          <a:prstGeom prst="rect">
            <a:avLst/>
          </a:prstGeom>
        </p:spPr>
        <p:txBody>
          <a:bodyPr wrap="none">
            <a:spAutoFit/>
          </a:bodyPr>
          <a:lstStyle/>
          <a:p>
            <a:pPr algn="r"/>
            <a:r>
              <a:rPr lang="it-IT" b="1" dirty="0" smtClean="0">
                <a:solidFill>
                  <a:schemeClr val="tx2">
                    <a:lumMod val="60000"/>
                    <a:lumOff val="40000"/>
                  </a:schemeClr>
                </a:solidFill>
              </a:rPr>
              <a:t>DNA</a:t>
            </a:r>
            <a:endParaRPr lang="en-GB" b="1" dirty="0">
              <a:solidFill>
                <a:schemeClr val="tx2">
                  <a:lumMod val="60000"/>
                  <a:lumOff val="40000"/>
                </a:schemeClr>
              </a:solidFill>
            </a:endParaRPr>
          </a:p>
        </p:txBody>
      </p:sp>
      <p:sp>
        <p:nvSpPr>
          <p:cNvPr id="28" name="Rettangolo 27"/>
          <p:cNvSpPr/>
          <p:nvPr/>
        </p:nvSpPr>
        <p:spPr>
          <a:xfrm>
            <a:off x="142844" y="2273850"/>
            <a:ext cx="1209627" cy="369332"/>
          </a:xfrm>
          <a:prstGeom prst="rect">
            <a:avLst/>
          </a:prstGeom>
        </p:spPr>
        <p:txBody>
          <a:bodyPr wrap="none">
            <a:spAutoFit/>
          </a:bodyPr>
          <a:lstStyle/>
          <a:p>
            <a:pPr algn="r"/>
            <a:r>
              <a:rPr lang="it-IT" b="1" dirty="0" err="1" smtClean="0">
                <a:solidFill>
                  <a:schemeClr val="accent3">
                    <a:lumMod val="50000"/>
                  </a:schemeClr>
                </a:solidFill>
              </a:rPr>
              <a:t>Polycombs</a:t>
            </a:r>
            <a:endParaRPr lang="en-GB" b="1" dirty="0">
              <a:solidFill>
                <a:schemeClr val="accent3">
                  <a:lumMod val="50000"/>
                </a:schemeClr>
              </a:solidFill>
            </a:endParaRPr>
          </a:p>
        </p:txBody>
      </p:sp>
      <p:pic>
        <p:nvPicPr>
          <p:cNvPr id="22" name="Picture 3"/>
          <p:cNvPicPr>
            <a:picLocks noChangeAspect="1" noChangeArrowheads="1"/>
          </p:cNvPicPr>
          <p:nvPr/>
        </p:nvPicPr>
        <p:blipFill>
          <a:blip r:embed="rId4"/>
          <a:srcRect/>
          <a:stretch>
            <a:fillRect/>
          </a:stretch>
        </p:blipFill>
        <p:spPr bwMode="auto">
          <a:xfrm>
            <a:off x="4000496" y="3868761"/>
            <a:ext cx="4214842" cy="2846387"/>
          </a:xfrm>
          <a:prstGeom prst="rect">
            <a:avLst/>
          </a:prstGeom>
          <a:noFill/>
          <a:ln w="9525">
            <a:noFill/>
            <a:miter lim="800000"/>
            <a:headEnd/>
            <a:tailEnd/>
          </a:ln>
          <a:effectLst/>
        </p:spPr>
      </p:pic>
      <p:sp>
        <p:nvSpPr>
          <p:cNvPr id="26" name="Segnaposto contenuto 2"/>
          <p:cNvSpPr txBox="1">
            <a:spLocks/>
          </p:cNvSpPr>
          <p:nvPr/>
        </p:nvSpPr>
        <p:spPr>
          <a:xfrm>
            <a:off x="4500562" y="3500438"/>
            <a:ext cx="3286148" cy="50006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Features</a:t>
            </a:r>
            <a:r>
              <a:rPr kumimoji="0" lang="it-IT" sz="20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 </a:t>
            </a:r>
            <a:r>
              <a:rPr kumimoji="0" lang="it-IT" sz="20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extraction</a:t>
            </a:r>
            <a:endParaRPr kumimoji="0" lang="en-GB" sz="20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30" name="Freccia a destra 29"/>
          <p:cNvSpPr/>
          <p:nvPr/>
        </p:nvSpPr>
        <p:spPr>
          <a:xfrm>
            <a:off x="2950650" y="5016070"/>
            <a:ext cx="978408" cy="4846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test 2: </a:t>
            </a:r>
            <a:r>
              <a:rPr lang="it-IT" dirty="0" err="1" smtClean="0"/>
              <a:t>time-lapse</a:t>
            </a:r>
            <a:r>
              <a:rPr lang="it-IT" dirty="0" smtClean="0"/>
              <a:t> </a:t>
            </a:r>
            <a:r>
              <a:rPr lang="it-IT" dirty="0" err="1" smtClean="0"/>
              <a:t>segmentation</a:t>
            </a:r>
            <a:endParaRPr lang="en-GB" dirty="0"/>
          </a:p>
        </p:txBody>
      </p:sp>
      <p:sp>
        <p:nvSpPr>
          <p:cNvPr id="7" name="Segnaposto contenuto 2"/>
          <p:cNvSpPr>
            <a:spLocks noGrp="1"/>
          </p:cNvSpPr>
          <p:nvPr>
            <p:ph idx="1"/>
          </p:nvPr>
        </p:nvSpPr>
        <p:spPr>
          <a:xfrm>
            <a:off x="285720" y="1428736"/>
            <a:ext cx="2071702" cy="1000132"/>
          </a:xfrm>
        </p:spPr>
        <p:txBody>
          <a:bodyPr>
            <a:noAutofit/>
          </a:bodyPr>
          <a:lstStyle/>
          <a:p>
            <a:pPr algn="ctr"/>
            <a:r>
              <a:rPr lang="it-IT" sz="1600" dirty="0" smtClean="0">
                <a:solidFill>
                  <a:srgbClr val="C00000"/>
                </a:solidFill>
              </a:rPr>
              <a:t>Mouse </a:t>
            </a:r>
            <a:r>
              <a:rPr lang="it-IT" sz="1600" dirty="0" err="1" smtClean="0">
                <a:solidFill>
                  <a:srgbClr val="C00000"/>
                </a:solidFill>
              </a:rPr>
              <a:t>embryonic</a:t>
            </a:r>
            <a:r>
              <a:rPr lang="it-IT" sz="1600" dirty="0" smtClean="0">
                <a:solidFill>
                  <a:srgbClr val="C00000"/>
                </a:solidFill>
              </a:rPr>
              <a:t> </a:t>
            </a:r>
            <a:r>
              <a:rPr lang="it-IT" sz="1600" dirty="0" err="1" smtClean="0">
                <a:solidFill>
                  <a:srgbClr val="C00000"/>
                </a:solidFill>
              </a:rPr>
              <a:t>stem</a:t>
            </a:r>
            <a:r>
              <a:rPr lang="it-IT" sz="1600" dirty="0" smtClean="0">
                <a:solidFill>
                  <a:srgbClr val="C00000"/>
                </a:solidFill>
              </a:rPr>
              <a:t> </a:t>
            </a:r>
            <a:r>
              <a:rPr lang="it-IT" sz="1600" dirty="0" err="1" smtClean="0">
                <a:solidFill>
                  <a:srgbClr val="C00000"/>
                </a:solidFill>
              </a:rPr>
              <a:t>cells</a:t>
            </a:r>
            <a:r>
              <a:rPr lang="it-IT" sz="1600" dirty="0" smtClean="0">
                <a:solidFill>
                  <a:srgbClr val="C00000"/>
                </a:solidFill>
              </a:rPr>
              <a:t>,</a:t>
            </a:r>
          </a:p>
          <a:p>
            <a:pPr algn="ctr"/>
            <a:r>
              <a:rPr lang="it-IT" sz="1600" dirty="0" err="1" smtClean="0">
                <a:solidFill>
                  <a:srgbClr val="C00000"/>
                </a:solidFill>
              </a:rPr>
              <a:t>Noised</a:t>
            </a:r>
            <a:r>
              <a:rPr lang="it-IT" sz="1600" dirty="0" smtClean="0">
                <a:solidFill>
                  <a:srgbClr val="C00000"/>
                </a:solidFill>
              </a:rPr>
              <a:t> </a:t>
            </a:r>
            <a:r>
              <a:rPr lang="it-IT" sz="1600" dirty="0" err="1" smtClean="0">
                <a:solidFill>
                  <a:srgbClr val="C00000"/>
                </a:solidFill>
              </a:rPr>
              <a:t>images</a:t>
            </a:r>
            <a:endParaRPr lang="en-GB" sz="1600" dirty="0">
              <a:solidFill>
                <a:srgbClr val="C00000"/>
              </a:solidFill>
            </a:endParaRPr>
          </a:p>
        </p:txBody>
      </p:sp>
      <p:sp>
        <p:nvSpPr>
          <p:cNvPr id="12" name="Segnaposto contenuto 2"/>
          <p:cNvSpPr txBox="1">
            <a:spLocks/>
          </p:cNvSpPr>
          <p:nvPr/>
        </p:nvSpPr>
        <p:spPr>
          <a:xfrm>
            <a:off x="4290879" y="714356"/>
            <a:ext cx="3038803"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Model</a:t>
            </a:r>
            <a:r>
              <a:rPr kumimoji="0" lang="it-IT" sz="2000" b="0" i="0" u="none" strike="noStrike" kern="1200" cap="none" spc="0" normalizeH="0" noProof="0" dirty="0" smtClean="0">
                <a:ln>
                  <a:noFill/>
                </a:ln>
                <a:solidFill>
                  <a:srgbClr val="C00000"/>
                </a:solidFill>
                <a:effectLst/>
                <a:uLnTx/>
                <a:uFillTx/>
                <a:latin typeface="Tahoma" pitchFamily="34" charset="0"/>
                <a:ea typeface="Tahoma" pitchFamily="34" charset="0"/>
                <a:cs typeface="Tahoma" pitchFamily="34" charset="0"/>
              </a:rPr>
              <a:t> </a:t>
            </a:r>
            <a:r>
              <a:rPr kumimoji="0" lang="it-IT" sz="2000" b="0" i="0" u="none" strike="noStrike" kern="1200" cap="none" spc="0" normalizeH="0" noProof="0" dirty="0" err="1" smtClean="0">
                <a:ln>
                  <a:noFill/>
                </a:ln>
                <a:solidFill>
                  <a:srgbClr val="C00000"/>
                </a:solidFill>
                <a:effectLst/>
                <a:uLnTx/>
                <a:uFillTx/>
                <a:latin typeface="Tahoma" pitchFamily="34" charset="0"/>
                <a:ea typeface="Tahoma" pitchFamily="34" charset="0"/>
                <a:cs typeface="Tahoma" pitchFamily="34" charset="0"/>
              </a:rPr>
              <a:t>Parameters</a:t>
            </a:r>
            <a:endParaRPr kumimoji="0" lang="en-GB" sz="20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14" name="Immagine 13" descr="rid_h6_satde15_tet3_1.png"/>
          <p:cNvPicPr>
            <a:picLocks noChangeAspect="1"/>
          </p:cNvPicPr>
          <p:nvPr/>
        </p:nvPicPr>
        <p:blipFill>
          <a:blip r:embed="rId3"/>
          <a:stretch>
            <a:fillRect/>
          </a:stretch>
        </p:blipFill>
        <p:spPr>
          <a:xfrm>
            <a:off x="226425" y="2714620"/>
            <a:ext cx="2924175" cy="1466850"/>
          </a:xfrm>
          <a:prstGeom prst="rect">
            <a:avLst/>
          </a:prstGeom>
          <a:ln>
            <a:solidFill>
              <a:srgbClr val="C00000"/>
            </a:solidFill>
          </a:ln>
        </p:spPr>
      </p:pic>
      <p:pic>
        <p:nvPicPr>
          <p:cNvPr id="15" name="Immagine 14" descr="rid_h6_satde15_tet3_21.png"/>
          <p:cNvPicPr>
            <a:picLocks noChangeAspect="1"/>
          </p:cNvPicPr>
          <p:nvPr/>
        </p:nvPicPr>
        <p:blipFill>
          <a:blip r:embed="rId4"/>
          <a:stretch>
            <a:fillRect/>
          </a:stretch>
        </p:blipFill>
        <p:spPr>
          <a:xfrm>
            <a:off x="802711" y="3974556"/>
            <a:ext cx="2924175" cy="1466850"/>
          </a:xfrm>
          <a:prstGeom prst="rect">
            <a:avLst/>
          </a:prstGeom>
          <a:ln>
            <a:solidFill>
              <a:srgbClr val="C00000"/>
            </a:solidFill>
          </a:ln>
        </p:spPr>
      </p:pic>
      <p:pic>
        <p:nvPicPr>
          <p:cNvPr id="18" name="Immagine 17" descr="rid_h6_satde15_tet3_61.png"/>
          <p:cNvPicPr>
            <a:picLocks noChangeAspect="1"/>
          </p:cNvPicPr>
          <p:nvPr/>
        </p:nvPicPr>
        <p:blipFill>
          <a:blip r:embed="rId5"/>
          <a:stretch>
            <a:fillRect/>
          </a:stretch>
        </p:blipFill>
        <p:spPr>
          <a:xfrm>
            <a:off x="1445653" y="5319736"/>
            <a:ext cx="2924175" cy="1466850"/>
          </a:xfrm>
          <a:prstGeom prst="rect">
            <a:avLst/>
          </a:prstGeom>
          <a:ln>
            <a:solidFill>
              <a:srgbClr val="C00000"/>
            </a:solidFill>
          </a:ln>
        </p:spPr>
      </p:pic>
      <p:sp>
        <p:nvSpPr>
          <p:cNvPr id="19" name="CasellaDiTesto 18"/>
          <p:cNvSpPr txBox="1"/>
          <p:nvPr/>
        </p:nvSpPr>
        <p:spPr>
          <a:xfrm rot="16200000">
            <a:off x="-373315" y="3587970"/>
            <a:ext cx="973023" cy="369332"/>
          </a:xfrm>
          <a:prstGeom prst="rect">
            <a:avLst/>
          </a:prstGeom>
          <a:noFill/>
        </p:spPr>
        <p:txBody>
          <a:bodyPr wrap="none" rtlCol="0">
            <a:spAutoFit/>
          </a:bodyPr>
          <a:lstStyle/>
          <a:p>
            <a:r>
              <a:rPr lang="it-IT" dirty="0" smtClean="0">
                <a:solidFill>
                  <a:srgbClr val="C00000"/>
                </a:solidFill>
                <a:latin typeface="Tahoma" pitchFamily="34" charset="0"/>
                <a:ea typeface="Tahoma" pitchFamily="34" charset="0"/>
                <a:cs typeface="Tahoma" pitchFamily="34" charset="0"/>
              </a:rPr>
              <a:t>frame 1</a:t>
            </a:r>
            <a:endParaRPr lang="en-GB" dirty="0">
              <a:solidFill>
                <a:srgbClr val="C00000"/>
              </a:solidFill>
              <a:latin typeface="Tahoma" pitchFamily="34" charset="0"/>
              <a:ea typeface="Tahoma" pitchFamily="34" charset="0"/>
              <a:cs typeface="Tahoma" pitchFamily="34" charset="0"/>
            </a:endParaRPr>
          </a:p>
        </p:txBody>
      </p:sp>
      <p:graphicFrame>
        <p:nvGraphicFramePr>
          <p:cNvPr id="22" name="Tabella 21"/>
          <p:cNvGraphicFramePr>
            <a:graphicFrameLocks noGrp="1"/>
          </p:cNvGraphicFramePr>
          <p:nvPr/>
        </p:nvGraphicFramePr>
        <p:xfrm>
          <a:off x="2690842" y="1071546"/>
          <a:ext cx="6096000" cy="1508760"/>
        </p:xfrm>
        <a:graphic>
          <a:graphicData uri="http://schemas.openxmlformats.org/drawingml/2006/table">
            <a:tbl>
              <a:tblPr firstRow="1" bandRow="1">
                <a:tableStyleId>{5C22544A-7EE6-4342-B048-85BDC9FD1C3A}</a:tableStyleId>
              </a:tblPr>
              <a:tblGrid>
                <a:gridCol w="1016000"/>
                <a:gridCol w="555636"/>
                <a:gridCol w="571504"/>
                <a:gridCol w="714380"/>
                <a:gridCol w="1643074"/>
                <a:gridCol w="1595406"/>
              </a:tblGrid>
              <a:tr h="370840">
                <a:tc>
                  <a:txBody>
                    <a:bodyPr/>
                    <a:lstStyle/>
                    <a:p>
                      <a:pPr algn="ctr"/>
                      <a:r>
                        <a:rPr lang="it-IT" dirty="0" smtClean="0">
                          <a:latin typeface="Times New Roman" pitchFamily="18" charset="0"/>
                          <a:ea typeface="Tahoma" pitchFamily="34" charset="0"/>
                          <a:cs typeface="Times New Roman" pitchFamily="18" charset="0"/>
                        </a:rPr>
                        <a:t>frame</a:t>
                      </a:r>
                      <a:endParaRPr lang="en-GB" dirty="0">
                        <a:latin typeface="Times New Roman" pitchFamily="18" charset="0"/>
                        <a:ea typeface="Tahoma" pitchFamily="34" charset="0"/>
                        <a:cs typeface="Times New Roman" pitchFamily="18" charset="0"/>
                      </a:endParaRPr>
                    </a:p>
                  </a:txBody>
                  <a:tcPr/>
                </a:tc>
                <a:tc>
                  <a:txBody>
                    <a:bodyPr/>
                    <a:lstStyle/>
                    <a:p>
                      <a:pPr algn="ctr"/>
                      <a:r>
                        <a:rPr lang="en-GB" sz="2000" dirty="0" smtClean="0">
                          <a:latin typeface="Times New Roman" pitchFamily="18" charset="0"/>
                          <a:ea typeface="Tahoma" pitchFamily="34" charset="0"/>
                          <a:cs typeface="Times New Roman" pitchFamily="18" charset="0"/>
                          <a:sym typeface="Symbol"/>
                        </a:rPr>
                        <a:t></a:t>
                      </a:r>
                      <a:r>
                        <a:rPr lang="en-GB" sz="2000" baseline="-25000" dirty="0" smtClean="0">
                          <a:latin typeface="Times New Roman" pitchFamily="18" charset="0"/>
                          <a:ea typeface="Tahoma" pitchFamily="34" charset="0"/>
                          <a:cs typeface="Times New Roman" pitchFamily="18" charset="0"/>
                          <a:sym typeface="Symbol"/>
                        </a:rPr>
                        <a:t>1</a:t>
                      </a:r>
                      <a:endParaRPr lang="en-GB" sz="2000" dirty="0">
                        <a:latin typeface="Times New Roman" pitchFamily="18" charset="0"/>
                        <a:ea typeface="Tahoma" pitchFamily="34" charset="0"/>
                        <a:cs typeface="Times New Roman" pitchFamily="18" charset="0"/>
                      </a:endParaRPr>
                    </a:p>
                  </a:txBody>
                  <a:tcPr/>
                </a:tc>
                <a:tc>
                  <a:txBody>
                    <a:bodyPr/>
                    <a:lstStyle/>
                    <a:p>
                      <a:pPr algn="ctr"/>
                      <a:r>
                        <a:rPr lang="en-GB" sz="2000" dirty="0" smtClean="0">
                          <a:latin typeface="Times New Roman" pitchFamily="18" charset="0"/>
                          <a:ea typeface="Tahoma" pitchFamily="34" charset="0"/>
                          <a:cs typeface="Times New Roman" pitchFamily="18" charset="0"/>
                          <a:sym typeface="Symbol"/>
                        </a:rPr>
                        <a:t></a:t>
                      </a:r>
                      <a:r>
                        <a:rPr lang="en-GB" sz="2000" baseline="-25000" dirty="0" smtClean="0">
                          <a:latin typeface="Times New Roman" pitchFamily="18" charset="0"/>
                          <a:ea typeface="Tahoma" pitchFamily="34" charset="0"/>
                          <a:cs typeface="Times New Roman" pitchFamily="18" charset="0"/>
                          <a:sym typeface="Symbol"/>
                        </a:rPr>
                        <a:t>2</a:t>
                      </a:r>
                      <a:endParaRPr lang="en-GB" sz="2000" dirty="0">
                        <a:latin typeface="Times New Roman" pitchFamily="18" charset="0"/>
                        <a:ea typeface="Tahoma" pitchFamily="34" charset="0"/>
                        <a:cs typeface="Times New Roman" pitchFamily="18" charset="0"/>
                      </a:endParaRPr>
                    </a:p>
                  </a:txBody>
                  <a:tcPr/>
                </a:tc>
                <a:tc>
                  <a:txBody>
                    <a:bodyPr/>
                    <a:lstStyle/>
                    <a:p>
                      <a:pPr algn="ctr"/>
                      <a:r>
                        <a:rPr lang="el-GR" sz="2000" dirty="0" smtClean="0">
                          <a:latin typeface="Times New Roman" pitchFamily="18" charset="0"/>
                          <a:ea typeface="Tahoma" pitchFamily="34" charset="0"/>
                          <a:cs typeface="Times New Roman" pitchFamily="18" charset="0"/>
                          <a:sym typeface="Symbol"/>
                        </a:rPr>
                        <a:t>μ</a:t>
                      </a:r>
                      <a:endParaRPr lang="en-GB" sz="2000" dirty="0">
                        <a:latin typeface="Times New Roman" pitchFamily="18" charset="0"/>
                        <a:ea typeface="Tahoma" pitchFamily="34" charset="0"/>
                        <a:cs typeface="Times New Roman" pitchFamily="18" charset="0"/>
                      </a:endParaRPr>
                    </a:p>
                  </a:txBody>
                  <a:tcPr/>
                </a:tc>
                <a:tc>
                  <a:txBody>
                    <a:bodyPr/>
                    <a:lstStyle/>
                    <a:p>
                      <a:pPr algn="ctr"/>
                      <a:r>
                        <a:rPr lang="it-IT" sz="2000" dirty="0" err="1" smtClean="0">
                          <a:latin typeface="Times New Roman" pitchFamily="18" charset="0"/>
                          <a:ea typeface="Tahoma" pitchFamily="34" charset="0"/>
                          <a:cs typeface="Times New Roman" pitchFamily="18" charset="0"/>
                        </a:rPr>
                        <a:t>iteration</a:t>
                      </a:r>
                      <a:endParaRPr lang="en-GB" sz="2000" dirty="0">
                        <a:latin typeface="Times New Roman" pitchFamily="18" charset="0"/>
                        <a:ea typeface="Tahoma" pitchFamily="34" charset="0"/>
                        <a:cs typeface="Times New Roman" pitchFamily="18" charset="0"/>
                      </a:endParaRPr>
                    </a:p>
                  </a:txBody>
                  <a:tcPr/>
                </a:tc>
                <a:tc>
                  <a:txBody>
                    <a:bodyPr/>
                    <a:lstStyle/>
                    <a:p>
                      <a:pPr algn="ctr"/>
                      <a:r>
                        <a:rPr lang="it-IT" sz="2000" dirty="0" err="1" smtClean="0">
                          <a:latin typeface="Times New Roman" pitchFamily="18" charset="0"/>
                          <a:ea typeface="Tahoma" pitchFamily="34" charset="0"/>
                          <a:cs typeface="Times New Roman" pitchFamily="18" charset="0"/>
                        </a:rPr>
                        <a:t>Time</a:t>
                      </a:r>
                      <a:r>
                        <a:rPr lang="it-IT" sz="2000" dirty="0" smtClean="0">
                          <a:latin typeface="Times New Roman" pitchFamily="18" charset="0"/>
                          <a:ea typeface="Tahoma" pitchFamily="34" charset="0"/>
                          <a:cs typeface="Times New Roman" pitchFamily="18" charset="0"/>
                        </a:rPr>
                        <a:t> (SEC)</a:t>
                      </a:r>
                      <a:endParaRPr lang="en-GB" sz="2000" dirty="0">
                        <a:latin typeface="Times New Roman" pitchFamily="18" charset="0"/>
                        <a:ea typeface="Tahoma" pitchFamily="34" charset="0"/>
                        <a:cs typeface="Times New Roman" pitchFamily="18" charset="0"/>
                      </a:endParaRPr>
                    </a:p>
                  </a:txBody>
                  <a:tcPr/>
                </a:tc>
              </a:tr>
              <a:tr h="370840">
                <a:tc>
                  <a:txBody>
                    <a:bodyPr/>
                    <a:lstStyle/>
                    <a:p>
                      <a:pPr algn="ctr"/>
                      <a:r>
                        <a:rPr lang="it-IT" dirty="0" smtClean="0"/>
                        <a:t>1</a:t>
                      </a:r>
                      <a:endParaRPr lang="en-GB" dirty="0"/>
                    </a:p>
                  </a:txBody>
                  <a:tcPr/>
                </a:tc>
                <a:tc>
                  <a:txBody>
                    <a:bodyPr/>
                    <a:lstStyle/>
                    <a:p>
                      <a:pPr algn="ctr"/>
                      <a:r>
                        <a:rPr lang="it-IT" dirty="0" smtClean="0"/>
                        <a:t>1.2</a:t>
                      </a:r>
                      <a:endParaRPr lang="en-GB" dirty="0"/>
                    </a:p>
                  </a:txBody>
                  <a:tcPr/>
                </a:tc>
                <a:tc>
                  <a:txBody>
                    <a:bodyPr/>
                    <a:lstStyle/>
                    <a:p>
                      <a:pPr algn="ctr"/>
                      <a:r>
                        <a:rPr lang="it-IT" dirty="0" smtClean="0"/>
                        <a:t>0.9</a:t>
                      </a:r>
                      <a:endParaRPr lang="en-GB" dirty="0"/>
                    </a:p>
                  </a:txBody>
                  <a:tcPr/>
                </a:tc>
                <a:tc>
                  <a:txBody>
                    <a:bodyPr/>
                    <a:lstStyle/>
                    <a:p>
                      <a:pPr algn="ctr"/>
                      <a:r>
                        <a:rPr lang="it-IT" dirty="0" smtClean="0"/>
                        <a:t>0.5</a:t>
                      </a:r>
                      <a:endParaRPr lang="en-GB" dirty="0"/>
                    </a:p>
                  </a:txBody>
                  <a:tcPr/>
                </a:tc>
                <a:tc>
                  <a:txBody>
                    <a:bodyPr/>
                    <a:lstStyle/>
                    <a:p>
                      <a:pPr algn="ctr"/>
                      <a:r>
                        <a:rPr lang="it-IT" dirty="0" smtClean="0"/>
                        <a:t>227</a:t>
                      </a:r>
                      <a:endParaRPr lang="en-GB" dirty="0"/>
                    </a:p>
                  </a:txBody>
                  <a:tcPr/>
                </a:tc>
                <a:tc>
                  <a:txBody>
                    <a:bodyPr/>
                    <a:lstStyle/>
                    <a:p>
                      <a:pPr algn="ctr"/>
                      <a:r>
                        <a:rPr lang="it-IT" dirty="0" smtClean="0"/>
                        <a:t>32</a:t>
                      </a:r>
                      <a:endParaRPr lang="en-GB" dirty="0"/>
                    </a:p>
                  </a:txBody>
                  <a:tcPr/>
                </a:tc>
              </a:tr>
              <a:tr h="370840">
                <a:tc>
                  <a:txBody>
                    <a:bodyPr/>
                    <a:lstStyle/>
                    <a:p>
                      <a:pPr algn="ctr"/>
                      <a:r>
                        <a:rPr lang="it-IT" dirty="0" smtClean="0"/>
                        <a:t>31</a:t>
                      </a:r>
                      <a:endParaRPr lang="en-GB" dirty="0"/>
                    </a:p>
                  </a:txBody>
                  <a:tcPr/>
                </a:tc>
                <a:tc>
                  <a:txBody>
                    <a:bodyPr/>
                    <a:lstStyle/>
                    <a:p>
                      <a:pPr algn="ctr"/>
                      <a:r>
                        <a:rPr lang="it-IT" dirty="0" smtClean="0"/>
                        <a:t>1.2</a:t>
                      </a:r>
                      <a:endParaRPr lang="en-GB" dirty="0"/>
                    </a:p>
                  </a:txBody>
                  <a:tcPr/>
                </a:tc>
                <a:tc>
                  <a:txBody>
                    <a:bodyPr/>
                    <a:lstStyle/>
                    <a:p>
                      <a:pPr algn="ctr"/>
                      <a:r>
                        <a:rPr lang="it-IT" dirty="0" smtClean="0"/>
                        <a:t>0.9</a:t>
                      </a:r>
                      <a:endParaRPr lang="en-GB" dirty="0"/>
                    </a:p>
                  </a:txBody>
                  <a:tcPr/>
                </a:tc>
                <a:tc>
                  <a:txBody>
                    <a:bodyPr/>
                    <a:lstStyle/>
                    <a:p>
                      <a:pPr algn="ctr"/>
                      <a:r>
                        <a:rPr lang="it-IT" dirty="0" smtClean="0"/>
                        <a:t>0.5</a:t>
                      </a:r>
                      <a:endParaRPr lang="en-GB" dirty="0"/>
                    </a:p>
                  </a:txBody>
                  <a:tcPr/>
                </a:tc>
                <a:tc>
                  <a:txBody>
                    <a:bodyPr/>
                    <a:lstStyle/>
                    <a:p>
                      <a:pPr algn="ctr"/>
                      <a:r>
                        <a:rPr lang="it-IT" dirty="0" smtClean="0"/>
                        <a:t>221</a:t>
                      </a:r>
                      <a:endParaRPr lang="en-GB" dirty="0"/>
                    </a:p>
                  </a:txBody>
                  <a:tcPr/>
                </a:tc>
                <a:tc>
                  <a:txBody>
                    <a:bodyPr/>
                    <a:lstStyle/>
                    <a:p>
                      <a:pPr algn="ctr"/>
                      <a:r>
                        <a:rPr lang="it-IT" dirty="0" smtClean="0"/>
                        <a:t>38</a:t>
                      </a:r>
                      <a:endParaRPr lang="en-GB" dirty="0"/>
                    </a:p>
                  </a:txBody>
                  <a:tcPr/>
                </a:tc>
              </a:tr>
              <a:tr h="370840">
                <a:tc>
                  <a:txBody>
                    <a:bodyPr/>
                    <a:lstStyle/>
                    <a:p>
                      <a:pPr algn="ctr"/>
                      <a:r>
                        <a:rPr lang="it-IT" dirty="0" smtClean="0"/>
                        <a:t>61</a:t>
                      </a:r>
                      <a:endParaRPr lang="en-GB" dirty="0"/>
                    </a:p>
                  </a:txBody>
                  <a:tcPr/>
                </a:tc>
                <a:tc>
                  <a:txBody>
                    <a:bodyPr/>
                    <a:lstStyle/>
                    <a:p>
                      <a:pPr algn="ctr"/>
                      <a:r>
                        <a:rPr lang="it-IT" dirty="0" smtClean="0"/>
                        <a:t>1.2</a:t>
                      </a:r>
                      <a:endParaRPr lang="en-GB" dirty="0"/>
                    </a:p>
                  </a:txBody>
                  <a:tcPr/>
                </a:tc>
                <a:tc>
                  <a:txBody>
                    <a:bodyPr/>
                    <a:lstStyle/>
                    <a:p>
                      <a:pPr algn="ctr"/>
                      <a:r>
                        <a:rPr lang="it-IT" dirty="0" smtClean="0"/>
                        <a:t>0.9</a:t>
                      </a:r>
                      <a:endParaRPr lang="en-GB" dirty="0"/>
                    </a:p>
                  </a:txBody>
                  <a:tcPr/>
                </a:tc>
                <a:tc>
                  <a:txBody>
                    <a:bodyPr/>
                    <a:lstStyle/>
                    <a:p>
                      <a:pPr algn="ctr"/>
                      <a:r>
                        <a:rPr lang="it-IT" dirty="0" smtClean="0"/>
                        <a:t>0.5</a:t>
                      </a:r>
                      <a:endParaRPr lang="en-GB" dirty="0"/>
                    </a:p>
                  </a:txBody>
                  <a:tcPr/>
                </a:tc>
                <a:tc>
                  <a:txBody>
                    <a:bodyPr/>
                    <a:lstStyle/>
                    <a:p>
                      <a:pPr algn="ctr"/>
                      <a:r>
                        <a:rPr lang="it-IT" dirty="0" smtClean="0"/>
                        <a:t>228</a:t>
                      </a:r>
                      <a:endParaRPr lang="en-GB" dirty="0"/>
                    </a:p>
                  </a:txBody>
                  <a:tcPr/>
                </a:tc>
                <a:tc>
                  <a:txBody>
                    <a:bodyPr/>
                    <a:lstStyle/>
                    <a:p>
                      <a:pPr algn="ctr"/>
                      <a:r>
                        <a:rPr lang="it-IT" dirty="0" smtClean="0"/>
                        <a:t>43</a:t>
                      </a:r>
                      <a:endParaRPr lang="en-GB" dirty="0"/>
                    </a:p>
                  </a:txBody>
                  <a:tcPr/>
                </a:tc>
              </a:tr>
            </a:tbl>
          </a:graphicData>
        </a:graphic>
      </p:graphicFrame>
      <p:sp>
        <p:nvSpPr>
          <p:cNvPr id="23" name="CasellaDiTesto 22"/>
          <p:cNvSpPr txBox="1"/>
          <p:nvPr/>
        </p:nvSpPr>
        <p:spPr>
          <a:xfrm rot="16200000">
            <a:off x="134870" y="4794296"/>
            <a:ext cx="1099660" cy="369332"/>
          </a:xfrm>
          <a:prstGeom prst="rect">
            <a:avLst/>
          </a:prstGeom>
          <a:noFill/>
        </p:spPr>
        <p:txBody>
          <a:bodyPr wrap="none" rtlCol="0">
            <a:spAutoFit/>
          </a:bodyPr>
          <a:lstStyle/>
          <a:p>
            <a:r>
              <a:rPr lang="it-IT" dirty="0" smtClean="0">
                <a:solidFill>
                  <a:srgbClr val="C00000"/>
                </a:solidFill>
                <a:latin typeface="Tahoma" pitchFamily="34" charset="0"/>
                <a:ea typeface="Tahoma" pitchFamily="34" charset="0"/>
                <a:cs typeface="Tahoma" pitchFamily="34" charset="0"/>
              </a:rPr>
              <a:t>frame 31</a:t>
            </a:r>
            <a:endParaRPr lang="en-GB" dirty="0">
              <a:solidFill>
                <a:srgbClr val="C00000"/>
              </a:solidFill>
              <a:latin typeface="Tahoma" pitchFamily="34" charset="0"/>
              <a:ea typeface="Tahoma" pitchFamily="34" charset="0"/>
              <a:cs typeface="Tahoma" pitchFamily="34" charset="0"/>
            </a:endParaRPr>
          </a:p>
        </p:txBody>
      </p:sp>
      <p:sp>
        <p:nvSpPr>
          <p:cNvPr id="24" name="CasellaDiTesto 23"/>
          <p:cNvSpPr txBox="1"/>
          <p:nvPr/>
        </p:nvSpPr>
        <p:spPr>
          <a:xfrm rot="16200000">
            <a:off x="706374" y="6052090"/>
            <a:ext cx="1099660" cy="369332"/>
          </a:xfrm>
          <a:prstGeom prst="rect">
            <a:avLst/>
          </a:prstGeom>
          <a:noFill/>
        </p:spPr>
        <p:txBody>
          <a:bodyPr wrap="none" rtlCol="0">
            <a:spAutoFit/>
          </a:bodyPr>
          <a:lstStyle/>
          <a:p>
            <a:r>
              <a:rPr lang="it-IT" dirty="0" smtClean="0">
                <a:solidFill>
                  <a:srgbClr val="C00000"/>
                </a:solidFill>
                <a:latin typeface="Tahoma" pitchFamily="34" charset="0"/>
                <a:ea typeface="Tahoma" pitchFamily="34" charset="0"/>
                <a:cs typeface="Tahoma" pitchFamily="34" charset="0"/>
              </a:rPr>
              <a:t>frame 61</a:t>
            </a:r>
            <a:endParaRPr lang="en-GB" dirty="0">
              <a:solidFill>
                <a:srgbClr val="C00000"/>
              </a:solidFill>
              <a:latin typeface="Tahoma" pitchFamily="34" charset="0"/>
              <a:ea typeface="Tahoma" pitchFamily="34" charset="0"/>
              <a:cs typeface="Tahoma" pitchFamily="34" charset="0"/>
            </a:endParaRPr>
          </a:p>
        </p:txBody>
      </p:sp>
      <p:sp>
        <p:nvSpPr>
          <p:cNvPr id="25" name="Segnaposto contenuto 2"/>
          <p:cNvSpPr txBox="1">
            <a:spLocks/>
          </p:cNvSpPr>
          <p:nvPr/>
        </p:nvSpPr>
        <p:spPr>
          <a:xfrm>
            <a:off x="500034" y="2285992"/>
            <a:ext cx="1643074" cy="50006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512 X 256</a:t>
            </a:r>
            <a:endParaRPr kumimoji="0" lang="en-GB" sz="20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16" name="Immagine 15" descr="CVoutContour1_rid.jpg"/>
          <p:cNvPicPr>
            <a:picLocks noChangeAspect="1"/>
          </p:cNvPicPr>
          <p:nvPr/>
        </p:nvPicPr>
        <p:blipFill>
          <a:blip r:embed="rId6"/>
          <a:stretch>
            <a:fillRect/>
          </a:stretch>
        </p:blipFill>
        <p:spPr>
          <a:xfrm>
            <a:off x="4724442" y="2714620"/>
            <a:ext cx="2924175" cy="1466850"/>
          </a:xfrm>
          <a:prstGeom prst="rect">
            <a:avLst/>
          </a:prstGeom>
          <a:ln>
            <a:solidFill>
              <a:srgbClr val="C00000"/>
            </a:solidFill>
          </a:ln>
        </p:spPr>
      </p:pic>
      <p:pic>
        <p:nvPicPr>
          <p:cNvPr id="17" name="Immagine 16" descr="CVoutContour31_rid.jpg"/>
          <p:cNvPicPr>
            <a:picLocks noChangeAspect="1"/>
          </p:cNvPicPr>
          <p:nvPr/>
        </p:nvPicPr>
        <p:blipFill>
          <a:blip r:embed="rId7"/>
          <a:stretch>
            <a:fillRect/>
          </a:stretch>
        </p:blipFill>
        <p:spPr>
          <a:xfrm>
            <a:off x="5362601" y="3974556"/>
            <a:ext cx="2924175" cy="1466850"/>
          </a:xfrm>
          <a:prstGeom prst="rect">
            <a:avLst/>
          </a:prstGeom>
          <a:ln>
            <a:solidFill>
              <a:srgbClr val="C00000"/>
            </a:solidFill>
          </a:ln>
        </p:spPr>
      </p:pic>
      <p:pic>
        <p:nvPicPr>
          <p:cNvPr id="20" name="Immagine 19" descr="CVoutContour61_rid.jpg"/>
          <p:cNvPicPr>
            <a:picLocks noChangeAspect="1"/>
          </p:cNvPicPr>
          <p:nvPr/>
        </p:nvPicPr>
        <p:blipFill>
          <a:blip r:embed="rId8"/>
          <a:stretch>
            <a:fillRect/>
          </a:stretch>
        </p:blipFill>
        <p:spPr>
          <a:xfrm>
            <a:off x="6076981" y="5319736"/>
            <a:ext cx="2924175" cy="1466850"/>
          </a:xfrm>
          <a:prstGeom prst="rect">
            <a:avLst/>
          </a:prstGeom>
          <a:ln>
            <a:solidFill>
              <a:srgbClr val="C00000"/>
            </a:solidFill>
          </a:ln>
        </p:spPr>
      </p:pic>
      <p:sp>
        <p:nvSpPr>
          <p:cNvPr id="21" name="Segnaposto contenuto 2"/>
          <p:cNvSpPr txBox="1">
            <a:spLocks/>
          </p:cNvSpPr>
          <p:nvPr/>
        </p:nvSpPr>
        <p:spPr>
          <a:xfrm>
            <a:off x="3500430" y="4357694"/>
            <a:ext cx="2071702" cy="57150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err="1" smtClean="0">
                <a:ln>
                  <a:noFill/>
                </a:ln>
                <a:solidFill>
                  <a:srgbClr val="C00000"/>
                </a:solidFill>
                <a:effectLst/>
                <a:uLnTx/>
                <a:uFillTx/>
                <a:latin typeface="Tahoma" pitchFamily="34" charset="0"/>
                <a:ea typeface="Tahoma" pitchFamily="34" charset="0"/>
                <a:cs typeface="Tahoma" pitchFamily="34" charset="0"/>
              </a:rPr>
              <a:t>segmentation</a:t>
            </a:r>
            <a:endParaRPr kumimoji="0" lang="en-GB" sz="20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27" name="Freccia a destra 26"/>
          <p:cNvSpPr/>
          <p:nvPr/>
        </p:nvSpPr>
        <p:spPr>
          <a:xfrm>
            <a:off x="4000496" y="4730318"/>
            <a:ext cx="978408" cy="4846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egnaposto contenuto 2"/>
          <p:cNvSpPr txBox="1">
            <a:spLocks/>
          </p:cNvSpPr>
          <p:nvPr/>
        </p:nvSpPr>
        <p:spPr>
          <a:xfrm>
            <a:off x="4286248" y="6000768"/>
            <a:ext cx="1643074" cy="642942"/>
          </a:xfrm>
          <a:prstGeom prst="rect">
            <a:avLst/>
          </a:prstGeom>
        </p:spPr>
        <p:txBody>
          <a:bodyPr vert="horz" lIns="91440" tIns="45720" rIns="91440" bIns="45720" rtlCol="0">
            <a:noAutofit/>
          </a:bodyPr>
          <a:lstStyle/>
          <a:p>
            <a:pPr marL="342900" lvl="0" indent="-342900" algn="ctr">
              <a:spcBef>
                <a:spcPct val="20000"/>
              </a:spcBef>
              <a:defRPr/>
            </a:pPr>
            <a:r>
              <a:rPr lang="it-IT" sz="1600" dirty="0" err="1" smtClean="0">
                <a:solidFill>
                  <a:srgbClr val="C00000"/>
                </a:solidFill>
                <a:latin typeface="Tahoma" pitchFamily="34" charset="0"/>
                <a:ea typeface="Tahoma" pitchFamily="34" charset="0"/>
                <a:cs typeface="Tahoma" pitchFamily="34" charset="0"/>
              </a:rPr>
              <a:t>Very</a:t>
            </a:r>
            <a:r>
              <a:rPr lang="it-IT" sz="1600" dirty="0" smtClean="0">
                <a:solidFill>
                  <a:srgbClr val="C00000"/>
                </a:solidFill>
                <a:latin typeface="Tahoma" pitchFamily="34" charset="0"/>
                <a:ea typeface="Tahoma" pitchFamily="34" charset="0"/>
                <a:cs typeface="Tahoma" pitchFamily="34" charset="0"/>
              </a:rPr>
              <a:t> </a:t>
            </a:r>
            <a:r>
              <a:rPr lang="it-IT" sz="1600" dirty="0" err="1" smtClean="0">
                <a:solidFill>
                  <a:srgbClr val="C00000"/>
                </a:solidFill>
                <a:latin typeface="Tahoma" pitchFamily="34" charset="0"/>
                <a:ea typeface="Tahoma" pitchFamily="34" charset="0"/>
                <a:cs typeface="Tahoma" pitchFamily="34" charset="0"/>
              </a:rPr>
              <a:t>smooth</a:t>
            </a:r>
            <a:r>
              <a:rPr lang="it-IT" sz="1600" dirty="0" smtClean="0">
                <a:solidFill>
                  <a:srgbClr val="C00000"/>
                </a:solidFill>
                <a:latin typeface="Tahoma" pitchFamily="34" charset="0"/>
                <a:ea typeface="Tahoma" pitchFamily="34" charset="0"/>
                <a:cs typeface="Tahoma" pitchFamily="34" charset="0"/>
              </a:rPr>
              <a:t> </a:t>
            </a:r>
            <a:r>
              <a:rPr lang="it-IT" sz="1600" dirty="0" err="1" smtClean="0">
                <a:solidFill>
                  <a:srgbClr val="C00000"/>
                </a:solidFill>
                <a:latin typeface="Tahoma" pitchFamily="34" charset="0"/>
                <a:ea typeface="Tahoma" pitchFamily="34" charset="0"/>
                <a:cs typeface="Tahoma" pitchFamily="34" charset="0"/>
              </a:rPr>
              <a:t>boundaries</a:t>
            </a:r>
            <a:r>
              <a:rPr lang="it-IT" sz="1600" dirty="0" smtClean="0">
                <a:solidFill>
                  <a:srgbClr val="C00000"/>
                </a:solidFill>
                <a:latin typeface="Tahoma" pitchFamily="34" charset="0"/>
                <a:ea typeface="Tahoma" pitchFamily="34" charset="0"/>
                <a:cs typeface="Tahoma" pitchFamily="34" charset="0"/>
              </a:rPr>
              <a:t>!</a:t>
            </a:r>
            <a:endParaRPr kumimoji="0" lang="en-GB" sz="1600" b="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462"/>
            <a:ext cx="8229600" cy="785818"/>
          </a:xfrm>
        </p:spPr>
        <p:txBody>
          <a:bodyPr/>
          <a:lstStyle/>
          <a:p>
            <a:r>
              <a:rPr lang="it-IT" dirty="0" smtClean="0"/>
              <a:t>test 3: </a:t>
            </a:r>
            <a:r>
              <a:rPr lang="it-IT" dirty="0" err="1" smtClean="0"/>
              <a:t>image</a:t>
            </a:r>
            <a:r>
              <a:rPr lang="it-IT" dirty="0" smtClean="0"/>
              <a:t> </a:t>
            </a:r>
            <a:r>
              <a:rPr lang="it-IT" dirty="0" err="1" smtClean="0"/>
              <a:t>sequence</a:t>
            </a:r>
            <a:r>
              <a:rPr lang="it-IT" dirty="0" smtClean="0"/>
              <a:t> </a:t>
            </a:r>
            <a:r>
              <a:rPr lang="it-IT" dirty="0" err="1" smtClean="0"/>
              <a:t>tracking</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16</a:t>
            </a:fld>
            <a:endParaRPr lang="it-IT"/>
          </a:p>
        </p:txBody>
      </p:sp>
      <p:sp>
        <p:nvSpPr>
          <p:cNvPr id="8" name="CasellaDiTesto 7"/>
          <p:cNvSpPr txBox="1"/>
          <p:nvPr/>
        </p:nvSpPr>
        <p:spPr>
          <a:xfrm>
            <a:off x="71406" y="714356"/>
            <a:ext cx="6500858" cy="3357586"/>
          </a:xfrm>
          <a:prstGeom prst="rect">
            <a:avLst/>
          </a:prstGeom>
          <a:solidFill>
            <a:schemeClr val="bg2"/>
          </a:solidFill>
          <a:ln>
            <a:solidFill>
              <a:schemeClr val="accent2"/>
            </a:solidFill>
          </a:ln>
        </p:spPr>
        <p:txBody>
          <a:bodyPr wrap="square" rtlCol="0">
            <a:spAutoFit/>
          </a:bodyPr>
          <a:lstStyle/>
          <a:p>
            <a:pPr>
              <a:buFont typeface="Arial" pitchFamily="34" charset="0"/>
              <a:buChar char="•"/>
            </a:pPr>
            <a:r>
              <a:rPr lang="it-IT" dirty="0" smtClean="0">
                <a:latin typeface="Tahoma" pitchFamily="34" charset="0"/>
                <a:ea typeface="Tahoma" pitchFamily="34" charset="0"/>
                <a:cs typeface="Tahoma" pitchFamily="34" charset="0"/>
              </a:rPr>
              <a:t>  </a:t>
            </a:r>
            <a:r>
              <a:rPr lang="it-IT" dirty="0" err="1" smtClean="0">
                <a:latin typeface="Courier New" pitchFamily="49" charset="0"/>
                <a:ea typeface="Tahoma" pitchFamily="34" charset="0"/>
                <a:cs typeface="Courier New" pitchFamily="49" charset="0"/>
              </a:rPr>
              <a:t>Inizialize</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0</a:t>
            </a:r>
          </a:p>
          <a:p>
            <a:pPr>
              <a:buFont typeface="Arial" pitchFamily="34" charset="0"/>
              <a:buChar char="•"/>
            </a:pPr>
            <a:r>
              <a:rPr lang="it-IT" sz="2000" i="1" dirty="0" smtClean="0">
                <a:latin typeface="Times New Roman" pitchFamily="18" charset="0"/>
                <a:ea typeface="Tahoma"/>
                <a:cs typeface="Times New Roman" pitchFamily="18" charset="0"/>
                <a:sym typeface="Symbol"/>
              </a:rPr>
              <a:t> </a:t>
            </a:r>
            <a:r>
              <a:rPr lang="it-IT" dirty="0" smtClean="0">
                <a:latin typeface="Tahoma" pitchFamily="34" charset="0"/>
                <a:ea typeface="Tahoma" pitchFamily="34" charset="0"/>
                <a:cs typeface="Tahoma" pitchFamily="34" charset="0"/>
              </a:rPr>
              <a:t> </a:t>
            </a:r>
            <a:r>
              <a:rPr lang="it-IT" dirty="0" err="1" smtClean="0">
                <a:latin typeface="Courier New" pitchFamily="49" charset="0"/>
                <a:ea typeface="Tahoma" pitchFamily="34" charset="0"/>
                <a:cs typeface="Courier New" pitchFamily="49" charset="0"/>
              </a:rPr>
              <a:t>for</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k </a:t>
            </a:r>
            <a:r>
              <a:rPr lang="it-IT" sz="2000" dirty="0" smtClean="0">
                <a:latin typeface="Times New Roman" pitchFamily="18" charset="0"/>
                <a:ea typeface="Tahoma" pitchFamily="34" charset="0"/>
                <a:cs typeface="Times New Roman" pitchFamily="18" charset="0"/>
              </a:rPr>
              <a:t>= 1,2, …, </a:t>
            </a:r>
            <a:r>
              <a:rPr lang="it-IT" sz="2000" i="1" dirty="0" err="1" smtClean="0">
                <a:latin typeface="Times New Roman" pitchFamily="18" charset="0"/>
                <a:ea typeface="Tahoma" pitchFamily="34" charset="0"/>
                <a:cs typeface="Times New Roman" pitchFamily="18" charset="0"/>
              </a:rPr>
              <a:t>N</a:t>
            </a:r>
            <a:r>
              <a:rPr lang="it-IT" sz="2000" i="1" baseline="-25000" dirty="0" err="1" smtClean="0">
                <a:latin typeface="Times New Roman" pitchFamily="18" charset="0"/>
                <a:ea typeface="Tahoma" pitchFamily="34" charset="0"/>
                <a:cs typeface="Times New Roman" pitchFamily="18" charset="0"/>
              </a:rPr>
              <a:t>frames</a:t>
            </a:r>
            <a:endParaRPr lang="it-IT" sz="2000" i="1" dirty="0" smtClean="0">
              <a:latin typeface="Times New Roman" pitchFamily="18" charset="0"/>
              <a:ea typeface="Tahoma"/>
              <a:cs typeface="Times New Roman" pitchFamily="18" charset="0"/>
              <a:sym typeface="Symbol"/>
            </a:endParaRPr>
          </a:p>
          <a:p>
            <a:pPr lvl="1">
              <a:buFont typeface="Courier New" pitchFamily="49" charset="0"/>
              <a:buChar char="o"/>
            </a:pPr>
            <a:r>
              <a:rPr lang="it-IT" sz="2000" i="1" dirty="0" smtClean="0">
                <a:latin typeface="Times New Roman" pitchFamily="18" charset="0"/>
                <a:ea typeface="Tahoma"/>
                <a:cs typeface="Times New Roman" pitchFamily="18" charset="0"/>
                <a:sym typeface="Symbol"/>
              </a:rPr>
              <a:t> </a:t>
            </a:r>
            <a:r>
              <a:rPr lang="it-IT" dirty="0" smtClean="0">
                <a:latin typeface="Tahoma" pitchFamily="34" charset="0"/>
                <a:ea typeface="Tahoma" pitchFamily="34" charset="0"/>
                <a:cs typeface="Tahoma" pitchFamily="34" charset="0"/>
              </a:rPr>
              <a:t> </a:t>
            </a:r>
            <a:r>
              <a:rPr lang="it-IT" dirty="0" err="1" smtClean="0">
                <a:latin typeface="Courier New" pitchFamily="49" charset="0"/>
                <a:ea typeface="Tahoma" pitchFamily="34" charset="0"/>
                <a:cs typeface="Courier New" pitchFamily="49" charset="0"/>
              </a:rPr>
              <a:t>for</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n </a:t>
            </a:r>
            <a:r>
              <a:rPr lang="it-IT" sz="2000" dirty="0" smtClean="0">
                <a:latin typeface="Times New Roman" pitchFamily="18" charset="0"/>
                <a:ea typeface="Tahoma" pitchFamily="34" charset="0"/>
                <a:cs typeface="Times New Roman" pitchFamily="18" charset="0"/>
              </a:rPr>
              <a:t>= 1,2, …, </a:t>
            </a:r>
            <a:r>
              <a:rPr lang="it-IT" sz="2000" i="1" dirty="0" err="1" smtClean="0">
                <a:latin typeface="Times New Roman" pitchFamily="18" charset="0"/>
                <a:ea typeface="Tahoma" pitchFamily="34" charset="0"/>
                <a:cs typeface="Times New Roman" pitchFamily="18" charset="0"/>
              </a:rPr>
              <a:t>N</a:t>
            </a:r>
            <a:r>
              <a:rPr lang="it-IT" sz="2000" i="1" baseline="-25000" dirty="0" err="1" smtClean="0">
                <a:latin typeface="Times New Roman" pitchFamily="18" charset="0"/>
                <a:ea typeface="Tahoma" pitchFamily="34" charset="0"/>
                <a:cs typeface="Times New Roman" pitchFamily="18" charset="0"/>
              </a:rPr>
              <a:t>max</a:t>
            </a:r>
            <a:endParaRPr lang="it-IT" i="1" baseline="-25000" dirty="0" smtClean="0">
              <a:latin typeface="Courier New" pitchFamily="49" charset="0"/>
              <a:ea typeface="Tahoma" pitchFamily="34" charset="0"/>
              <a:cs typeface="Courier New" pitchFamily="49" charset="0"/>
            </a:endParaRP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compute</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c</a:t>
            </a:r>
            <a:r>
              <a:rPr lang="it-IT" sz="2000" i="1" baseline="-25000" dirty="0" smtClean="0">
                <a:latin typeface="Times New Roman" pitchFamily="18" charset="0"/>
                <a:ea typeface="Tahoma" pitchFamily="34" charset="0"/>
                <a:cs typeface="Times New Roman" pitchFamily="18" charset="0"/>
              </a:rPr>
              <a:t>1</a:t>
            </a:r>
            <a:r>
              <a:rPr lang="it-IT" sz="2000" dirty="0" smtClean="0">
                <a:latin typeface="Times New Roman" pitchFamily="18" charset="0"/>
                <a:ea typeface="Tahoma" pitchFamily="34" charset="0"/>
                <a:cs typeface="Times New Roman" pitchFamily="18" charset="0"/>
              </a:rPr>
              <a:t>(</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a:t>
            </a:r>
            <a:r>
              <a:rPr lang="it-IT" sz="2000" dirty="0" smtClean="0">
                <a:latin typeface="Times New Roman" pitchFamily="18" charset="0"/>
                <a:ea typeface="Tahoma" pitchFamily="34" charset="0"/>
                <a:cs typeface="Times New Roman" pitchFamily="18" charset="0"/>
              </a:rPr>
              <a:t>)</a:t>
            </a:r>
            <a:r>
              <a:rPr lang="it-IT" dirty="0" smtClean="0">
                <a:latin typeface="Courier New" pitchFamily="49" charset="0"/>
                <a:ea typeface="Tahoma" pitchFamily="34" charset="0"/>
                <a:cs typeface="Courier New" pitchFamily="49" charset="0"/>
              </a:rPr>
              <a:t> and</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c</a:t>
            </a:r>
            <a:r>
              <a:rPr lang="it-IT" sz="2000" i="1" baseline="-25000" dirty="0" smtClean="0">
                <a:latin typeface="Times New Roman" pitchFamily="18" charset="0"/>
                <a:ea typeface="Tahoma" pitchFamily="34" charset="0"/>
                <a:cs typeface="Times New Roman" pitchFamily="18" charset="0"/>
              </a:rPr>
              <a:t>2</a:t>
            </a:r>
            <a:r>
              <a:rPr lang="it-IT" sz="2000" dirty="0" smtClean="0">
                <a:latin typeface="Times New Roman" pitchFamily="18" charset="0"/>
                <a:ea typeface="Tahoma" pitchFamily="34" charset="0"/>
                <a:cs typeface="Times New Roman" pitchFamily="18" charset="0"/>
              </a:rPr>
              <a:t>(</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a:t>
            </a:r>
            <a:r>
              <a:rPr lang="it-IT" sz="2000" dirty="0" smtClean="0">
                <a:latin typeface="Times New Roman" pitchFamily="18" charset="0"/>
                <a:ea typeface="Tahoma" pitchFamily="34" charset="0"/>
                <a:cs typeface="Times New Roman" pitchFamily="18" charset="0"/>
              </a:rPr>
              <a:t>)</a:t>
            </a: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compute</a:t>
            </a:r>
            <a:r>
              <a:rPr lang="it-IT" sz="2000" dirty="0" smtClean="0">
                <a:latin typeface="Times New Roman" pitchFamily="18" charset="0"/>
                <a:ea typeface="Tahoma" pitchFamily="34" charset="0"/>
                <a:cs typeface="Times New Roman" pitchFamily="18" charset="0"/>
              </a:rPr>
              <a:t>  </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n+1  </a:t>
            </a:r>
            <a:r>
              <a:rPr lang="it-IT" dirty="0" err="1" smtClean="0">
                <a:latin typeface="Courier New" pitchFamily="49" charset="0"/>
                <a:ea typeface="Tahoma" pitchFamily="34" charset="0"/>
                <a:cs typeface="Courier New" pitchFamily="49" charset="0"/>
              </a:rPr>
              <a:t>solving</a:t>
            </a:r>
            <a:r>
              <a:rPr lang="it-IT" dirty="0" smtClean="0">
                <a:latin typeface="Courier New" pitchFamily="49" charset="0"/>
                <a:ea typeface="Tahoma" pitchFamily="34" charset="0"/>
                <a:cs typeface="Courier New" pitchFamily="49" charset="0"/>
              </a:rPr>
              <a:t> EL </a:t>
            </a:r>
            <a:r>
              <a:rPr lang="it-IT" dirty="0" err="1" smtClean="0">
                <a:latin typeface="Courier New" pitchFamily="49" charset="0"/>
                <a:ea typeface="Tahoma" pitchFamily="34" charset="0"/>
                <a:cs typeface="Courier New" pitchFamily="49" charset="0"/>
              </a:rPr>
              <a:t>equation</a:t>
            </a:r>
            <a:endParaRPr lang="it-IT" sz="2000" dirty="0" smtClean="0">
              <a:latin typeface="Courier New" pitchFamily="49" charset="0"/>
              <a:ea typeface="Tahoma" pitchFamily="34" charset="0"/>
              <a:cs typeface="Courier New" pitchFamily="49" charset="0"/>
            </a:endParaRP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reinitialize</a:t>
            </a:r>
            <a:r>
              <a:rPr lang="it-IT" sz="2000" dirty="0" smtClean="0">
                <a:latin typeface="Times New Roman" pitchFamily="18" charset="0"/>
                <a:ea typeface="Tahoma" pitchFamily="34" charset="0"/>
                <a:cs typeface="Times New Roman" pitchFamily="18" charset="0"/>
              </a:rPr>
              <a:t> </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n+1 </a:t>
            </a:r>
            <a:r>
              <a:rPr lang="it-IT" dirty="0" err="1" smtClean="0">
                <a:latin typeface="Courier New" pitchFamily="49" charset="0"/>
                <a:ea typeface="Tahoma" pitchFamily="34" charset="0"/>
                <a:cs typeface="Courier New" pitchFamily="49" charset="0"/>
              </a:rPr>
              <a:t>to</a:t>
            </a:r>
            <a:r>
              <a:rPr lang="it-IT" dirty="0" smtClean="0">
                <a:latin typeface="Courier New" pitchFamily="49" charset="0"/>
                <a:ea typeface="Tahoma" pitchFamily="34" charset="0"/>
                <a:cs typeface="Courier New" pitchFamily="49" charset="0"/>
              </a:rPr>
              <a:t> the </a:t>
            </a:r>
            <a:r>
              <a:rPr lang="it-IT" dirty="0" err="1" smtClean="0">
                <a:latin typeface="Courier New" pitchFamily="49" charset="0"/>
                <a:ea typeface="Tahoma" pitchFamily="34" charset="0"/>
                <a:cs typeface="Courier New" pitchFamily="49" charset="0"/>
              </a:rPr>
              <a:t>signed</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distance</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function</a:t>
            </a:r>
            <a:endParaRPr lang="it-IT" dirty="0" smtClean="0">
              <a:latin typeface="Courier New" pitchFamily="49" charset="0"/>
              <a:ea typeface="Tahoma" pitchFamily="34" charset="0"/>
              <a:cs typeface="Courier New" pitchFamily="49" charset="0"/>
            </a:endParaRP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Check</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wether</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solution</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is</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stationary</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If</a:t>
            </a:r>
            <a:r>
              <a:rPr lang="it-IT" dirty="0" smtClean="0">
                <a:latin typeface="Courier New" pitchFamily="49" charset="0"/>
                <a:ea typeface="Tahoma" pitchFamily="34" charset="0"/>
                <a:cs typeface="Courier New" pitchFamily="49" charset="0"/>
              </a:rPr>
              <a:t> yes, </a:t>
            </a:r>
            <a:r>
              <a:rPr lang="it-IT" dirty="0" smtClean="0">
                <a:latin typeface="Courier New" pitchFamily="49" charset="0"/>
                <a:ea typeface="Tahoma" pitchFamily="34" charset="0"/>
                <a:cs typeface="Courier New" pitchFamily="49" charset="0"/>
              </a:rPr>
              <a:t>stop </a:t>
            </a:r>
            <a:r>
              <a:rPr lang="it-IT" dirty="0" err="1" smtClean="0">
                <a:latin typeface="Courier New" pitchFamily="49" charset="0"/>
                <a:ea typeface="Tahoma" pitchFamily="34" charset="0"/>
                <a:cs typeface="Courier New" pitchFamily="49" charset="0"/>
              </a:rPr>
              <a:t>iterations</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of</a:t>
            </a:r>
            <a:r>
              <a:rPr lang="it-IT" dirty="0" smtClean="0">
                <a:latin typeface="Courier New" pitchFamily="49" charset="0"/>
                <a:ea typeface="Tahoma" pitchFamily="34" charset="0"/>
                <a:cs typeface="Courier New" pitchFamily="49" charset="0"/>
              </a:rPr>
              <a:t> </a:t>
            </a:r>
            <a:r>
              <a:rPr lang="it-IT" i="1" dirty="0" smtClean="0">
                <a:latin typeface="Times New Roman" pitchFamily="18" charset="0"/>
                <a:ea typeface="Tahoma" pitchFamily="34" charset="0"/>
                <a:cs typeface="Times New Roman" pitchFamily="18" charset="0"/>
              </a:rPr>
              <a:t>n </a:t>
            </a:r>
            <a:r>
              <a:rPr lang="it-IT" dirty="0" err="1" smtClean="0">
                <a:latin typeface="Courier New" pitchFamily="49" charset="0"/>
                <a:ea typeface="Tahoma" pitchFamily="34" charset="0"/>
                <a:cs typeface="Courier New" pitchFamily="49" charset="0"/>
              </a:rPr>
              <a:t>counter</a:t>
            </a:r>
            <a:endParaRPr lang="it-IT" dirty="0" smtClean="0">
              <a:latin typeface="Courier New" pitchFamily="49" charset="0"/>
              <a:ea typeface="Tahoma" pitchFamily="34" charset="0"/>
              <a:cs typeface="Courier New" pitchFamily="49" charset="0"/>
            </a:endParaRPr>
          </a:p>
          <a:p>
            <a:pPr marL="914400" lvl="1" indent="-457200">
              <a:buFont typeface="Courier New" pitchFamily="49" charset="0"/>
              <a:buChar char="o"/>
            </a:pPr>
            <a:r>
              <a:rPr lang="it-IT" sz="2000" dirty="0" err="1" smtClean="0">
                <a:solidFill>
                  <a:prstClr val="black"/>
                </a:solidFill>
                <a:latin typeface="Courier New" pitchFamily="49" charset="0"/>
                <a:ea typeface="Tahoma"/>
                <a:cs typeface="Courier New" pitchFamily="49" charset="0"/>
                <a:sym typeface="Symbol"/>
              </a:rPr>
              <a:t>Initialize</a:t>
            </a:r>
            <a:r>
              <a:rPr lang="it-IT" sz="2000" i="1" dirty="0" smtClean="0">
                <a:solidFill>
                  <a:prstClr val="black"/>
                </a:solidFill>
                <a:latin typeface="Times New Roman" pitchFamily="18" charset="0"/>
                <a:ea typeface="Tahoma"/>
                <a:cs typeface="Times New Roman" pitchFamily="18" charset="0"/>
                <a:sym typeface="Symbol"/>
              </a:rPr>
              <a:t> </a:t>
            </a:r>
            <a:r>
              <a:rPr lang="it-IT" sz="2000" i="1" dirty="0" smtClean="0">
                <a:solidFill>
                  <a:prstClr val="black"/>
                </a:solidFill>
                <a:latin typeface="Times New Roman" pitchFamily="18" charset="0"/>
                <a:ea typeface="Tahoma"/>
                <a:cs typeface="Times New Roman" pitchFamily="18" charset="0"/>
                <a:sym typeface="Symbol"/>
              </a:rPr>
              <a:t> </a:t>
            </a:r>
            <a:r>
              <a:rPr lang="it-IT" sz="2000" i="1" baseline="30000" dirty="0" smtClean="0">
                <a:solidFill>
                  <a:prstClr val="black"/>
                </a:solidFill>
                <a:latin typeface="Times New Roman" pitchFamily="18" charset="0"/>
                <a:ea typeface="Tahoma"/>
                <a:cs typeface="Times New Roman" pitchFamily="18" charset="0"/>
                <a:sym typeface="Symbol"/>
              </a:rPr>
              <a:t>k+1 </a:t>
            </a:r>
            <a:r>
              <a:rPr lang="it-IT" sz="2000" i="1" dirty="0" smtClean="0">
                <a:solidFill>
                  <a:prstClr val="black"/>
                </a:solidFill>
                <a:latin typeface="Times New Roman" pitchFamily="18" charset="0"/>
                <a:ea typeface="Tahoma"/>
                <a:cs typeface="Times New Roman" pitchFamily="18" charset="0"/>
                <a:sym typeface="Symbol"/>
              </a:rPr>
              <a:t>= </a:t>
            </a:r>
            <a:r>
              <a:rPr lang="it-IT" sz="2000" i="1" baseline="30000" dirty="0" smtClean="0">
                <a:solidFill>
                  <a:prstClr val="black"/>
                </a:solidFill>
                <a:latin typeface="Times New Roman" pitchFamily="18" charset="0"/>
                <a:ea typeface="Tahoma"/>
                <a:cs typeface="Times New Roman" pitchFamily="18" charset="0"/>
                <a:sym typeface="Symbol"/>
              </a:rPr>
              <a:t>k</a:t>
            </a:r>
            <a:endParaRPr lang="en-GB" dirty="0" smtClean="0">
              <a:solidFill>
                <a:prstClr val="black"/>
              </a:solidFill>
              <a:latin typeface="Courier New" pitchFamily="49" charset="0"/>
              <a:ea typeface="Tahoma" pitchFamily="34" charset="0"/>
              <a:cs typeface="Courier New" pitchFamily="49" charset="0"/>
            </a:endParaRPr>
          </a:p>
        </p:txBody>
      </p:sp>
      <p:pic>
        <p:nvPicPr>
          <p:cNvPr id="5" name="cavalli_output.mpeg">
            <a:hlinkClick r:id="" action="ppaction://media"/>
          </p:cNvPr>
          <p:cNvPicPr>
            <a:picLocks noRot="1" noChangeAspect="1"/>
          </p:cNvPicPr>
          <p:nvPr>
            <a:videoFile r:link="rId1"/>
          </p:nvPr>
        </p:nvPicPr>
        <p:blipFill>
          <a:blip r:embed="rId3"/>
          <a:stretch>
            <a:fillRect/>
          </a:stretch>
        </p:blipFill>
        <p:spPr>
          <a:xfrm>
            <a:off x="3267100" y="4043386"/>
            <a:ext cx="4876800" cy="2743200"/>
          </a:xfrm>
          <a:prstGeom prst="rect">
            <a:avLst/>
          </a:prstGeom>
        </p:spPr>
      </p:pic>
      <p:sp>
        <p:nvSpPr>
          <p:cNvPr id="6" name="Segnaposto contenuto 2"/>
          <p:cNvSpPr>
            <a:spLocks noGrp="1"/>
          </p:cNvSpPr>
          <p:nvPr>
            <p:ph idx="1"/>
          </p:nvPr>
        </p:nvSpPr>
        <p:spPr>
          <a:xfrm>
            <a:off x="142844" y="4572008"/>
            <a:ext cx="3214710" cy="571480"/>
          </a:xfrm>
        </p:spPr>
        <p:txBody>
          <a:bodyPr>
            <a:noAutofit/>
          </a:bodyPr>
          <a:lstStyle/>
          <a:p>
            <a:pPr algn="just"/>
            <a:r>
              <a:rPr lang="it-IT" sz="1600" dirty="0" smtClean="0">
                <a:solidFill>
                  <a:srgbClr val="C00000"/>
                </a:solidFill>
              </a:rPr>
              <a:t>Mouse </a:t>
            </a:r>
            <a:r>
              <a:rPr lang="it-IT" sz="1600" dirty="0" err="1" smtClean="0">
                <a:solidFill>
                  <a:srgbClr val="C00000"/>
                </a:solidFill>
              </a:rPr>
              <a:t>embryonic</a:t>
            </a:r>
            <a:r>
              <a:rPr lang="it-IT" sz="1600" dirty="0" smtClean="0">
                <a:solidFill>
                  <a:srgbClr val="C00000"/>
                </a:solidFill>
              </a:rPr>
              <a:t> </a:t>
            </a:r>
            <a:r>
              <a:rPr lang="it-IT" sz="1600" dirty="0" err="1" smtClean="0">
                <a:solidFill>
                  <a:srgbClr val="C00000"/>
                </a:solidFill>
              </a:rPr>
              <a:t>stem</a:t>
            </a:r>
            <a:r>
              <a:rPr lang="it-IT" sz="1600" dirty="0" smtClean="0">
                <a:solidFill>
                  <a:srgbClr val="C00000"/>
                </a:solidFill>
              </a:rPr>
              <a:t> </a:t>
            </a:r>
            <a:r>
              <a:rPr lang="it-IT" sz="1600" dirty="0" err="1" smtClean="0">
                <a:solidFill>
                  <a:srgbClr val="C00000"/>
                </a:solidFill>
              </a:rPr>
              <a:t>cells</a:t>
            </a:r>
            <a:endParaRPr lang="it-IT" sz="1600" dirty="0" smtClean="0">
              <a:solidFill>
                <a:srgbClr val="C00000"/>
              </a:solidFill>
            </a:endParaRPr>
          </a:p>
          <a:p>
            <a:pPr algn="just"/>
            <a:r>
              <a:rPr lang="it-IT" sz="1600" dirty="0" err="1" smtClean="0">
                <a:solidFill>
                  <a:srgbClr val="C00000"/>
                </a:solidFill>
              </a:rPr>
              <a:t>Time</a:t>
            </a:r>
            <a:r>
              <a:rPr lang="it-IT" sz="1600" dirty="0" smtClean="0">
                <a:solidFill>
                  <a:srgbClr val="C00000"/>
                </a:solidFill>
              </a:rPr>
              <a:t> </a:t>
            </a:r>
            <a:r>
              <a:rPr lang="it-IT" sz="1600" dirty="0" err="1" smtClean="0">
                <a:solidFill>
                  <a:srgbClr val="C00000"/>
                </a:solidFill>
              </a:rPr>
              <a:t>lapse</a:t>
            </a:r>
            <a:r>
              <a:rPr lang="it-IT" sz="1600" dirty="0" smtClean="0">
                <a:solidFill>
                  <a:srgbClr val="C00000"/>
                </a:solidFill>
              </a:rPr>
              <a:t> </a:t>
            </a:r>
            <a:r>
              <a:rPr lang="it-IT" sz="1600" dirty="0" err="1" smtClean="0">
                <a:solidFill>
                  <a:srgbClr val="C00000"/>
                </a:solidFill>
              </a:rPr>
              <a:t>image</a:t>
            </a:r>
            <a:r>
              <a:rPr lang="it-IT" sz="1600" dirty="0" smtClean="0">
                <a:solidFill>
                  <a:srgbClr val="C00000"/>
                </a:solidFill>
              </a:rPr>
              <a:t> </a:t>
            </a:r>
            <a:r>
              <a:rPr lang="it-IT" sz="1600" dirty="0" err="1" smtClean="0">
                <a:solidFill>
                  <a:srgbClr val="C00000"/>
                </a:solidFill>
              </a:rPr>
              <a:t>sequence</a:t>
            </a:r>
            <a:endParaRPr lang="en-GB" sz="1600" dirty="0">
              <a:solidFill>
                <a:srgbClr val="C00000"/>
              </a:solidFill>
            </a:endParaRPr>
          </a:p>
        </p:txBody>
      </p:sp>
      <p:graphicFrame>
        <p:nvGraphicFramePr>
          <p:cNvPr id="9" name="Tabella 8"/>
          <p:cNvGraphicFramePr>
            <a:graphicFrameLocks noGrp="1"/>
          </p:cNvGraphicFramePr>
          <p:nvPr/>
        </p:nvGraphicFramePr>
        <p:xfrm>
          <a:off x="571472" y="5590878"/>
          <a:ext cx="1904992" cy="767080"/>
        </p:xfrm>
        <a:graphic>
          <a:graphicData uri="http://schemas.openxmlformats.org/drawingml/2006/table">
            <a:tbl>
              <a:tblPr firstRow="1" bandRow="1">
                <a:tableStyleId>{5C22544A-7EE6-4342-B048-85BDC9FD1C3A}</a:tableStyleId>
              </a:tblPr>
              <a:tblGrid>
                <a:gridCol w="1904992"/>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err="1" smtClean="0">
                          <a:ln>
                            <a:noFill/>
                          </a:ln>
                          <a:solidFill>
                            <a:prstClr val="white"/>
                          </a:solidFill>
                          <a:effectLst/>
                          <a:uLnTx/>
                          <a:uFillTx/>
                          <a:latin typeface="Times New Roman" pitchFamily="18" charset="0"/>
                          <a:ea typeface="Tahoma" pitchFamily="34" charset="0"/>
                          <a:cs typeface="Times New Roman" pitchFamily="18" charset="0"/>
                        </a:rPr>
                        <a:t>Time</a:t>
                      </a:r>
                      <a:r>
                        <a:rPr kumimoji="0" lang="it-IT" sz="2000" b="1" i="0" u="none" strike="noStrike" kern="1200" cap="none" spc="0" normalizeH="0" baseline="0" noProof="0" dirty="0" smtClean="0">
                          <a:ln>
                            <a:noFill/>
                          </a:ln>
                          <a:solidFill>
                            <a:prstClr val="white"/>
                          </a:solidFill>
                          <a:effectLst/>
                          <a:uLnTx/>
                          <a:uFillTx/>
                          <a:latin typeface="Times New Roman" pitchFamily="18" charset="0"/>
                          <a:ea typeface="Tahoma" pitchFamily="34" charset="0"/>
                          <a:cs typeface="Times New Roman" pitchFamily="18" charset="0"/>
                        </a:rPr>
                        <a:t> (min)</a:t>
                      </a:r>
                      <a:endParaRPr kumimoji="0" lang="en-GB" sz="2000" b="1" i="0" u="none" strike="noStrike" kern="1200" cap="none" spc="0" normalizeH="0" baseline="0" noProof="0" dirty="0" smtClean="0">
                        <a:ln>
                          <a:noFill/>
                        </a:ln>
                        <a:solidFill>
                          <a:prstClr val="white"/>
                        </a:solidFill>
                        <a:effectLst/>
                        <a:uLnTx/>
                        <a:uFillTx/>
                        <a:latin typeface="Times New Roman" pitchFamily="18" charset="0"/>
                        <a:ea typeface="Tahoma" pitchFamily="34" charset="0"/>
                        <a:cs typeface="Times New Roman" pitchFamily="18" charset="0"/>
                      </a:endParaRPr>
                    </a:p>
                  </a:txBody>
                  <a:tcPr/>
                </a:tc>
              </a:tr>
              <a:tr h="370840">
                <a:tc>
                  <a:txBody>
                    <a:bodyPr/>
                    <a:lstStyle/>
                    <a:p>
                      <a:pPr algn="ctr"/>
                      <a:r>
                        <a:rPr lang="it-IT" dirty="0" smtClean="0"/>
                        <a:t>17</a:t>
                      </a:r>
                      <a:endParaRPr lang="en-GB" dirty="0"/>
                    </a:p>
                  </a:txBody>
                  <a:tcPr/>
                </a:tc>
              </a:tr>
            </a:tbl>
          </a:graphicData>
        </a:graphic>
      </p:graphicFrame>
      <p:sp>
        <p:nvSpPr>
          <p:cNvPr id="10" name="Segnaposto contenuto 2"/>
          <p:cNvSpPr txBox="1">
            <a:spLocks/>
          </p:cNvSpPr>
          <p:nvPr/>
        </p:nvSpPr>
        <p:spPr>
          <a:xfrm>
            <a:off x="428596" y="5214950"/>
            <a:ext cx="2357454" cy="500066"/>
          </a:xfrm>
          <a:prstGeom prst="rect">
            <a:avLst/>
          </a:prstGeom>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rPr>
              <a:t>512 X 256 X 61 frame</a:t>
            </a:r>
            <a:endParaRPr kumimoji="0" lang="en-GB" sz="20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sp>
        <p:nvSpPr>
          <p:cNvPr id="11" name="CasellaDiTesto 10"/>
          <p:cNvSpPr txBox="1"/>
          <p:nvPr/>
        </p:nvSpPr>
        <p:spPr>
          <a:xfrm>
            <a:off x="3714744" y="702214"/>
            <a:ext cx="3205558" cy="369332"/>
          </a:xfrm>
          <a:prstGeom prst="rect">
            <a:avLst/>
          </a:prstGeom>
          <a:solidFill>
            <a:srgbClr val="FFFF99"/>
          </a:solidFill>
          <a:ln>
            <a:solidFill>
              <a:srgbClr val="C00000"/>
            </a:solidFill>
          </a:ln>
        </p:spPr>
        <p:txBody>
          <a:bodyPr wrap="none" rtlCol="0">
            <a:spAutoFit/>
          </a:bodyPr>
          <a:lstStyle/>
          <a:p>
            <a:r>
              <a:rPr lang="it-IT" dirty="0" err="1" smtClean="0">
                <a:solidFill>
                  <a:srgbClr val="C00000"/>
                </a:solidFill>
                <a:latin typeface="Tahoma" pitchFamily="34" charset="0"/>
                <a:ea typeface="Tahoma" pitchFamily="34" charset="0"/>
                <a:cs typeface="Tahoma" pitchFamily="34" charset="0"/>
              </a:rPr>
              <a:t>Chan-Vese</a:t>
            </a:r>
            <a:r>
              <a:rPr lang="it-IT" dirty="0" smtClean="0">
                <a:solidFill>
                  <a:srgbClr val="C00000"/>
                </a:solidFill>
                <a:latin typeface="Tahoma" pitchFamily="34" charset="0"/>
                <a:ea typeface="Tahoma" pitchFamily="34" charset="0"/>
                <a:cs typeface="Tahoma" pitchFamily="34" charset="0"/>
              </a:rPr>
              <a:t> </a:t>
            </a:r>
            <a:r>
              <a:rPr lang="it-IT" dirty="0" err="1" smtClean="0">
                <a:solidFill>
                  <a:srgbClr val="C00000"/>
                </a:solidFill>
                <a:latin typeface="Tahoma" pitchFamily="34" charset="0"/>
                <a:ea typeface="Tahoma" pitchFamily="34" charset="0"/>
                <a:cs typeface="Tahoma" pitchFamily="34" charset="0"/>
              </a:rPr>
              <a:t>Tracking</a:t>
            </a:r>
            <a:r>
              <a:rPr lang="it-IT" dirty="0" smtClean="0">
                <a:solidFill>
                  <a:srgbClr val="C00000"/>
                </a:solidFill>
                <a:latin typeface="Tahoma" pitchFamily="34" charset="0"/>
                <a:ea typeface="Tahoma" pitchFamily="34" charset="0"/>
                <a:cs typeface="Tahoma" pitchFamily="34" charset="0"/>
              </a:rPr>
              <a:t> </a:t>
            </a:r>
            <a:r>
              <a:rPr lang="it-IT" dirty="0" err="1" smtClean="0">
                <a:solidFill>
                  <a:srgbClr val="C00000"/>
                </a:solidFill>
                <a:latin typeface="Tahoma" pitchFamily="34" charset="0"/>
                <a:ea typeface="Tahoma" pitchFamily="34" charset="0"/>
                <a:cs typeface="Tahoma" pitchFamily="34" charset="0"/>
              </a:rPr>
              <a:t>algorithm</a:t>
            </a:r>
            <a:endParaRPr lang="en-GB" dirty="0">
              <a:solidFill>
                <a:srgbClr val="C00000"/>
              </a:solidFill>
              <a:latin typeface="Tahoma" pitchFamily="34" charset="0"/>
              <a:ea typeface="Tahoma" pitchFamily="34" charset="0"/>
              <a:cs typeface="Tahoma" pitchFamily="34" charset="0"/>
            </a:endParaRPr>
          </a:p>
        </p:txBody>
      </p:sp>
      <p:grpSp>
        <p:nvGrpSpPr>
          <p:cNvPr id="16" name="Gruppo 16"/>
          <p:cNvGrpSpPr/>
          <p:nvPr/>
        </p:nvGrpSpPr>
        <p:grpSpPr>
          <a:xfrm>
            <a:off x="6429388" y="1357298"/>
            <a:ext cx="2643206" cy="2500330"/>
            <a:chOff x="5993166" y="1357298"/>
            <a:chExt cx="2783698" cy="2500330"/>
          </a:xfrm>
        </p:grpSpPr>
        <p:sp>
          <p:nvSpPr>
            <p:cNvPr id="17" name="CasellaDiTesto 16"/>
            <p:cNvSpPr txBox="1"/>
            <p:nvPr/>
          </p:nvSpPr>
          <p:spPr>
            <a:xfrm>
              <a:off x="6269993" y="1728605"/>
              <a:ext cx="2124941" cy="2031325"/>
            </a:xfrm>
            <a:prstGeom prst="rect">
              <a:avLst/>
            </a:prstGeom>
            <a:noFill/>
          </p:spPr>
          <p:txBody>
            <a:bodyPr wrap="none" rtlCol="0">
              <a:spAutoFit/>
            </a:bodyPr>
            <a:lstStyle/>
            <a:p>
              <a:r>
                <a:rPr lang="en-GB" dirty="0" smtClean="0">
                  <a:latin typeface="Tahoma" pitchFamily="34" charset="0"/>
                  <a:ea typeface="Tahoma" pitchFamily="34" charset="0"/>
                  <a:cs typeface="Tahoma" pitchFamily="34" charset="0"/>
                </a:rPr>
                <a:t>CPU Intel I5 750 </a:t>
              </a:r>
              <a:endParaRPr lang="en-GB"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a:t>
              </a:r>
              <a:r>
                <a:rPr lang="en-GB" dirty="0" smtClean="0">
                  <a:latin typeface="Tahoma" pitchFamily="34" charset="0"/>
                  <a:ea typeface="Tahoma" pitchFamily="34" charset="0"/>
                  <a:cs typeface="Tahoma" pitchFamily="34" charset="0"/>
                </a:rPr>
                <a:t>2.67GHz </a:t>
              </a:r>
              <a:endParaRPr lang="en-GB" dirty="0" smtClean="0">
                <a:latin typeface="Tahoma" pitchFamily="34" charset="0"/>
                <a:ea typeface="Tahoma" pitchFamily="34" charset="0"/>
                <a:cs typeface="Tahoma" pitchFamily="34" charset="0"/>
              </a:endParaRPr>
            </a:p>
            <a:p>
              <a:r>
                <a:rPr lang="en-GB" dirty="0" smtClean="0">
                  <a:latin typeface="Tahoma" pitchFamily="34" charset="0"/>
                  <a:ea typeface="Tahoma" pitchFamily="34" charset="0"/>
                  <a:cs typeface="Tahoma" pitchFamily="34" charset="0"/>
                </a:rPr>
                <a:t>(</a:t>
              </a:r>
              <a:r>
                <a:rPr lang="en-GB" dirty="0" smtClean="0">
                  <a:latin typeface="Tahoma" pitchFamily="34" charset="0"/>
                  <a:ea typeface="Tahoma" pitchFamily="34" charset="0"/>
                  <a:cs typeface="Tahoma" pitchFamily="34" charset="0"/>
                </a:rPr>
                <a:t>quad-core) </a:t>
              </a:r>
            </a:p>
            <a:p>
              <a:r>
                <a:rPr lang="en-GB" dirty="0" smtClean="0">
                  <a:latin typeface="Tahoma" pitchFamily="34" charset="0"/>
                  <a:ea typeface="Tahoma" pitchFamily="34" charset="0"/>
                  <a:cs typeface="Tahoma" pitchFamily="34" charset="0"/>
                </a:rPr>
                <a:t>MEMORY 4GB </a:t>
              </a:r>
            </a:p>
            <a:p>
              <a:r>
                <a:rPr lang="en-GB" dirty="0" err="1" smtClean="0">
                  <a:latin typeface="Tahoma" pitchFamily="34" charset="0"/>
                  <a:ea typeface="Tahoma" pitchFamily="34" charset="0"/>
                  <a:cs typeface="Tahoma" pitchFamily="34" charset="0"/>
                </a:rPr>
                <a:t>gcc</a:t>
              </a:r>
              <a:r>
                <a:rPr lang="en-GB" dirty="0" smtClean="0">
                  <a:latin typeface="Tahoma" pitchFamily="34" charset="0"/>
                  <a:ea typeface="Tahoma" pitchFamily="34" charset="0"/>
                  <a:cs typeface="Tahoma" pitchFamily="34" charset="0"/>
                </a:rPr>
                <a:t> version 4.7.1 </a:t>
              </a:r>
            </a:p>
            <a:p>
              <a:r>
                <a:rPr lang="en-GB" dirty="0" smtClean="0">
                  <a:latin typeface="Tahoma" pitchFamily="34" charset="0"/>
                  <a:ea typeface="Tahoma" pitchFamily="34" charset="0"/>
                  <a:cs typeface="Tahoma" pitchFamily="34" charset="0"/>
                </a:rPr>
                <a:t>OS </a:t>
              </a:r>
              <a:r>
                <a:rPr lang="en-GB" dirty="0" err="1" smtClean="0">
                  <a:latin typeface="Tahoma" pitchFamily="34" charset="0"/>
                  <a:ea typeface="Tahoma" pitchFamily="34" charset="0"/>
                  <a:cs typeface="Tahoma" pitchFamily="34" charset="0"/>
                </a:rPr>
                <a:t>debian</a:t>
              </a:r>
              <a:r>
                <a:rPr lang="en-GB" dirty="0" smtClean="0">
                  <a:latin typeface="Tahoma" pitchFamily="34" charset="0"/>
                  <a:ea typeface="Tahoma" pitchFamily="34" charset="0"/>
                  <a:cs typeface="Tahoma" pitchFamily="34" charset="0"/>
                </a:rPr>
                <a:t> wheezy</a:t>
              </a:r>
            </a:p>
            <a:p>
              <a:r>
                <a:rPr lang="it-IT" dirty="0" err="1" smtClean="0">
                  <a:latin typeface="Tahoma" pitchFamily="34" charset="0"/>
                  <a:ea typeface="Tahoma" pitchFamily="34" charset="0"/>
                  <a:cs typeface="Tahoma" pitchFamily="34" charset="0"/>
                </a:rPr>
                <a:t>Image</a:t>
              </a:r>
              <a:r>
                <a:rPr lang="it-IT" dirty="0" smtClean="0">
                  <a:latin typeface="Tahoma" pitchFamily="34" charset="0"/>
                  <a:ea typeface="Tahoma" pitchFamily="34" charset="0"/>
                  <a:cs typeface="Tahoma" pitchFamily="34" charset="0"/>
                </a:rPr>
                <a:t> </a:t>
              </a:r>
              <a:r>
                <a:rPr lang="it-IT" dirty="0" err="1" smtClean="0">
                  <a:latin typeface="Tahoma" pitchFamily="34" charset="0"/>
                  <a:ea typeface="Tahoma" pitchFamily="34" charset="0"/>
                  <a:cs typeface="Tahoma" pitchFamily="34" charset="0"/>
                </a:rPr>
                <a:t>library</a:t>
              </a:r>
              <a:r>
                <a:rPr lang="it-IT" dirty="0" smtClean="0">
                  <a:latin typeface="Tahoma" pitchFamily="34" charset="0"/>
                  <a:ea typeface="Tahoma" pitchFamily="34" charset="0"/>
                  <a:cs typeface="Tahoma" pitchFamily="34" charset="0"/>
                </a:rPr>
                <a:t> </a:t>
              </a:r>
              <a:r>
                <a:rPr lang="it-IT" dirty="0" err="1" smtClean="0">
                  <a:latin typeface="Tahoma" pitchFamily="34" charset="0"/>
                  <a:ea typeface="Tahoma" pitchFamily="34" charset="0"/>
                  <a:cs typeface="Tahoma" pitchFamily="34" charset="0"/>
                </a:rPr>
                <a:t>libtiff</a:t>
              </a:r>
              <a:endParaRPr lang="en-GB" dirty="0">
                <a:latin typeface="Tahoma" pitchFamily="34" charset="0"/>
                <a:ea typeface="Tahoma" pitchFamily="34" charset="0"/>
                <a:cs typeface="Tahoma" pitchFamily="34" charset="0"/>
              </a:endParaRPr>
            </a:p>
          </p:txBody>
        </p:sp>
        <p:sp>
          <p:nvSpPr>
            <p:cNvPr id="18" name="Rettangolo arrotondato 17"/>
            <p:cNvSpPr/>
            <p:nvPr/>
          </p:nvSpPr>
          <p:spPr>
            <a:xfrm>
              <a:off x="5993166" y="1357298"/>
              <a:ext cx="2783698" cy="250033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ttangolo 18"/>
            <p:cNvSpPr/>
            <p:nvPr/>
          </p:nvSpPr>
          <p:spPr>
            <a:xfrm>
              <a:off x="6486660" y="1357298"/>
              <a:ext cx="1800116" cy="400110"/>
            </a:xfrm>
            <a:prstGeom prst="rect">
              <a:avLst/>
            </a:prstGeom>
          </p:spPr>
          <p:txBody>
            <a:bodyPr wrap="square">
              <a:spAutoFit/>
            </a:bodyPr>
            <a:lstStyle/>
            <a:p>
              <a:pPr algn="ctr"/>
              <a:r>
                <a:rPr lang="it-IT" sz="2000" dirty="0" err="1" smtClean="0">
                  <a:solidFill>
                    <a:srgbClr val="002060"/>
                  </a:solidFill>
                  <a:latin typeface="Tahoma" pitchFamily="34" charset="0"/>
                  <a:ea typeface="Tahoma" pitchFamily="34" charset="0"/>
                  <a:cs typeface="Tahoma" pitchFamily="34" charset="0"/>
                </a:rPr>
                <a:t>Architecture</a:t>
              </a:r>
              <a:endParaRPr lang="en-GB" dirty="0">
                <a:solidFill>
                  <a:srgbClr val="002060"/>
                </a:solidFill>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52"/>
            <a:ext cx="8229600" cy="785818"/>
          </a:xfrm>
        </p:spPr>
        <p:txBody>
          <a:bodyPr>
            <a:normAutofit fontScale="90000"/>
          </a:bodyPr>
          <a:lstStyle/>
          <a:p>
            <a:r>
              <a:rPr lang="it-IT" dirty="0" err="1" smtClean="0"/>
              <a:t>Model</a:t>
            </a:r>
            <a:r>
              <a:rPr lang="it-IT" dirty="0" smtClean="0"/>
              <a:t> and </a:t>
            </a:r>
            <a:r>
              <a:rPr lang="it-IT" dirty="0" err="1" smtClean="0"/>
              <a:t>Algorithm</a:t>
            </a:r>
            <a:r>
              <a:rPr lang="it-IT" dirty="0" smtClean="0"/>
              <a:t> </a:t>
            </a:r>
            <a:r>
              <a:rPr lang="it-IT" dirty="0" err="1" smtClean="0"/>
              <a:t>Evaluation</a:t>
            </a:r>
            <a:r>
              <a:rPr lang="it-IT" dirty="0" smtClean="0"/>
              <a:t/>
            </a:r>
            <a:br>
              <a:rPr lang="it-IT" dirty="0" smtClean="0"/>
            </a:b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17</a:t>
            </a:fld>
            <a:endParaRPr lang="it-IT"/>
          </a:p>
        </p:txBody>
      </p:sp>
      <p:sp>
        <p:nvSpPr>
          <p:cNvPr id="5" name="CasellaDiTesto 4"/>
          <p:cNvSpPr txBox="1"/>
          <p:nvPr/>
        </p:nvSpPr>
        <p:spPr>
          <a:xfrm>
            <a:off x="265969" y="3269180"/>
            <a:ext cx="8449435" cy="2616101"/>
          </a:xfrm>
          <a:prstGeom prst="rect">
            <a:avLst/>
          </a:prstGeom>
          <a:noFill/>
          <a:ln>
            <a:noFill/>
          </a:ln>
        </p:spPr>
        <p:txBody>
          <a:bodyPr wrap="square" rtlCol="0">
            <a:spAutoFit/>
          </a:bodyPr>
          <a:lstStyle/>
          <a:p>
            <a:pPr marL="0" lvl="2"/>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Drawbacks</a:t>
            </a:r>
            <a:endPar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914400" lvl="4">
              <a:buFont typeface="Tahoma" pitchFamily="34" charset="0"/>
              <a:buChar char="−"/>
            </a:pPr>
            <a:r>
              <a:rPr lang="it-IT" sz="2000" dirty="0" err="1" smtClean="0">
                <a:latin typeface="Tahoma" pitchFamily="34" charset="0"/>
                <a:cs typeface="Tahoma" pitchFamily="34" charset="0"/>
              </a:rPr>
              <a:t>lack</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of</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convexity</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presence</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of</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local</a:t>
            </a:r>
            <a:r>
              <a:rPr lang="it-IT" sz="2000" dirty="0" smtClean="0">
                <a:latin typeface="Tahoma" pitchFamily="34" charset="0"/>
                <a:cs typeface="Tahoma" pitchFamily="34" charset="0"/>
              </a:rPr>
              <a:t> minima</a:t>
            </a:r>
            <a:r>
              <a:rPr lang="it-IT" sz="2000" dirty="0" smtClean="0">
                <a:latin typeface="Tahoma" pitchFamily="34" charset="0"/>
                <a:cs typeface="Tahoma" pitchFamily="34" charset="0"/>
              </a:rPr>
              <a:t>)</a:t>
            </a:r>
            <a:endParaRPr lang="it-IT" sz="2000" dirty="0" smtClean="0">
              <a:latin typeface="Tahoma" pitchFamily="34" charset="0"/>
              <a:ea typeface="Tahoma" pitchFamily="34" charset="0"/>
              <a:cs typeface="Tahoma" pitchFamily="34" charset="0"/>
            </a:endParaRPr>
          </a:p>
          <a:p>
            <a:pPr marL="914400" lvl="4">
              <a:buFont typeface="Tahoma" pitchFamily="34" charset="0"/>
              <a:buChar char="−"/>
            </a:pPr>
            <a:r>
              <a:rPr lang="it-IT" sz="2000" dirty="0" err="1" smtClean="0">
                <a:latin typeface="Tahoma" pitchFamily="34" charset="0"/>
                <a:ea typeface="Tahoma" pitchFamily="34" charset="0"/>
                <a:cs typeface="Tahoma" pitchFamily="34" charset="0"/>
              </a:rPr>
              <a:t>dependence</a:t>
            </a:r>
            <a:r>
              <a:rPr lang="it-IT" sz="2000" dirty="0" smtClean="0">
                <a:latin typeface="Tahoma" pitchFamily="34" charset="0"/>
                <a:ea typeface="Tahoma" pitchFamily="34" charset="0"/>
                <a:cs typeface="Tahoma" pitchFamily="34" charset="0"/>
              </a:rPr>
              <a:t> on </a:t>
            </a:r>
            <a:r>
              <a:rPr lang="it-IT" sz="2000" dirty="0" err="1" smtClean="0">
                <a:solidFill>
                  <a:srgbClr val="002060"/>
                </a:solidFill>
                <a:latin typeface="Tahoma" pitchFamily="34" charset="0"/>
                <a:ea typeface="Tahoma" pitchFamily="34" charset="0"/>
                <a:cs typeface="Tahoma" pitchFamily="34" charset="0"/>
              </a:rPr>
              <a:t>i</a:t>
            </a:r>
            <a:r>
              <a:rPr lang="it-IT" sz="2000" dirty="0" err="1" smtClean="0">
                <a:latin typeface="Tahoma" pitchFamily="34" charset="0"/>
                <a:ea typeface="Tahoma" pitchFamily="34" charset="0"/>
                <a:cs typeface="Tahoma" pitchFamily="34" charset="0"/>
              </a:rPr>
              <a:t>nitial</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contour</a:t>
            </a:r>
            <a:r>
              <a:rPr lang="it-IT" sz="2000"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position</a:t>
            </a:r>
            <a:endParaRPr lang="it-IT" sz="2000" dirty="0" smtClean="0">
              <a:latin typeface="Tahoma" pitchFamily="34" charset="0"/>
              <a:ea typeface="Tahoma" pitchFamily="34" charset="0"/>
              <a:cs typeface="Tahoma" pitchFamily="34" charset="0"/>
            </a:endParaRPr>
          </a:p>
          <a:p>
            <a:pPr marL="914400" lvl="4">
              <a:buFont typeface="Tahoma" pitchFamily="34" charset="0"/>
              <a:buChar char="−"/>
            </a:pPr>
            <a:r>
              <a:rPr lang="it-IT" sz="2000" dirty="0" smtClean="0">
                <a:latin typeface="Tahoma" pitchFamily="34" charset="0"/>
                <a:ea typeface="Tahoma" pitchFamily="34" charset="0"/>
                <a:cs typeface="Tahoma" pitchFamily="34" charset="0"/>
              </a:rPr>
              <a:t> high </a:t>
            </a:r>
            <a:r>
              <a:rPr lang="it-IT" sz="2000" dirty="0" err="1" smtClean="0">
                <a:latin typeface="Tahoma" pitchFamily="34" charset="0"/>
                <a:ea typeface="Tahoma" pitchFamily="34" charset="0"/>
                <a:cs typeface="Tahoma" pitchFamily="34" charset="0"/>
              </a:rPr>
              <a:t>computational</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cost</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for</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step</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reinizialization</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of</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level</a:t>
            </a:r>
            <a:r>
              <a:rPr lang="it-IT" sz="2000" dirty="0" smtClean="0">
                <a:latin typeface="Tahoma" pitchFamily="34" charset="0"/>
                <a:ea typeface="Tahoma" pitchFamily="34" charset="0"/>
                <a:cs typeface="Tahoma" pitchFamily="34" charset="0"/>
              </a:rPr>
              <a:t> set</a:t>
            </a:r>
          </a:p>
          <a:p>
            <a:pPr marL="914400" lvl="4">
              <a:buFont typeface="Tahoma" pitchFamily="34" charset="0"/>
              <a:buChar char="−"/>
            </a:pPr>
            <a:r>
              <a:rPr lang="it-IT" sz="2000" dirty="0" smtClean="0">
                <a:latin typeface="Tahoma" pitchFamily="34" charset="0"/>
                <a:ea typeface="Tahoma" pitchFamily="34" charset="0"/>
                <a:cs typeface="Tahoma" pitchFamily="34" charset="0"/>
              </a:rPr>
              <a:t> bad </a:t>
            </a:r>
            <a:r>
              <a:rPr lang="it-IT" sz="2000" dirty="0" err="1" smtClean="0">
                <a:latin typeface="Tahoma" pitchFamily="34" charset="0"/>
                <a:ea typeface="Tahoma" pitchFamily="34" charset="0"/>
                <a:cs typeface="Tahoma" pitchFamily="34" charset="0"/>
              </a:rPr>
              <a:t>segmentation</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for</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images</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with</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intensity</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inhomogeneity</a:t>
            </a:r>
            <a:endParaRPr lang="it-IT" sz="2000" dirty="0" smtClean="0">
              <a:latin typeface="Tahoma" pitchFamily="34" charset="0"/>
              <a:ea typeface="Tahoma" pitchFamily="34" charset="0"/>
              <a:cs typeface="Tahoma" pitchFamily="34" charset="0"/>
            </a:endParaRPr>
          </a:p>
          <a:p>
            <a:pPr marL="914400" lvl="4">
              <a:buFont typeface="Tahoma" pitchFamily="34" charset="0"/>
              <a:buChar char="−"/>
            </a:pP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tounching</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cells</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not</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separated</a:t>
            </a:r>
            <a:r>
              <a:rPr lang="it-IT" sz="2000" dirty="0" smtClean="0">
                <a:latin typeface="Tahoma" pitchFamily="34" charset="0"/>
                <a:ea typeface="Tahoma" pitchFamily="34" charset="0"/>
                <a:cs typeface="Tahoma" pitchFamily="34" charset="0"/>
              </a:rPr>
              <a:t> </a:t>
            </a:r>
          </a:p>
          <a:p>
            <a:pPr marL="914400" lvl="4">
              <a:buFont typeface="Tahoma" pitchFamily="34" charset="0"/>
              <a:buChar char="−"/>
            </a:pPr>
            <a:r>
              <a:rPr lang="it-IT" sz="2000" dirty="0" smtClean="0">
                <a:latin typeface="Tahoma" pitchFamily="34" charset="0"/>
                <a:ea typeface="Tahoma" pitchFamily="34" charset="0"/>
                <a:cs typeface="Tahoma" pitchFamily="34" charset="0"/>
              </a:rPr>
              <a:t>slow </a:t>
            </a:r>
            <a:r>
              <a:rPr lang="it-IT" sz="2000" dirty="0" err="1" smtClean="0">
                <a:latin typeface="Tahoma" pitchFamily="34" charset="0"/>
                <a:ea typeface="Tahoma" pitchFamily="34" charset="0"/>
                <a:cs typeface="Tahoma" pitchFamily="34" charset="0"/>
              </a:rPr>
              <a:t>convergence</a:t>
            </a:r>
            <a:r>
              <a:rPr lang="it-IT" sz="2000" dirty="0" smtClean="0">
                <a:latin typeface="Tahoma" pitchFamily="34" charset="0"/>
                <a:ea typeface="Tahoma" pitchFamily="34" charset="0"/>
                <a:cs typeface="Tahoma" pitchFamily="34" charset="0"/>
              </a:rPr>
              <a:t> rate </a:t>
            </a:r>
            <a:r>
              <a:rPr lang="it-IT" sz="2000" dirty="0" smtClean="0">
                <a:latin typeface="Tahoma" pitchFamily="34" charset="0"/>
                <a:cs typeface="Tahoma" pitchFamily="34" charset="0"/>
              </a:rPr>
              <a:t>(</a:t>
            </a:r>
            <a:r>
              <a:rPr lang="it-IT" sz="2000" dirty="0" err="1" smtClean="0">
                <a:latin typeface="Tahoma" pitchFamily="34" charset="0"/>
                <a:cs typeface="Tahoma" pitchFamily="34" charset="0"/>
              </a:rPr>
              <a:t>too</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many</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iterations</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for</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tracking</a:t>
            </a:r>
            <a:r>
              <a:rPr lang="it-IT" sz="2000" dirty="0" smtClean="0">
                <a:latin typeface="Tahoma" pitchFamily="34" charset="0"/>
                <a:cs typeface="Tahoma" pitchFamily="34" charset="0"/>
              </a:rPr>
              <a:t>!)</a:t>
            </a:r>
            <a:endParaRPr lang="it-IT" sz="2000" dirty="0" smtClean="0">
              <a:latin typeface="Tahoma" pitchFamily="34" charset="0"/>
              <a:ea typeface="Tahoma" pitchFamily="34" charset="0"/>
              <a:cs typeface="Tahoma" pitchFamily="34" charset="0"/>
            </a:endParaRPr>
          </a:p>
          <a:p>
            <a:pPr marL="914400" lvl="4">
              <a:buFont typeface="Tahoma" pitchFamily="34" charset="0"/>
              <a:buChar char="−"/>
            </a:pPr>
            <a:r>
              <a:rPr lang="it-IT" sz="2000" dirty="0" smtClean="0">
                <a:latin typeface="Tahoma" pitchFamily="34" charset="0"/>
                <a:ea typeface="Tahoma" pitchFamily="34" charset="0"/>
                <a:cs typeface="Tahoma" pitchFamily="34" charset="0"/>
              </a:rPr>
              <a:t> </a:t>
            </a:r>
            <a:r>
              <a:rPr lang="it-IT" sz="2000" dirty="0" err="1" smtClean="0">
                <a:latin typeface="Tahoma" pitchFamily="34" charset="0"/>
                <a:cs typeface="Tahoma" pitchFamily="34" charset="0"/>
              </a:rPr>
              <a:t>possible</a:t>
            </a:r>
            <a:r>
              <a:rPr lang="it-IT" sz="2000" dirty="0" smtClean="0">
                <a:latin typeface="Tahoma" pitchFamily="34" charset="0"/>
                <a:cs typeface="Tahoma" pitchFamily="34" charset="0"/>
              </a:rPr>
              <a:t> </a:t>
            </a:r>
            <a:r>
              <a:rPr lang="it-IT" sz="2000" dirty="0" err="1" smtClean="0">
                <a:latin typeface="Tahoma" pitchFamily="34" charset="0"/>
                <a:cs typeface="Tahoma" pitchFamily="34" charset="0"/>
              </a:rPr>
              <a:t>trapping</a:t>
            </a:r>
            <a:r>
              <a:rPr lang="it-IT" sz="2000" dirty="0" smtClean="0">
                <a:latin typeface="Tahoma" pitchFamily="34" charset="0"/>
                <a:cs typeface="Tahoma" pitchFamily="34" charset="0"/>
              </a:rPr>
              <a:t> in</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local</a:t>
            </a:r>
            <a:r>
              <a:rPr lang="it-IT" sz="2000"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minimum</a:t>
            </a:r>
            <a:endParaRPr lang="it-IT" sz="2000" dirty="0" smtClean="0">
              <a:solidFill>
                <a:srgbClr val="002060"/>
              </a:solidFill>
              <a:latin typeface="Tahoma" pitchFamily="34" charset="0"/>
              <a:ea typeface="Tahoma" pitchFamily="34" charset="0"/>
              <a:cs typeface="Tahoma" pitchFamily="34" charset="0"/>
            </a:endParaRPr>
          </a:p>
        </p:txBody>
      </p:sp>
      <p:sp>
        <p:nvSpPr>
          <p:cNvPr id="6" name="CasellaDiTesto 5"/>
          <p:cNvSpPr txBox="1"/>
          <p:nvPr/>
        </p:nvSpPr>
        <p:spPr>
          <a:xfrm>
            <a:off x="265969" y="1214138"/>
            <a:ext cx="8215370" cy="2000548"/>
          </a:xfrm>
          <a:prstGeom prst="rect">
            <a:avLst/>
          </a:prstGeom>
          <a:noFill/>
          <a:ln>
            <a:noFill/>
          </a:ln>
        </p:spPr>
        <p:txBody>
          <a:bodyPr wrap="square" rtlCol="0">
            <a:spAutoFit/>
          </a:bodyPr>
          <a:lstStyle/>
          <a:p>
            <a:pPr marL="0" lvl="2"/>
            <a:r>
              <a:rPr lang="it-IT" sz="2400" b="1" i="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Advantages</a:t>
            </a:r>
            <a:endParaRPr lang="it-IT" sz="2000" i="1" dirty="0" smtClean="0">
              <a:solidFill>
                <a:srgbClr val="002060"/>
              </a:solidFill>
              <a:latin typeface="Tahoma" pitchFamily="34" charset="0"/>
              <a:ea typeface="Tahoma" pitchFamily="34" charset="0"/>
              <a:cs typeface="Tahoma" pitchFamily="34" charset="0"/>
            </a:endParaRPr>
          </a:p>
          <a:p>
            <a:pPr marL="914400" lvl="4">
              <a:buFont typeface="Wingdings" pitchFamily="2" charset="2"/>
              <a:buChar char="ü"/>
            </a:pPr>
            <a:r>
              <a:rPr lang="it-IT" sz="2000" dirty="0" err="1" smtClean="0">
                <a:solidFill>
                  <a:srgbClr val="002060"/>
                </a:solidFill>
                <a:latin typeface="Tahoma" pitchFamily="34" charset="0"/>
                <a:ea typeface="Tahoma" pitchFamily="34" charset="0"/>
                <a:cs typeface="Tahoma" pitchFamily="34" charset="0"/>
              </a:rPr>
              <a:t>good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segmentation</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cell</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images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with</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very</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smooth</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boundaries</a:t>
            </a:r>
            <a:endParaRPr lang="it-IT" sz="2000" dirty="0" smtClean="0">
              <a:solidFill>
                <a:srgbClr val="002060"/>
              </a:solidFill>
              <a:latin typeface="Tahoma" pitchFamily="34" charset="0"/>
              <a:ea typeface="Tahoma" pitchFamily="34" charset="0"/>
              <a:cs typeface="Tahoma" pitchFamily="34" charset="0"/>
            </a:endParaRPr>
          </a:p>
          <a:p>
            <a:pPr marL="914400" lvl="4">
              <a:buFont typeface="Wingdings" pitchFamily="2" charset="2"/>
              <a:buChar char="ü"/>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robustness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with</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respect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noise</a:t>
            </a:r>
            <a:endParaRPr lang="it-IT" sz="2000" dirty="0" smtClean="0">
              <a:solidFill>
                <a:srgbClr val="002060"/>
              </a:solidFill>
              <a:latin typeface="Tahoma" pitchFamily="34" charset="0"/>
              <a:ea typeface="Tahoma" pitchFamily="34" charset="0"/>
              <a:cs typeface="Tahoma" pitchFamily="34" charset="0"/>
            </a:endParaRPr>
          </a:p>
          <a:p>
            <a:pPr marL="914400" lvl="4">
              <a:buFont typeface="Wingdings" pitchFamily="2" charset="2"/>
              <a:buChar char="ü"/>
            </a:pPr>
            <a:r>
              <a:rPr lang="it-IT" sz="2000" dirty="0" smtClean="0">
                <a:solidFill>
                  <a:srgbClr val="002060"/>
                </a:solidFill>
                <a:latin typeface="Tahoma" pitchFamily="34" charset="0"/>
                <a:ea typeface="Tahoma" pitchFamily="34" charset="0"/>
                <a:cs typeface="Tahoma" pitchFamily="34" charset="0"/>
              </a:rPr>
              <a:t> scale </a:t>
            </a:r>
            <a:r>
              <a:rPr lang="it-IT" sz="2000" dirty="0" err="1" smtClean="0">
                <a:solidFill>
                  <a:srgbClr val="002060"/>
                </a:solidFill>
                <a:latin typeface="Tahoma" pitchFamily="34" charset="0"/>
                <a:ea typeface="Tahoma" pitchFamily="34" charset="0"/>
                <a:cs typeface="Tahoma" pitchFamily="34" charset="0"/>
              </a:rPr>
              <a:t>adaptivity</a:t>
            </a:r>
            <a:endParaRPr lang="it-IT" sz="2000" dirty="0" smtClean="0">
              <a:solidFill>
                <a:srgbClr val="002060"/>
              </a:solidFill>
              <a:latin typeface="Tahoma" pitchFamily="34" charset="0"/>
              <a:ea typeface="Tahoma" pitchFamily="34" charset="0"/>
              <a:cs typeface="Tahoma" pitchFamily="34" charset="0"/>
            </a:endParaRPr>
          </a:p>
          <a:p>
            <a:pPr marL="914400" lvl="4">
              <a:buFont typeface="Wingdings" pitchFamily="2" charset="2"/>
              <a:buChar char="ü"/>
            </a:pPr>
            <a:r>
              <a:rPr lang="it-IT" sz="2000" dirty="0" err="1" smtClean="0">
                <a:solidFill>
                  <a:srgbClr val="002060"/>
                </a:solidFill>
                <a:latin typeface="Tahoma" pitchFamily="34" charset="0"/>
                <a:ea typeface="Tahoma" pitchFamily="34" charset="0"/>
                <a:cs typeface="Tahoma" pitchFamily="34" charset="0"/>
              </a:rPr>
              <a:t>semplicity</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implementation</a:t>
            </a:r>
            <a:endParaRPr lang="it-IT" sz="2000" dirty="0" smtClean="0">
              <a:solidFill>
                <a:srgbClr val="002060"/>
              </a:solidFill>
              <a:latin typeface="Tahoma" pitchFamily="34" charset="0"/>
              <a:ea typeface="Tahoma" pitchFamily="34" charset="0"/>
              <a:cs typeface="Tahoma" pitchFamily="34" charset="0"/>
            </a:endParaRPr>
          </a:p>
          <a:p>
            <a:pPr marL="914400" lvl="4">
              <a:buFont typeface="Wingdings" pitchFamily="2" charset="2"/>
              <a:buChar char="ü"/>
            </a:pPr>
            <a:r>
              <a:rPr lang="it-IT" sz="2000" dirty="0" smtClean="0">
                <a:solidFill>
                  <a:srgbClr val="002060"/>
                </a:solidFill>
                <a:latin typeface="Tahoma" pitchFamily="34" charset="0"/>
                <a:ea typeface="Tahoma" pitchFamily="34" charset="0"/>
                <a:cs typeface="Tahoma" pitchFamily="34" charset="0"/>
              </a:rPr>
              <a:t> </a:t>
            </a:r>
            <a:r>
              <a:rPr lang="en-GB" sz="2000" dirty="0" smtClean="0">
                <a:solidFill>
                  <a:srgbClr val="002060"/>
                </a:solidFill>
                <a:latin typeface="Tahoma" pitchFamily="34" charset="0"/>
                <a:ea typeface="Tahoma" pitchFamily="34" charset="0"/>
                <a:cs typeface="Tahoma" pitchFamily="34" charset="0"/>
              </a:rPr>
              <a:t>low computational cost of a single </a:t>
            </a:r>
            <a:r>
              <a:rPr lang="en-GB" sz="2000" dirty="0" smtClean="0">
                <a:solidFill>
                  <a:srgbClr val="002060"/>
                </a:solidFill>
                <a:latin typeface="Tahoma" pitchFamily="34" charset="0"/>
                <a:ea typeface="Tahoma" pitchFamily="34" charset="0"/>
                <a:cs typeface="Tahoma" pitchFamily="34" charset="0"/>
              </a:rPr>
              <a:t>iteration</a:t>
            </a:r>
            <a:endParaRPr lang="en-GB" sz="2000" dirty="0" smtClean="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Improving</a:t>
            </a:r>
            <a:r>
              <a:rPr lang="it-IT" dirty="0" smtClean="0"/>
              <a:t> the </a:t>
            </a:r>
            <a:r>
              <a:rPr lang="it-IT" dirty="0" err="1" smtClean="0"/>
              <a:t>model</a:t>
            </a:r>
            <a:endParaRPr lang="en-GB" dirty="0"/>
          </a:p>
        </p:txBody>
      </p:sp>
      <p:sp>
        <p:nvSpPr>
          <p:cNvPr id="4" name="Segnaposto numero diapositiva 3"/>
          <p:cNvSpPr>
            <a:spLocks noGrp="1"/>
          </p:cNvSpPr>
          <p:nvPr>
            <p:ph type="sldNum" sz="quarter" idx="12"/>
          </p:nvPr>
        </p:nvSpPr>
        <p:spPr>
          <a:xfrm>
            <a:off x="6938994" y="6421461"/>
            <a:ext cx="2133600" cy="365125"/>
          </a:xfrm>
        </p:spPr>
        <p:txBody>
          <a:bodyPr/>
          <a:lstStyle/>
          <a:p>
            <a:fld id="{B007B441-5312-499D-93C3-6E37886527FA}" type="slidenum">
              <a:rPr lang="it-IT" smtClean="0"/>
              <a:pPr/>
              <a:t>18</a:t>
            </a:fld>
            <a:endParaRPr lang="it-IT"/>
          </a:p>
        </p:txBody>
      </p:sp>
      <p:sp>
        <p:nvSpPr>
          <p:cNvPr id="5" name="Rettangolo 4"/>
          <p:cNvSpPr/>
          <p:nvPr/>
        </p:nvSpPr>
        <p:spPr>
          <a:xfrm>
            <a:off x="785786" y="2861861"/>
            <a:ext cx="7500990" cy="857257"/>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Introducing</a:t>
            </a:r>
            <a:r>
              <a:rPr lang="it-IT" sz="22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2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local</a:t>
            </a:r>
            <a:r>
              <a:rPr lang="it-IT" sz="22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2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statistical</a:t>
            </a:r>
            <a:r>
              <a:rPr lang="it-IT" sz="22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2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information</a:t>
            </a:r>
            <a:endParaRPr lang="en-GB" sz="2400" dirty="0">
              <a:solidFill>
                <a:srgbClr val="002060"/>
              </a:solidFill>
              <a:effectLst>
                <a:outerShdw blurRad="38100" dist="38100" dir="2700000" algn="tl">
                  <a:srgbClr val="000000">
                    <a:alpha val="43137"/>
                  </a:srgbClr>
                </a:outerShdw>
              </a:effectLst>
            </a:endParaRPr>
          </a:p>
        </p:txBody>
      </p:sp>
      <p:sp>
        <p:nvSpPr>
          <p:cNvPr id="6" name="CasellaDiTesto 5"/>
          <p:cNvSpPr txBox="1"/>
          <p:nvPr/>
        </p:nvSpPr>
        <p:spPr>
          <a:xfrm rot="2056204">
            <a:off x="7213969" y="2817889"/>
            <a:ext cx="1749325" cy="369332"/>
          </a:xfrm>
          <a:prstGeom prst="rect">
            <a:avLst/>
          </a:prstGeom>
          <a:solidFill>
            <a:schemeClr val="bg1"/>
          </a:solidFill>
          <a:ln>
            <a:solidFill>
              <a:schemeClr val="accent1"/>
            </a:solidFill>
          </a:ln>
        </p:spPr>
        <p:txBody>
          <a:bodyPr wrap="none" rtlCol="0">
            <a:spAutoFit/>
          </a:bodyPr>
          <a:lstStyle/>
          <a:p>
            <a:pPr algn="ctr"/>
            <a:r>
              <a:rPr lang="it-IT" i="1" dirty="0" smtClean="0">
                <a:latin typeface="Times New Roman" pitchFamily="18" charset="0"/>
                <a:cs typeface="Times New Roman" pitchFamily="18" charset="0"/>
              </a:rPr>
              <a:t>Work in progress</a:t>
            </a:r>
          </a:p>
        </p:txBody>
      </p:sp>
      <p:sp>
        <p:nvSpPr>
          <p:cNvPr id="7" name="CasellaDiTesto 6"/>
          <p:cNvSpPr txBox="1"/>
          <p:nvPr/>
        </p:nvSpPr>
        <p:spPr>
          <a:xfrm>
            <a:off x="2950459" y="3681211"/>
            <a:ext cx="6135141" cy="646331"/>
          </a:xfrm>
          <a:prstGeom prst="rect">
            <a:avLst/>
          </a:prstGeom>
          <a:noFill/>
        </p:spPr>
        <p:txBody>
          <a:bodyPr wrap="none" rtlCol="0">
            <a:spAutoFit/>
          </a:bodyPr>
          <a:lstStyle/>
          <a:p>
            <a:pPr algn="r"/>
            <a:r>
              <a:rPr lang="it-IT" i="1" dirty="0" err="1" smtClean="0">
                <a:solidFill>
                  <a:srgbClr val="C00000"/>
                </a:solidFill>
                <a:latin typeface="Times New Roman" pitchFamily="18" charset="0"/>
                <a:cs typeface="Times New Roman" pitchFamily="18" charset="0"/>
              </a:rPr>
              <a:t>X.F</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Wang</a:t>
            </a:r>
            <a:r>
              <a:rPr lang="it-IT" i="1" dirty="0" smtClean="0">
                <a:solidFill>
                  <a:srgbClr val="C00000"/>
                </a:solidFill>
                <a:latin typeface="Times New Roman" pitchFamily="18" charset="0"/>
                <a:cs typeface="Times New Roman" pitchFamily="18" charset="0"/>
              </a:rPr>
              <a:t>, D. Huang, H. </a:t>
            </a:r>
            <a:r>
              <a:rPr lang="it-IT" i="1" dirty="0" err="1" smtClean="0">
                <a:solidFill>
                  <a:srgbClr val="C00000"/>
                </a:solidFill>
                <a:latin typeface="Times New Roman" pitchFamily="18" charset="0"/>
                <a:cs typeface="Times New Roman" pitchFamily="18" charset="0"/>
              </a:rPr>
              <a:t>Xu</a:t>
            </a:r>
            <a:endParaRPr lang="it-IT" i="1" dirty="0" smtClean="0">
              <a:solidFill>
                <a:srgbClr val="C00000"/>
              </a:solidFill>
              <a:latin typeface="Times New Roman" pitchFamily="18" charset="0"/>
              <a:cs typeface="Times New Roman" pitchFamily="18" charset="0"/>
            </a:endParaRPr>
          </a:p>
          <a:p>
            <a:pPr algn="r"/>
            <a:r>
              <a:rPr lang="it-IT" i="1" dirty="0" smtClean="0">
                <a:solidFill>
                  <a:srgbClr val="C00000"/>
                </a:solidFill>
                <a:latin typeface="Times New Roman" pitchFamily="18" charset="0"/>
                <a:cs typeface="Times New Roman" pitchFamily="18" charset="0"/>
              </a:rPr>
              <a:t>“An </a:t>
            </a:r>
            <a:r>
              <a:rPr lang="it-IT" i="1" dirty="0" err="1" smtClean="0">
                <a:solidFill>
                  <a:srgbClr val="C00000"/>
                </a:solidFill>
                <a:latin typeface="Times New Roman" pitchFamily="18" charset="0"/>
                <a:cs typeface="Times New Roman" pitchFamily="18" charset="0"/>
              </a:rPr>
              <a:t>Efficient</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local</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Chan-Vese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model</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for</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image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segmentation</a:t>
            </a:r>
            <a:r>
              <a:rPr lang="it-IT" i="1" dirty="0" smtClean="0">
                <a:solidFill>
                  <a:srgbClr val="C00000"/>
                </a:solidFill>
                <a:latin typeface="Times New Roman" pitchFamily="18" charset="0"/>
                <a:cs typeface="Times New Roman" pitchFamily="18" charset="0"/>
              </a:rPr>
              <a:t>”  </a:t>
            </a:r>
            <a:endParaRPr lang="en-GB" i="1" dirty="0">
              <a:solidFill>
                <a:srgbClr val="C00000"/>
              </a:solidFill>
              <a:latin typeface="Times New Roman" pitchFamily="18" charset="0"/>
              <a:cs typeface="Times New Roman" pitchFamily="18" charset="0"/>
            </a:endParaRPr>
          </a:p>
        </p:txBody>
      </p:sp>
      <p:sp>
        <p:nvSpPr>
          <p:cNvPr id="11" name="Rettangolo arrotondato 10"/>
          <p:cNvSpPr/>
          <p:nvPr/>
        </p:nvSpPr>
        <p:spPr>
          <a:xfrm>
            <a:off x="285720" y="4327542"/>
            <a:ext cx="8717603" cy="1643050"/>
          </a:xfrm>
          <a:prstGeom prst="round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913" name="Object 1"/>
          <p:cNvGraphicFramePr>
            <a:graphicFrameLocks noChangeAspect="1"/>
          </p:cNvGraphicFramePr>
          <p:nvPr/>
        </p:nvGraphicFramePr>
        <p:xfrm>
          <a:off x="409568" y="4333893"/>
          <a:ext cx="3162300" cy="595312"/>
        </p:xfrm>
        <a:graphic>
          <a:graphicData uri="http://schemas.openxmlformats.org/presentationml/2006/ole">
            <p:oleObj spid="_x0000_s38913" name="Equazione" r:id="rId4" imgW="1549080" imgH="291960" progId="Equation.3">
              <p:embed/>
            </p:oleObj>
          </a:graphicData>
        </a:graphic>
      </p:graphicFrame>
      <p:graphicFrame>
        <p:nvGraphicFramePr>
          <p:cNvPr id="38914" name="Object 2"/>
          <p:cNvGraphicFramePr>
            <a:graphicFrameLocks noChangeAspect="1"/>
          </p:cNvGraphicFramePr>
          <p:nvPr/>
        </p:nvGraphicFramePr>
        <p:xfrm>
          <a:off x="1166023" y="4756146"/>
          <a:ext cx="7674709" cy="673713"/>
        </p:xfrm>
        <a:graphic>
          <a:graphicData uri="http://schemas.openxmlformats.org/presentationml/2006/ole">
            <p:oleObj spid="_x0000_s38914" name="Equazione" r:id="rId5" imgW="3759120" imgH="330120" progId="Equation.3">
              <p:embed/>
            </p:oleObj>
          </a:graphicData>
        </a:graphic>
      </p:graphicFrame>
      <p:graphicFrame>
        <p:nvGraphicFramePr>
          <p:cNvPr id="38916" name="Object 4"/>
          <p:cNvGraphicFramePr>
            <a:graphicFrameLocks noChangeAspect="1"/>
          </p:cNvGraphicFramePr>
          <p:nvPr/>
        </p:nvGraphicFramePr>
        <p:xfrm>
          <a:off x="1071538" y="5327668"/>
          <a:ext cx="7881938" cy="673100"/>
        </p:xfrm>
        <a:graphic>
          <a:graphicData uri="http://schemas.openxmlformats.org/presentationml/2006/ole">
            <p:oleObj spid="_x0000_s38916" name="Equazione" r:id="rId6" imgW="3860640" imgH="330120" progId="Equation.3">
              <p:embed/>
            </p:oleObj>
          </a:graphicData>
        </a:graphic>
      </p:graphicFrame>
      <p:sp>
        <p:nvSpPr>
          <p:cNvPr id="16" name="Rettangolo 15"/>
          <p:cNvSpPr/>
          <p:nvPr/>
        </p:nvSpPr>
        <p:spPr>
          <a:xfrm>
            <a:off x="785786" y="857232"/>
            <a:ext cx="7500990" cy="785818"/>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Extending</a:t>
            </a: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multi-phase</a:t>
            </a: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segmentation</a:t>
            </a:r>
            <a:endParaRPr lang="en-GB" sz="2400" dirty="0">
              <a:solidFill>
                <a:srgbClr val="002060"/>
              </a:solidFill>
              <a:effectLst>
                <a:outerShdw blurRad="38100" dist="38100" dir="2700000" algn="tl">
                  <a:srgbClr val="000000">
                    <a:alpha val="43137"/>
                  </a:srgbClr>
                </a:outerShdw>
              </a:effectLst>
            </a:endParaRPr>
          </a:p>
        </p:txBody>
      </p:sp>
      <p:sp>
        <p:nvSpPr>
          <p:cNvPr id="17" name="CasellaDiTesto 16"/>
          <p:cNvSpPr txBox="1"/>
          <p:nvPr/>
        </p:nvSpPr>
        <p:spPr>
          <a:xfrm rot="2056204">
            <a:off x="7213969" y="817625"/>
            <a:ext cx="1749325" cy="369332"/>
          </a:xfrm>
          <a:prstGeom prst="rect">
            <a:avLst/>
          </a:prstGeom>
          <a:solidFill>
            <a:schemeClr val="bg1"/>
          </a:solidFill>
          <a:ln>
            <a:solidFill>
              <a:schemeClr val="accent1"/>
            </a:solidFill>
          </a:ln>
        </p:spPr>
        <p:txBody>
          <a:bodyPr wrap="none" rtlCol="0">
            <a:spAutoFit/>
          </a:bodyPr>
          <a:lstStyle/>
          <a:p>
            <a:pPr algn="ctr"/>
            <a:r>
              <a:rPr lang="it-IT" i="1" dirty="0" smtClean="0">
                <a:latin typeface="Times New Roman" pitchFamily="18" charset="0"/>
                <a:cs typeface="Times New Roman" pitchFamily="18" charset="0"/>
              </a:rPr>
              <a:t>Work in progress</a:t>
            </a:r>
          </a:p>
        </p:txBody>
      </p:sp>
      <p:sp>
        <p:nvSpPr>
          <p:cNvPr id="18" name="CasellaDiTesto 17"/>
          <p:cNvSpPr txBox="1"/>
          <p:nvPr/>
        </p:nvSpPr>
        <p:spPr>
          <a:xfrm>
            <a:off x="0" y="1571612"/>
            <a:ext cx="8855492" cy="923330"/>
          </a:xfrm>
          <a:prstGeom prst="rect">
            <a:avLst/>
          </a:prstGeom>
          <a:noFill/>
        </p:spPr>
        <p:txBody>
          <a:bodyPr wrap="square" rtlCol="0">
            <a:spAutoFit/>
          </a:bodyPr>
          <a:lstStyle/>
          <a:p>
            <a:pPr algn="r"/>
            <a:r>
              <a:rPr lang="it-IT" i="1" dirty="0" smtClean="0">
                <a:solidFill>
                  <a:srgbClr val="C00000"/>
                </a:solidFill>
                <a:latin typeface="Times New Roman" pitchFamily="18" charset="0"/>
                <a:cs typeface="Times New Roman" pitchFamily="18" charset="0"/>
              </a:rPr>
              <a:t>L. </a:t>
            </a:r>
            <a:r>
              <a:rPr lang="it-IT" i="1" dirty="0" err="1" smtClean="0">
                <a:solidFill>
                  <a:srgbClr val="C00000"/>
                </a:solidFill>
                <a:latin typeface="Times New Roman" pitchFamily="18" charset="0"/>
                <a:cs typeface="Times New Roman" pitchFamily="18" charset="0"/>
              </a:rPr>
              <a:t>Vese</a:t>
            </a:r>
            <a:r>
              <a:rPr lang="it-IT" i="1" dirty="0" smtClean="0">
                <a:solidFill>
                  <a:srgbClr val="C00000"/>
                </a:solidFill>
                <a:latin typeface="Times New Roman" pitchFamily="18" charset="0"/>
                <a:cs typeface="Times New Roman" pitchFamily="18" charset="0"/>
              </a:rPr>
              <a:t>, T. Chan</a:t>
            </a:r>
          </a:p>
          <a:p>
            <a:pPr algn="r"/>
            <a:r>
              <a:rPr lang="it-IT" i="1" dirty="0" smtClean="0">
                <a:solidFill>
                  <a:srgbClr val="C00000"/>
                </a:solidFill>
                <a:latin typeface="Times New Roman" pitchFamily="18" charset="0"/>
                <a:cs typeface="Times New Roman" pitchFamily="18" charset="0"/>
              </a:rPr>
              <a:t>“A </a:t>
            </a:r>
            <a:r>
              <a:rPr lang="it-IT" i="1" dirty="0" err="1" smtClean="0">
                <a:solidFill>
                  <a:srgbClr val="C00000"/>
                </a:solidFill>
                <a:latin typeface="Times New Roman" pitchFamily="18" charset="0"/>
                <a:cs typeface="Times New Roman" pitchFamily="18" charset="0"/>
              </a:rPr>
              <a:t>Multiphase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Level</a:t>
            </a:r>
            <a:r>
              <a:rPr lang="it-IT" i="1" dirty="0" smtClean="0">
                <a:solidFill>
                  <a:srgbClr val="C00000"/>
                </a:solidFill>
                <a:latin typeface="Times New Roman" pitchFamily="18" charset="0"/>
                <a:cs typeface="Times New Roman" pitchFamily="18" charset="0"/>
              </a:rPr>
              <a:t> Set </a:t>
            </a:r>
            <a:r>
              <a:rPr lang="it-IT" i="1" dirty="0" err="1" smtClean="0">
                <a:solidFill>
                  <a:srgbClr val="C00000"/>
                </a:solidFill>
                <a:latin typeface="Times New Roman" pitchFamily="18" charset="0"/>
                <a:cs typeface="Times New Roman" pitchFamily="18" charset="0"/>
              </a:rPr>
              <a:t>Framework</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for</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Image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Segmentation</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Using</a:t>
            </a:r>
            <a:r>
              <a:rPr lang="it-IT" i="1" dirty="0" smtClean="0">
                <a:solidFill>
                  <a:srgbClr val="C00000"/>
                </a:solidFill>
                <a:latin typeface="Times New Roman" pitchFamily="18" charset="0"/>
                <a:cs typeface="Times New Roman" pitchFamily="18" charset="0"/>
              </a:rPr>
              <a:t> the </a:t>
            </a:r>
            <a:r>
              <a:rPr lang="it-IT" i="1" dirty="0" err="1" smtClean="0">
                <a:solidFill>
                  <a:srgbClr val="C00000"/>
                </a:solidFill>
                <a:latin typeface="Times New Roman" pitchFamily="18" charset="0"/>
                <a:cs typeface="Times New Roman" pitchFamily="18" charset="0"/>
              </a:rPr>
              <a:t>Mumford</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an</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Shah</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Model</a:t>
            </a:r>
            <a:r>
              <a:rPr lang="it-IT" i="1" dirty="0" smtClean="0">
                <a:solidFill>
                  <a:srgbClr val="C00000"/>
                </a:solidFill>
                <a:latin typeface="Times New Roman" pitchFamily="18" charset="0"/>
                <a:cs typeface="Times New Roman" pitchFamily="18" charset="0"/>
              </a:rPr>
              <a:t>”  </a:t>
            </a:r>
            <a:endParaRPr lang="en-GB"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Improving</a:t>
            </a:r>
            <a:r>
              <a:rPr lang="it-IT" dirty="0" smtClean="0"/>
              <a:t> the </a:t>
            </a:r>
            <a:r>
              <a:rPr lang="it-IT" dirty="0" err="1" smtClean="0"/>
              <a:t>solution</a:t>
            </a:r>
            <a:r>
              <a:rPr lang="it-IT" dirty="0" smtClean="0"/>
              <a:t> </a:t>
            </a:r>
            <a:r>
              <a:rPr lang="it-IT" dirty="0" err="1" smtClean="0"/>
              <a:t>method</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19</a:t>
            </a:fld>
            <a:endParaRPr lang="it-IT"/>
          </a:p>
        </p:txBody>
      </p:sp>
      <p:sp>
        <p:nvSpPr>
          <p:cNvPr id="5" name="Rettangolo 4"/>
          <p:cNvSpPr/>
          <p:nvPr/>
        </p:nvSpPr>
        <p:spPr>
          <a:xfrm>
            <a:off x="571472" y="1162745"/>
            <a:ext cx="7715304" cy="107157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Approach the problem from the optimization </a:t>
            </a:r>
            <a:endParaRPr lang="en-GB"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r>
              <a:rPr lang="en-GB"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point </a:t>
            </a:r>
            <a:r>
              <a:rPr lang="en-GB"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 view</a:t>
            </a:r>
          </a:p>
        </p:txBody>
      </p:sp>
      <p:sp>
        <p:nvSpPr>
          <p:cNvPr id="6" name="CasellaDiTesto 5"/>
          <p:cNvSpPr txBox="1"/>
          <p:nvPr/>
        </p:nvSpPr>
        <p:spPr>
          <a:xfrm rot="2056204">
            <a:off x="7238781" y="1241887"/>
            <a:ext cx="1749325" cy="369332"/>
          </a:xfrm>
          <a:prstGeom prst="rect">
            <a:avLst/>
          </a:prstGeom>
          <a:solidFill>
            <a:schemeClr val="bg1"/>
          </a:solidFill>
          <a:ln>
            <a:solidFill>
              <a:schemeClr val="accent1"/>
            </a:solidFill>
          </a:ln>
        </p:spPr>
        <p:txBody>
          <a:bodyPr wrap="none" rtlCol="0">
            <a:spAutoFit/>
          </a:bodyPr>
          <a:lstStyle/>
          <a:p>
            <a:pPr algn="ctr"/>
            <a:r>
              <a:rPr lang="it-IT" i="1" dirty="0" smtClean="0">
                <a:latin typeface="Times New Roman" pitchFamily="18" charset="0"/>
                <a:cs typeface="Times New Roman" pitchFamily="18" charset="0"/>
              </a:rPr>
              <a:t>Work in progress</a:t>
            </a:r>
          </a:p>
        </p:txBody>
      </p:sp>
      <p:sp>
        <p:nvSpPr>
          <p:cNvPr id="7" name="CasellaDiTesto 6"/>
          <p:cNvSpPr txBox="1"/>
          <p:nvPr/>
        </p:nvSpPr>
        <p:spPr>
          <a:xfrm>
            <a:off x="3786182" y="2211165"/>
            <a:ext cx="5299399" cy="646331"/>
          </a:xfrm>
          <a:prstGeom prst="rect">
            <a:avLst/>
          </a:prstGeom>
          <a:noFill/>
        </p:spPr>
        <p:txBody>
          <a:bodyPr wrap="none" rtlCol="0">
            <a:spAutoFit/>
          </a:bodyPr>
          <a:lstStyle/>
          <a:p>
            <a:pPr algn="r"/>
            <a:r>
              <a:rPr lang="it-IT" i="1" dirty="0" smtClean="0">
                <a:solidFill>
                  <a:srgbClr val="C00000"/>
                </a:solidFill>
                <a:latin typeface="Times New Roman" pitchFamily="18" charset="0"/>
                <a:cs typeface="Times New Roman" pitchFamily="18" charset="0"/>
              </a:rPr>
              <a:t>In </a:t>
            </a:r>
            <a:r>
              <a:rPr lang="it-IT" i="1" dirty="0" err="1" smtClean="0">
                <a:solidFill>
                  <a:srgbClr val="C00000"/>
                </a:solidFill>
                <a:latin typeface="Times New Roman" pitchFamily="18" charset="0"/>
                <a:cs typeface="Times New Roman" pitchFamily="18" charset="0"/>
              </a:rPr>
              <a:t>collaboration</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with</a:t>
            </a:r>
            <a:r>
              <a:rPr lang="it-IT" i="1" dirty="0" smtClean="0">
                <a:solidFill>
                  <a:srgbClr val="C00000"/>
                </a:solidFill>
                <a:latin typeface="Times New Roman" pitchFamily="18" charset="0"/>
                <a:cs typeface="Times New Roman" pitchFamily="18" charset="0"/>
              </a:rPr>
              <a:t> D. di Serafino and V. De Simone, </a:t>
            </a:r>
          </a:p>
          <a:p>
            <a:pPr algn="r"/>
            <a:r>
              <a:rPr lang="it-IT" i="1" dirty="0" err="1" smtClean="0">
                <a:solidFill>
                  <a:srgbClr val="C00000"/>
                </a:solidFill>
                <a:latin typeface="Times New Roman" pitchFamily="18" charset="0"/>
                <a:cs typeface="Times New Roman" pitchFamily="18" charset="0"/>
              </a:rPr>
              <a:t>Second</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University</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of</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Naples</a:t>
            </a:r>
            <a:r>
              <a:rPr lang="it-IT" i="1" dirty="0" smtClean="0">
                <a:solidFill>
                  <a:srgbClr val="C00000"/>
                </a:solidFill>
                <a:latin typeface="Times New Roman" pitchFamily="18" charset="0"/>
                <a:cs typeface="Times New Roman" pitchFamily="18" charset="0"/>
              </a:rPr>
              <a:t>. </a:t>
            </a:r>
            <a:endParaRPr lang="en-GB" i="1" dirty="0">
              <a:solidFill>
                <a:srgbClr val="C00000"/>
              </a:solidFill>
              <a:latin typeface="Times New Roman" pitchFamily="18" charset="0"/>
              <a:cs typeface="Times New Roman" pitchFamily="18" charset="0"/>
            </a:endParaRPr>
          </a:p>
        </p:txBody>
      </p:sp>
      <p:sp>
        <p:nvSpPr>
          <p:cNvPr id="11" name="Rettangolo 14"/>
          <p:cNvSpPr>
            <a:spLocks noChangeArrowheads="1"/>
          </p:cNvSpPr>
          <p:nvPr/>
        </p:nvSpPr>
        <p:spPr bwMode="auto">
          <a:xfrm>
            <a:off x="785786" y="3158211"/>
            <a:ext cx="7632848" cy="2985433"/>
          </a:xfrm>
          <a:prstGeom prst="rect">
            <a:avLst/>
          </a:prstGeom>
          <a:noFill/>
          <a:ln w="9525">
            <a:noFill/>
            <a:miter lim="800000"/>
            <a:headEnd/>
            <a:tailEnd/>
          </a:ln>
        </p:spPr>
        <p:txBody>
          <a:bodyPr wrap="square">
            <a:spAutoFit/>
          </a:bodyPr>
          <a:lstStyle/>
          <a:p>
            <a:pPr algn="just">
              <a:spcAft>
                <a:spcPts val="1200"/>
              </a:spcAft>
              <a:buFont typeface="Arial" pitchFamily="34" charset="0"/>
              <a:buChar char="•"/>
            </a:pPr>
            <a:r>
              <a:rPr lang="it-IT" sz="2000" i="1"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Faster</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gradient-descent</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approaches</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non-monotone</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methods</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exploitation</a:t>
            </a:r>
            <a:r>
              <a:rPr lang="it-IT" sz="2000" dirty="0" smtClean="0">
                <a:solidFill>
                  <a:srgbClr val="002060"/>
                </a:solidFill>
                <a:latin typeface="Tahoma" pitchFamily="34" charset="0"/>
                <a:cs typeface="Tahoma" pitchFamily="34" charset="0"/>
              </a:rPr>
              <a:t> of </a:t>
            </a:r>
            <a:r>
              <a:rPr lang="it-IT" sz="2000" dirty="0" err="1" smtClean="0">
                <a:solidFill>
                  <a:srgbClr val="002060"/>
                </a:solidFill>
                <a:latin typeface="Tahoma" pitchFamily="34" charset="0"/>
                <a:cs typeface="Tahoma" pitchFamily="34" charset="0"/>
              </a:rPr>
              <a:t>geometric</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properties</a:t>
            </a:r>
            <a:r>
              <a:rPr lang="it-IT" sz="2000" dirty="0" smtClean="0">
                <a:solidFill>
                  <a:srgbClr val="002060"/>
                </a:solidFill>
                <a:latin typeface="Tahoma" pitchFamily="34" charset="0"/>
                <a:cs typeface="Tahoma" pitchFamily="34" charset="0"/>
              </a:rPr>
              <a:t> of the </a:t>
            </a:r>
            <a:r>
              <a:rPr lang="it-IT" sz="2000" dirty="0" err="1" smtClean="0">
                <a:solidFill>
                  <a:srgbClr val="002060"/>
                </a:solidFill>
                <a:latin typeface="Tahoma" pitchFamily="34" charset="0"/>
                <a:cs typeface="Tahoma" pitchFamily="34" charset="0"/>
              </a:rPr>
              <a:t>variational</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model</a:t>
            </a:r>
            <a:r>
              <a:rPr lang="it-IT" sz="2000" dirty="0" smtClean="0">
                <a:solidFill>
                  <a:srgbClr val="002060"/>
                </a:solidFill>
                <a:latin typeface="Tahoma" pitchFamily="34" charset="0"/>
                <a:cs typeface="Tahoma" pitchFamily="34" charset="0"/>
              </a:rPr>
              <a:t>, …)</a:t>
            </a:r>
          </a:p>
          <a:p>
            <a:pPr algn="just">
              <a:spcAft>
                <a:spcPts val="600"/>
              </a:spcAft>
              <a:buFont typeface="Arial" pitchFamily="34" charset="0"/>
              <a:buChar char="•"/>
            </a:pP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Newton-type</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methods</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using</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approximations</a:t>
            </a:r>
            <a:r>
              <a:rPr lang="it-IT" sz="2000" dirty="0" smtClean="0">
                <a:solidFill>
                  <a:srgbClr val="002060"/>
                </a:solidFill>
                <a:latin typeface="Tahoma" pitchFamily="34" charset="0"/>
                <a:cs typeface="Tahoma" pitchFamily="34" charset="0"/>
              </a:rPr>
              <a:t> of the </a:t>
            </a:r>
            <a:r>
              <a:rPr lang="it-IT" sz="2000" dirty="0" err="1" smtClean="0">
                <a:solidFill>
                  <a:srgbClr val="002060"/>
                </a:solidFill>
                <a:latin typeface="Tahoma" pitchFamily="34" charset="0"/>
                <a:cs typeface="Tahoma" pitchFamily="34" charset="0"/>
              </a:rPr>
              <a:t>second</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variation</a:t>
            </a:r>
            <a:endParaRPr lang="it-IT" sz="2000" dirty="0" smtClean="0">
              <a:solidFill>
                <a:srgbClr val="002060"/>
              </a:solidFill>
              <a:latin typeface="Tahoma" pitchFamily="34" charset="0"/>
              <a:cs typeface="Tahoma" pitchFamily="34" charset="0"/>
            </a:endParaRPr>
          </a:p>
          <a:p>
            <a:pPr lvl="1" algn="just">
              <a:spcAft>
                <a:spcPts val="600"/>
              </a:spcAft>
            </a:pPr>
            <a:r>
              <a:rPr lang="it-IT" sz="2000" dirty="0" smtClean="0">
                <a:solidFill>
                  <a:srgbClr val="002060"/>
                </a:solidFill>
                <a:latin typeface="Tahoma" pitchFamily="34" charset="0"/>
                <a:cs typeface="Tahoma" pitchFamily="34" charset="0"/>
              </a:rPr>
              <a:t>- </a:t>
            </a:r>
            <a:r>
              <a:rPr lang="it-IT" dirty="0" err="1" smtClean="0">
                <a:solidFill>
                  <a:srgbClr val="002060"/>
                </a:solidFill>
                <a:latin typeface="Tahoma" pitchFamily="34" charset="0"/>
                <a:cs typeface="Tahoma" pitchFamily="34" charset="0"/>
              </a:rPr>
              <a:t>efficient</a:t>
            </a:r>
            <a:r>
              <a:rPr lang="it-IT" dirty="0" smtClean="0">
                <a:solidFill>
                  <a:srgbClr val="002060"/>
                </a:solidFill>
                <a:latin typeface="Tahoma" pitchFamily="34" charset="0"/>
                <a:cs typeface="Tahoma" pitchFamily="34" charset="0"/>
              </a:rPr>
              <a:t> iterative </a:t>
            </a:r>
            <a:r>
              <a:rPr lang="it-IT" dirty="0" err="1" smtClean="0">
                <a:solidFill>
                  <a:srgbClr val="002060"/>
                </a:solidFill>
                <a:latin typeface="Tahoma" pitchFamily="34" charset="0"/>
                <a:cs typeface="Tahoma" pitchFamily="34" charset="0"/>
              </a:rPr>
              <a:t>linear</a:t>
            </a:r>
            <a:r>
              <a:rPr lang="it-IT" dirty="0" smtClean="0">
                <a:solidFill>
                  <a:srgbClr val="002060"/>
                </a:solidFill>
                <a:latin typeface="Tahoma" pitchFamily="34" charset="0"/>
                <a:cs typeface="Tahoma" pitchFamily="34" charset="0"/>
              </a:rPr>
              <a:t> algebra </a:t>
            </a:r>
            <a:r>
              <a:rPr lang="it-IT" dirty="0" err="1" smtClean="0">
                <a:solidFill>
                  <a:srgbClr val="002060"/>
                </a:solidFill>
                <a:latin typeface="Tahoma" pitchFamily="34" charset="0"/>
                <a:cs typeface="Tahoma" pitchFamily="34" charset="0"/>
              </a:rPr>
              <a:t>techniques</a:t>
            </a:r>
            <a:endParaRPr lang="it-IT" dirty="0" smtClean="0">
              <a:solidFill>
                <a:srgbClr val="002060"/>
              </a:solidFill>
              <a:latin typeface="Tahoma" pitchFamily="34" charset="0"/>
              <a:cs typeface="Tahoma" pitchFamily="34" charset="0"/>
            </a:endParaRPr>
          </a:p>
          <a:p>
            <a:pPr lvl="1" algn="just">
              <a:spcAft>
                <a:spcPts val="1200"/>
              </a:spcAft>
              <a:buFontTx/>
              <a:buChar char="-"/>
            </a:pPr>
            <a:r>
              <a:rPr lang="it-IT" dirty="0" smtClean="0">
                <a:solidFill>
                  <a:srgbClr val="002060"/>
                </a:solidFill>
                <a:latin typeface="Tahoma" pitchFamily="34" charset="0"/>
                <a:cs typeface="Tahoma" pitchFamily="34" charset="0"/>
              </a:rPr>
              <a:t> </a:t>
            </a:r>
            <a:r>
              <a:rPr lang="it-IT" dirty="0" err="1" smtClean="0">
                <a:solidFill>
                  <a:srgbClr val="002060"/>
                </a:solidFill>
                <a:latin typeface="Tahoma" pitchFamily="34" charset="0"/>
                <a:cs typeface="Tahoma" pitchFamily="34" charset="0"/>
              </a:rPr>
              <a:t>globalization</a:t>
            </a:r>
            <a:r>
              <a:rPr lang="it-IT" dirty="0" smtClean="0">
                <a:solidFill>
                  <a:srgbClr val="002060"/>
                </a:solidFill>
                <a:latin typeface="Tahoma" pitchFamily="34" charset="0"/>
                <a:cs typeface="Tahoma" pitchFamily="34" charset="0"/>
              </a:rPr>
              <a:t> </a:t>
            </a:r>
            <a:r>
              <a:rPr lang="it-IT" dirty="0" err="1" smtClean="0">
                <a:solidFill>
                  <a:srgbClr val="002060"/>
                </a:solidFill>
                <a:latin typeface="Tahoma" pitchFamily="34" charset="0"/>
                <a:cs typeface="Tahoma" pitchFamily="34" charset="0"/>
              </a:rPr>
              <a:t>techniques</a:t>
            </a:r>
            <a:r>
              <a:rPr lang="it-IT" dirty="0" smtClean="0">
                <a:solidFill>
                  <a:srgbClr val="002060"/>
                </a:solidFill>
                <a:latin typeface="Tahoma" pitchFamily="34" charset="0"/>
                <a:cs typeface="Tahoma" pitchFamily="34" charset="0"/>
              </a:rPr>
              <a:t> (</a:t>
            </a:r>
            <a:r>
              <a:rPr lang="it-IT" dirty="0" err="1" smtClean="0">
                <a:solidFill>
                  <a:srgbClr val="002060"/>
                </a:solidFill>
                <a:latin typeface="Tahoma" pitchFamily="34" charset="0"/>
                <a:cs typeface="Tahoma" pitchFamily="34" charset="0"/>
              </a:rPr>
              <a:t>line</a:t>
            </a:r>
            <a:r>
              <a:rPr lang="it-IT" dirty="0" smtClean="0">
                <a:solidFill>
                  <a:srgbClr val="002060"/>
                </a:solidFill>
                <a:latin typeface="Tahoma" pitchFamily="34" charset="0"/>
                <a:cs typeface="Tahoma" pitchFamily="34" charset="0"/>
              </a:rPr>
              <a:t> </a:t>
            </a:r>
            <a:r>
              <a:rPr lang="it-IT" dirty="0" err="1" smtClean="0">
                <a:solidFill>
                  <a:srgbClr val="002060"/>
                </a:solidFill>
                <a:latin typeface="Tahoma" pitchFamily="34" charset="0"/>
                <a:cs typeface="Tahoma" pitchFamily="34" charset="0"/>
              </a:rPr>
              <a:t>search</a:t>
            </a:r>
            <a:r>
              <a:rPr lang="it-IT" dirty="0" smtClean="0">
                <a:solidFill>
                  <a:srgbClr val="002060"/>
                </a:solidFill>
                <a:latin typeface="Tahoma" pitchFamily="34" charset="0"/>
                <a:cs typeface="Tahoma" pitchFamily="34" charset="0"/>
              </a:rPr>
              <a:t> or trust </a:t>
            </a:r>
            <a:r>
              <a:rPr lang="it-IT" dirty="0" err="1" smtClean="0">
                <a:solidFill>
                  <a:srgbClr val="002060"/>
                </a:solidFill>
                <a:latin typeface="Tahoma" pitchFamily="34" charset="0"/>
                <a:cs typeface="Tahoma" pitchFamily="34" charset="0"/>
              </a:rPr>
              <a:t>region</a:t>
            </a:r>
            <a:r>
              <a:rPr lang="it-IT" dirty="0" smtClean="0">
                <a:solidFill>
                  <a:srgbClr val="002060"/>
                </a:solidFill>
                <a:latin typeface="Tahoma" pitchFamily="34" charset="0"/>
                <a:cs typeface="Tahoma" pitchFamily="34" charset="0"/>
              </a:rPr>
              <a:t>)</a:t>
            </a:r>
          </a:p>
          <a:p>
            <a:pPr algn="just">
              <a:spcAft>
                <a:spcPts val="1200"/>
              </a:spcAft>
              <a:buFont typeface="Arial" pitchFamily="34" charset="0"/>
              <a:buChar char="•"/>
            </a:pP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Optimization</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methods</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for</a:t>
            </a:r>
            <a:r>
              <a:rPr lang="it-IT" sz="2000" dirty="0" smtClean="0">
                <a:solidFill>
                  <a:srgbClr val="002060"/>
                </a:solidFill>
                <a:latin typeface="Tahoma" pitchFamily="34" charset="0"/>
                <a:cs typeface="Tahoma" pitchFamily="34" charset="0"/>
              </a:rPr>
              <a:t> L1-regularized </a:t>
            </a:r>
            <a:r>
              <a:rPr lang="it-IT" sz="2000" dirty="0" err="1" smtClean="0">
                <a:solidFill>
                  <a:srgbClr val="002060"/>
                </a:solidFill>
                <a:latin typeface="Tahoma" pitchFamily="34" charset="0"/>
                <a:cs typeface="Tahoma" pitchFamily="34" charset="0"/>
              </a:rPr>
              <a:t>Chan-Vese</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model</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split</a:t>
            </a:r>
            <a:r>
              <a:rPr lang="it-IT" sz="2000" dirty="0" smtClean="0">
                <a:solidFill>
                  <a:srgbClr val="002060"/>
                </a:solidFill>
                <a:latin typeface="Tahoma" pitchFamily="34" charset="0"/>
                <a:cs typeface="Tahoma" pitchFamily="34" charset="0"/>
              </a:rPr>
              <a:t> </a:t>
            </a:r>
            <a:r>
              <a:rPr lang="it-IT" sz="2000" dirty="0" err="1" smtClean="0">
                <a:solidFill>
                  <a:srgbClr val="002060"/>
                </a:solidFill>
                <a:latin typeface="Tahoma" pitchFamily="34" charset="0"/>
                <a:cs typeface="Tahoma" pitchFamily="34" charset="0"/>
              </a:rPr>
              <a:t>Bregman</a:t>
            </a:r>
            <a:r>
              <a:rPr lang="it-IT" sz="2000" dirty="0" smtClean="0">
                <a:solidFill>
                  <a:srgbClr val="002060"/>
                </a:solidFill>
                <a:latin typeface="Tahoma" pitchFamily="34" charset="0"/>
                <a:cs typeface="Tahoma" pitchFamily="34" charset="0"/>
              </a:rPr>
              <a:t>, alternate direction of </a:t>
            </a:r>
            <a:r>
              <a:rPr lang="it-IT" sz="2000" dirty="0" err="1" smtClean="0">
                <a:solidFill>
                  <a:srgbClr val="002060"/>
                </a:solidFill>
                <a:latin typeface="Tahoma" pitchFamily="34" charset="0"/>
                <a:cs typeface="Tahoma" pitchFamily="34" charset="0"/>
              </a:rPr>
              <a:t>multipliers</a:t>
            </a:r>
            <a:r>
              <a:rPr lang="it-IT" sz="2000" dirty="0" smtClean="0">
                <a:solidFill>
                  <a:srgbClr val="002060"/>
                </a:solidFill>
                <a:latin typeface="Tahoma" pitchFamily="34" charset="0"/>
                <a:cs typeface="Tahoma"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descr="logoIcar.jpg"/>
          <p:cNvPicPr>
            <a:picLocks noChangeAspect="1"/>
          </p:cNvPicPr>
          <p:nvPr/>
        </p:nvPicPr>
        <p:blipFill>
          <a:blip r:embed="rId3"/>
          <a:stretch>
            <a:fillRect/>
          </a:stretch>
        </p:blipFill>
        <p:spPr>
          <a:xfrm>
            <a:off x="6372248" y="4187836"/>
            <a:ext cx="1485900" cy="812800"/>
          </a:xfrm>
          <a:prstGeom prst="rect">
            <a:avLst/>
          </a:prstGeom>
        </p:spPr>
      </p:pic>
      <p:sp>
        <p:nvSpPr>
          <p:cNvPr id="2" name="Titolo 1"/>
          <p:cNvSpPr>
            <a:spLocks noGrp="1"/>
          </p:cNvSpPr>
          <p:nvPr>
            <p:ph type="title"/>
          </p:nvPr>
        </p:nvSpPr>
        <p:spPr/>
        <p:txBody>
          <a:bodyPr>
            <a:normAutofit/>
          </a:bodyPr>
          <a:lstStyle/>
          <a:p>
            <a:r>
              <a:rPr lang="it-IT"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Research</a:t>
            </a:r>
            <a:r>
              <a:rPr lang="it-IT"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Context</a:t>
            </a:r>
            <a:endParaRPr lang="en-GB"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Segnaposto contenuto 2"/>
          <p:cNvSpPr>
            <a:spLocks noGrp="1"/>
          </p:cNvSpPr>
          <p:nvPr>
            <p:ph idx="1"/>
          </p:nvPr>
        </p:nvSpPr>
        <p:spPr>
          <a:xfrm>
            <a:off x="566738" y="1071547"/>
            <a:ext cx="8229600" cy="500066"/>
          </a:xfrm>
        </p:spPr>
        <p:txBody>
          <a:bodyPr>
            <a:noAutofit/>
          </a:bodyPr>
          <a:lstStyle/>
          <a:p>
            <a:pPr algn="ctr"/>
            <a:r>
              <a:rPr lang="it-IT" sz="2000" dirty="0" smtClean="0"/>
              <a:t> </a:t>
            </a:r>
            <a:r>
              <a:rPr lang="it-IT" sz="2000" dirty="0" smtClean="0">
                <a:latin typeface="Tahoma" pitchFamily="34" charset="0"/>
                <a:ea typeface="Tahoma" pitchFamily="34" charset="0"/>
                <a:cs typeface="Tahoma" pitchFamily="34" charset="0"/>
              </a:rPr>
              <a:t>FIRB 2010 project – “Future in </a:t>
            </a:r>
            <a:r>
              <a:rPr lang="it-IT" sz="2000" dirty="0" err="1" smtClean="0">
                <a:latin typeface="Tahoma" pitchFamily="34" charset="0"/>
                <a:ea typeface="Tahoma" pitchFamily="34" charset="0"/>
                <a:cs typeface="Tahoma" pitchFamily="34" charset="0"/>
              </a:rPr>
              <a:t>Research</a:t>
            </a:r>
            <a:r>
              <a:rPr lang="it-IT" sz="2000" dirty="0" smtClean="0">
                <a:latin typeface="Tahoma" pitchFamily="34" charset="0"/>
                <a:ea typeface="Tahoma" pitchFamily="34" charset="0"/>
                <a:cs typeface="Tahoma" pitchFamily="34" charset="0"/>
              </a:rPr>
              <a:t>” </a:t>
            </a:r>
            <a:r>
              <a:rPr lang="it-IT" sz="2000" dirty="0" err="1" smtClean="0"/>
              <a:t>Programme</a:t>
            </a:r>
            <a:endParaRPr lang="it-IT" sz="2000" dirty="0" smtClean="0">
              <a:latin typeface="Tahoma" pitchFamily="34" charset="0"/>
              <a:ea typeface="Tahoma" pitchFamily="34" charset="0"/>
              <a:cs typeface="Tahoma" pitchFamily="34" charset="0"/>
            </a:endParaRPr>
          </a:p>
          <a:p>
            <a:pPr algn="ctr">
              <a:buNone/>
            </a:pPr>
            <a:endParaRPr lang="it-IT" sz="2000" dirty="0" smtClean="0"/>
          </a:p>
          <a:p>
            <a:pPr algn="ctr">
              <a:buNone/>
            </a:pPr>
            <a:r>
              <a:rPr lang="it-IT" sz="2000" dirty="0" smtClean="0">
                <a:latin typeface="Tahoma" pitchFamily="34" charset="0"/>
                <a:ea typeface="Tahoma" pitchFamily="34" charset="0"/>
                <a:cs typeface="Tahoma" pitchFamily="34" charset="0"/>
              </a:rPr>
              <a:t> </a:t>
            </a:r>
            <a:endParaRPr lang="en-GB" sz="2000" dirty="0">
              <a:latin typeface="Tahoma" pitchFamily="34" charset="0"/>
              <a:ea typeface="Tahoma" pitchFamily="34" charset="0"/>
              <a:cs typeface="Tahoma" pitchFamily="34" charset="0"/>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latin typeface="Tahoma" pitchFamily="34" charset="0"/>
                <a:ea typeface="Tahoma" pitchFamily="34" charset="0"/>
                <a:cs typeface="Tahoma" pitchFamily="34" charset="0"/>
              </a:rPr>
              <a:pPr/>
              <a:t>2</a:t>
            </a:fld>
            <a:endParaRPr lang="it-IT" dirty="0">
              <a:latin typeface="Tahoma" pitchFamily="34" charset="0"/>
              <a:ea typeface="Tahoma" pitchFamily="34" charset="0"/>
              <a:cs typeface="Tahoma" pitchFamily="34" charset="0"/>
            </a:endParaRPr>
          </a:p>
        </p:txBody>
      </p:sp>
      <p:sp>
        <p:nvSpPr>
          <p:cNvPr id="6" name="Rettangolo 5"/>
          <p:cNvSpPr/>
          <p:nvPr/>
        </p:nvSpPr>
        <p:spPr>
          <a:xfrm>
            <a:off x="645291" y="1643050"/>
            <a:ext cx="8072494" cy="214314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Role</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Polycomb</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algn="ct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mediated</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epigenetic</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signature</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laminopathies</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ct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analysis</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by</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innovative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genome</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wide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technology</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a:t>
            </a:r>
          </a:p>
          <a:p>
            <a:pPr algn="ct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high-performance</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numerical</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algorithms</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algn="ct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Live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Cell</a:t>
            </a:r>
            <a:r>
              <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Imaging</a:t>
            </a:r>
            <a:endParaRPr lang="it-IT" sz="2400"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endParaRPr lang="en-GB" sz="2400"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Segnaposto contenuto 2"/>
          <p:cNvSpPr txBox="1">
            <a:spLocks/>
          </p:cNvSpPr>
          <p:nvPr/>
        </p:nvSpPr>
        <p:spPr>
          <a:xfrm>
            <a:off x="566738" y="3857628"/>
            <a:ext cx="8229600" cy="500066"/>
          </a:xfrm>
          <a:prstGeom prst="rect">
            <a:avLst/>
          </a:prstGeom>
        </p:spPr>
        <p:txBody>
          <a:bodyPr vert="horz" lIns="91440" tIns="45720" rIns="91440" bIns="45720" rtlCol="0">
            <a:noAutofit/>
          </a:bodyPr>
          <a:lstStyle/>
          <a:p>
            <a:pPr marL="342900" lvl="0" indent="-342900" algn="ctr">
              <a:spcBef>
                <a:spcPct val="20000"/>
              </a:spcBef>
            </a:pP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CNR </a:t>
            </a:r>
            <a:r>
              <a:rPr kumimoji="0" lang="it-IT" sz="20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Insititutes</a:t>
            </a: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involved</a:t>
            </a:r>
            <a:r>
              <a:rPr lang="it-IT" sz="2000" dirty="0" smtClean="0">
                <a:latin typeface="Tahoma" pitchFamily="34" charset="0"/>
                <a:ea typeface="Tahoma" pitchFamily="34" charset="0"/>
                <a:cs typeface="Tahoma" pitchFamily="34" charset="0"/>
              </a:rPr>
              <a:t> </a:t>
            </a:r>
            <a:endPar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endParaRPr kumimoji="0" lang="en-GB" sz="2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9" name="Freccia angolare in su 8"/>
          <p:cNvSpPr/>
          <p:nvPr/>
        </p:nvSpPr>
        <p:spPr>
          <a:xfrm rot="5400000">
            <a:off x="4707886" y="4417130"/>
            <a:ext cx="850392" cy="731520"/>
          </a:xfrm>
          <a:prstGeom prst="bentUp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ccia angolare in su 9"/>
          <p:cNvSpPr/>
          <p:nvPr/>
        </p:nvSpPr>
        <p:spPr>
          <a:xfrm rot="16200000" flipH="1">
            <a:off x="3833490" y="4417131"/>
            <a:ext cx="850392" cy="731520"/>
          </a:xfrm>
          <a:prstGeom prst="bentUp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egnaposto contenuto 2"/>
          <p:cNvSpPr txBox="1">
            <a:spLocks/>
          </p:cNvSpPr>
          <p:nvPr/>
        </p:nvSpPr>
        <p:spPr>
          <a:xfrm>
            <a:off x="5500694" y="4857760"/>
            <a:ext cx="3643306" cy="1714512"/>
          </a:xfrm>
          <a:prstGeom prst="rect">
            <a:avLst/>
          </a:prstGeom>
        </p:spPr>
        <p:txBody>
          <a:bodyPr vert="horz" lIns="91440" tIns="45720" rIns="91440" bIns="45720" rtlCol="0">
            <a:noAutofit/>
          </a:bodyPr>
          <a:lstStyle/>
          <a:p>
            <a:pPr marL="342900" lvl="0" indent="-342900" algn="ctr">
              <a:spcBef>
                <a:spcPct val="20000"/>
              </a:spcBef>
            </a:pPr>
            <a:r>
              <a:rPr kumimoji="0" lang="it-IT" sz="20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Institute</a:t>
            </a: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it-IT" sz="20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for</a:t>
            </a:r>
            <a:endPar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lvl="0" indent="-342900" algn="ctr">
              <a:spcBef>
                <a:spcPct val="20000"/>
              </a:spcBef>
            </a:pP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High Performance </a:t>
            </a:r>
            <a:r>
              <a:rPr kumimoji="0" lang="it-IT" sz="20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Computing</a:t>
            </a:r>
            <a:endPar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lvl="0" indent="-342900" algn="ctr">
              <a:spcBef>
                <a:spcPct val="20000"/>
              </a:spcBef>
            </a:pPr>
            <a:r>
              <a:rPr lang="it-IT" sz="2000" dirty="0" smtClean="0">
                <a:latin typeface="Tahoma" pitchFamily="34" charset="0"/>
                <a:ea typeface="Tahoma" pitchFamily="34" charset="0"/>
                <a:cs typeface="Tahoma" pitchFamily="34" charset="0"/>
              </a:rPr>
              <a:t>and </a:t>
            </a:r>
            <a:r>
              <a:rPr lang="it-IT" sz="2000" dirty="0" err="1" smtClean="0">
                <a:latin typeface="Tahoma" pitchFamily="34" charset="0"/>
                <a:ea typeface="Tahoma" pitchFamily="34" charset="0"/>
                <a:cs typeface="Tahoma" pitchFamily="34" charset="0"/>
              </a:rPr>
              <a:t>Networking</a:t>
            </a:r>
            <a:endPar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endParaRPr kumimoji="0" lang="en-GB" sz="2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4" name="Segnaposto contenuto 2"/>
          <p:cNvSpPr txBox="1">
            <a:spLocks/>
          </p:cNvSpPr>
          <p:nvPr/>
        </p:nvSpPr>
        <p:spPr>
          <a:xfrm>
            <a:off x="428596" y="4857760"/>
            <a:ext cx="4000528" cy="1214446"/>
          </a:xfrm>
          <a:prstGeom prst="rect">
            <a:avLst/>
          </a:prstGeom>
        </p:spPr>
        <p:txBody>
          <a:bodyPr vert="horz" lIns="91440" tIns="45720" rIns="91440" bIns="45720" rtlCol="0">
            <a:noAutofit/>
          </a:bodyPr>
          <a:lstStyle/>
          <a:p>
            <a:pPr marL="342900" lvl="0" indent="-342900" algn="ctr">
              <a:spcBef>
                <a:spcPct val="20000"/>
              </a:spcBef>
            </a:pPr>
            <a:r>
              <a:rPr kumimoji="0" lang="it-IT" sz="20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Institute</a:t>
            </a: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it-IT" sz="20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of</a:t>
            </a: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p>
          <a:p>
            <a:pPr marL="342900" lvl="0" indent="-342900" algn="ctr">
              <a:spcBef>
                <a:spcPct val="20000"/>
              </a:spcBef>
            </a:pPr>
            <a:r>
              <a:rPr kumimoji="0" lang="it-IT" sz="20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Neurobiology</a:t>
            </a: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and  </a:t>
            </a:r>
          </a:p>
          <a:p>
            <a:pPr marL="342900" lvl="0" indent="-342900" algn="ctr">
              <a:spcBef>
                <a:spcPct val="20000"/>
              </a:spcBef>
            </a:pPr>
            <a:r>
              <a:rPr lang="it-IT" sz="2000" dirty="0" err="1" smtClean="0">
                <a:latin typeface="Tahoma" pitchFamily="34" charset="0"/>
                <a:ea typeface="Tahoma" pitchFamily="34" charset="0"/>
                <a:cs typeface="Tahoma" pitchFamily="34" charset="0"/>
              </a:rPr>
              <a:t>Molecular</a:t>
            </a:r>
            <a:r>
              <a:rPr lang="it-IT" sz="2000" dirty="0" smtClean="0">
                <a:latin typeface="Tahoma" pitchFamily="34" charset="0"/>
                <a:ea typeface="Tahoma" pitchFamily="34" charset="0"/>
                <a:cs typeface="Tahoma" pitchFamily="34" charset="0"/>
              </a:rPr>
              <a:t> Medicine </a:t>
            </a:r>
            <a:r>
              <a:rPr kumimoji="0" lang="it-IT"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endParaRPr kumimoji="0" lang="en-GB" sz="2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7" name="CasellaDiTesto 16"/>
          <p:cNvSpPr txBox="1"/>
          <p:nvPr/>
        </p:nvSpPr>
        <p:spPr>
          <a:xfrm>
            <a:off x="1734599" y="4357694"/>
            <a:ext cx="1388522" cy="646331"/>
          </a:xfrm>
          <a:prstGeom prst="rect">
            <a:avLst/>
          </a:prstGeom>
          <a:noFill/>
        </p:spPr>
        <p:txBody>
          <a:bodyPr wrap="none" rtlCol="0">
            <a:spAutoFit/>
          </a:bodyPr>
          <a:lstStyle/>
          <a:p>
            <a:r>
              <a:rPr lang="it-IT" sz="3600" dirty="0" smtClean="0"/>
              <a:t>INMM</a:t>
            </a:r>
            <a:endParaRPr lang="en-GB" sz="3600" dirty="0"/>
          </a:p>
        </p:txBody>
      </p:sp>
      <p:pic>
        <p:nvPicPr>
          <p:cNvPr id="19" name="Immagine 18" descr="microscopio2_rid.gif"/>
          <p:cNvPicPr>
            <a:picLocks noChangeAspect="1"/>
          </p:cNvPicPr>
          <p:nvPr/>
        </p:nvPicPr>
        <p:blipFill>
          <a:blip r:embed="rId4"/>
          <a:stretch>
            <a:fillRect/>
          </a:stretch>
        </p:blipFill>
        <p:spPr>
          <a:xfrm flipH="1">
            <a:off x="214282" y="4286256"/>
            <a:ext cx="1066800" cy="1666875"/>
          </a:xfrm>
          <a:prstGeom prst="rect">
            <a:avLst/>
          </a:prstGeom>
        </p:spPr>
      </p:pic>
      <p:sp>
        <p:nvSpPr>
          <p:cNvPr id="21" name="CasellaDiTesto 20"/>
          <p:cNvSpPr txBox="1"/>
          <p:nvPr/>
        </p:nvSpPr>
        <p:spPr>
          <a:xfrm>
            <a:off x="996115" y="5929330"/>
            <a:ext cx="3057440" cy="369332"/>
          </a:xfrm>
          <a:prstGeom prst="rect">
            <a:avLst/>
          </a:prstGeom>
          <a:noFill/>
        </p:spPr>
        <p:txBody>
          <a:bodyPr wrap="none" rtlCol="0">
            <a:spAutoFit/>
          </a:bodyPr>
          <a:lstStyle/>
          <a:p>
            <a:r>
              <a:rPr lang="it-IT" i="1" dirty="0" smtClean="0">
                <a:latin typeface="Tahoma" pitchFamily="34" charset="0"/>
                <a:ea typeface="Tahoma" pitchFamily="34" charset="0"/>
                <a:cs typeface="Tahoma" pitchFamily="34" charset="0"/>
              </a:rPr>
              <a:t>(</a:t>
            </a:r>
            <a:r>
              <a:rPr lang="it-IT" i="1" dirty="0" err="1" smtClean="0">
                <a:latin typeface="Tahoma" pitchFamily="34" charset="0"/>
                <a:ea typeface="Tahoma" pitchFamily="34" charset="0"/>
                <a:cs typeface="Tahoma" pitchFamily="34" charset="0"/>
              </a:rPr>
              <a:t>Lanzuolo</a:t>
            </a:r>
            <a:r>
              <a:rPr lang="it-IT" i="1" dirty="0" smtClean="0">
                <a:latin typeface="Tahoma" pitchFamily="34" charset="0"/>
                <a:ea typeface="Tahoma" pitchFamily="34" charset="0"/>
                <a:cs typeface="Tahoma" pitchFamily="34" charset="0"/>
              </a:rPr>
              <a:t>, </a:t>
            </a:r>
            <a:r>
              <a:rPr lang="it-IT" i="1" dirty="0" err="1" smtClean="0">
                <a:latin typeface="Tahoma" pitchFamily="34" charset="0"/>
                <a:ea typeface="Tahoma" pitchFamily="34" charset="0"/>
                <a:cs typeface="Tahoma" pitchFamily="34" charset="0"/>
              </a:rPr>
              <a:t>Casalbore</a:t>
            </a:r>
            <a:r>
              <a:rPr lang="it-IT" i="1" dirty="0" smtClean="0">
                <a:latin typeface="Tahoma" pitchFamily="34" charset="0"/>
                <a:ea typeface="Tahoma" pitchFamily="34" charset="0"/>
                <a:cs typeface="Tahoma" pitchFamily="34" charset="0"/>
              </a:rPr>
              <a:t>, Ciotti)</a:t>
            </a:r>
            <a:endParaRPr lang="en-GB" i="1" dirty="0">
              <a:latin typeface="Tahoma" pitchFamily="34" charset="0"/>
              <a:ea typeface="Tahoma" pitchFamily="34" charset="0"/>
              <a:cs typeface="Tahoma" pitchFamily="34" charset="0"/>
            </a:endParaRPr>
          </a:p>
        </p:txBody>
      </p:sp>
      <p:sp>
        <p:nvSpPr>
          <p:cNvPr id="22" name="CasellaDiTesto 21"/>
          <p:cNvSpPr txBox="1"/>
          <p:nvPr/>
        </p:nvSpPr>
        <p:spPr>
          <a:xfrm>
            <a:off x="5857884" y="5929330"/>
            <a:ext cx="3046731" cy="369332"/>
          </a:xfrm>
          <a:prstGeom prst="rect">
            <a:avLst/>
          </a:prstGeom>
          <a:noFill/>
        </p:spPr>
        <p:txBody>
          <a:bodyPr wrap="none" rtlCol="0">
            <a:spAutoFit/>
          </a:bodyPr>
          <a:lstStyle/>
          <a:p>
            <a:r>
              <a:rPr lang="it-IT" i="1" dirty="0" smtClean="0">
                <a:latin typeface="Tahoma" pitchFamily="34" charset="0"/>
                <a:ea typeface="Tahoma" pitchFamily="34" charset="0"/>
                <a:cs typeface="Tahoma" pitchFamily="34" charset="0"/>
              </a:rPr>
              <a:t>(Oliva, Antonelli, Gregoretti)</a:t>
            </a:r>
            <a:endParaRPr lang="en-GB" i="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Speeding-up</a:t>
            </a:r>
            <a:r>
              <a:rPr lang="it-IT" dirty="0" smtClean="0"/>
              <a:t> the </a:t>
            </a:r>
            <a:r>
              <a:rPr lang="it-IT" dirty="0" err="1" smtClean="0"/>
              <a:t>implementation</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20</a:t>
            </a:fld>
            <a:endParaRPr lang="it-IT"/>
          </a:p>
        </p:txBody>
      </p:sp>
      <p:sp>
        <p:nvSpPr>
          <p:cNvPr id="5" name="Rettangolo 4"/>
          <p:cNvSpPr/>
          <p:nvPr/>
        </p:nvSpPr>
        <p:spPr>
          <a:xfrm>
            <a:off x="785786" y="1166134"/>
            <a:ext cx="7500990" cy="107157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Introducing</a:t>
            </a: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Data </a:t>
            </a: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Parallelism</a:t>
            </a: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a:t>
            </a: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tracking</a:t>
            </a: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algorithm</a:t>
            </a: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GB" sz="2400" dirty="0">
              <a:solidFill>
                <a:srgbClr val="002060"/>
              </a:solidFill>
              <a:effectLst>
                <a:outerShdw blurRad="38100" dist="38100" dir="2700000" algn="tl">
                  <a:srgbClr val="000000">
                    <a:alpha val="43137"/>
                  </a:srgbClr>
                </a:outerShdw>
              </a:effectLst>
            </a:endParaRPr>
          </a:p>
        </p:txBody>
      </p:sp>
      <p:sp>
        <p:nvSpPr>
          <p:cNvPr id="6" name="CasellaDiTesto 5"/>
          <p:cNvSpPr txBox="1"/>
          <p:nvPr/>
        </p:nvSpPr>
        <p:spPr>
          <a:xfrm rot="2056204">
            <a:off x="7213969" y="1103377"/>
            <a:ext cx="1749325" cy="369332"/>
          </a:xfrm>
          <a:prstGeom prst="rect">
            <a:avLst/>
          </a:prstGeom>
          <a:solidFill>
            <a:schemeClr val="bg1"/>
          </a:solidFill>
          <a:ln>
            <a:solidFill>
              <a:schemeClr val="accent1"/>
            </a:solidFill>
          </a:ln>
        </p:spPr>
        <p:txBody>
          <a:bodyPr wrap="none" rtlCol="0">
            <a:spAutoFit/>
          </a:bodyPr>
          <a:lstStyle/>
          <a:p>
            <a:pPr algn="ctr"/>
            <a:r>
              <a:rPr lang="it-IT" i="1" dirty="0" smtClean="0">
                <a:latin typeface="Times New Roman" pitchFamily="18" charset="0"/>
                <a:cs typeface="Times New Roman" pitchFamily="18" charset="0"/>
              </a:rPr>
              <a:t>Work in progress</a:t>
            </a:r>
          </a:p>
        </p:txBody>
      </p:sp>
      <p:sp>
        <p:nvSpPr>
          <p:cNvPr id="12" name="CasellaDiTesto 11"/>
          <p:cNvSpPr txBox="1"/>
          <p:nvPr/>
        </p:nvSpPr>
        <p:spPr>
          <a:xfrm>
            <a:off x="830008" y="2869638"/>
            <a:ext cx="6715172" cy="3357586"/>
          </a:xfrm>
          <a:prstGeom prst="rect">
            <a:avLst/>
          </a:prstGeom>
          <a:solidFill>
            <a:schemeClr val="bg2"/>
          </a:solidFill>
          <a:ln>
            <a:solidFill>
              <a:schemeClr val="accent2"/>
            </a:solidFill>
          </a:ln>
        </p:spPr>
        <p:txBody>
          <a:bodyPr wrap="square" rtlCol="0">
            <a:spAutoFit/>
          </a:bodyPr>
          <a:lstStyle/>
          <a:p>
            <a:pPr>
              <a:buFont typeface="Arial" pitchFamily="34" charset="0"/>
              <a:buChar char="•"/>
            </a:pPr>
            <a:r>
              <a:rPr lang="it-IT" dirty="0" smtClean="0">
                <a:latin typeface="Tahoma" pitchFamily="34" charset="0"/>
                <a:ea typeface="Tahoma" pitchFamily="34" charset="0"/>
                <a:cs typeface="Tahoma" pitchFamily="34" charset="0"/>
              </a:rPr>
              <a:t>  </a:t>
            </a:r>
            <a:r>
              <a:rPr lang="it-IT" dirty="0" err="1" smtClean="0">
                <a:latin typeface="Courier New" pitchFamily="49" charset="0"/>
                <a:ea typeface="Tahoma" pitchFamily="34" charset="0"/>
                <a:cs typeface="Courier New" pitchFamily="49" charset="0"/>
              </a:rPr>
              <a:t>Inizialize</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0</a:t>
            </a:r>
          </a:p>
          <a:p>
            <a:pPr>
              <a:buFont typeface="Arial" pitchFamily="34" charset="0"/>
              <a:buChar char="•"/>
            </a:pPr>
            <a:r>
              <a:rPr lang="it-IT" sz="2000" i="1" dirty="0" smtClean="0">
                <a:latin typeface="Times New Roman" pitchFamily="18" charset="0"/>
                <a:ea typeface="Tahoma"/>
                <a:cs typeface="Times New Roman" pitchFamily="18" charset="0"/>
                <a:sym typeface="Symbol"/>
              </a:rPr>
              <a:t> </a:t>
            </a:r>
            <a:r>
              <a:rPr lang="it-IT" dirty="0" smtClean="0">
                <a:latin typeface="Tahoma" pitchFamily="34" charset="0"/>
                <a:ea typeface="Tahoma" pitchFamily="34" charset="0"/>
                <a:cs typeface="Tahoma" pitchFamily="34" charset="0"/>
              </a:rPr>
              <a:t> </a:t>
            </a:r>
            <a:r>
              <a:rPr lang="it-IT" dirty="0" err="1" smtClean="0">
                <a:latin typeface="Courier New" pitchFamily="49" charset="0"/>
                <a:ea typeface="Tahoma" pitchFamily="34" charset="0"/>
                <a:cs typeface="Courier New" pitchFamily="49" charset="0"/>
              </a:rPr>
              <a:t>for</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k </a:t>
            </a:r>
            <a:r>
              <a:rPr lang="it-IT" sz="2000" dirty="0" smtClean="0">
                <a:latin typeface="Times New Roman" pitchFamily="18" charset="0"/>
                <a:ea typeface="Tahoma" pitchFamily="34" charset="0"/>
                <a:cs typeface="Times New Roman" pitchFamily="18" charset="0"/>
              </a:rPr>
              <a:t>= 1,2, …, </a:t>
            </a:r>
            <a:r>
              <a:rPr lang="it-IT" sz="2000" i="1" dirty="0" err="1" smtClean="0">
                <a:latin typeface="Times New Roman" pitchFamily="18" charset="0"/>
                <a:ea typeface="Tahoma" pitchFamily="34" charset="0"/>
                <a:cs typeface="Times New Roman" pitchFamily="18" charset="0"/>
              </a:rPr>
              <a:t>N</a:t>
            </a:r>
            <a:r>
              <a:rPr lang="it-IT" sz="2000" i="1" baseline="-25000" dirty="0" err="1" smtClean="0">
                <a:latin typeface="Times New Roman" pitchFamily="18" charset="0"/>
                <a:ea typeface="Tahoma" pitchFamily="34" charset="0"/>
                <a:cs typeface="Times New Roman" pitchFamily="18" charset="0"/>
              </a:rPr>
              <a:t>frames</a:t>
            </a:r>
            <a:endParaRPr lang="it-IT" sz="2000" i="1" dirty="0" smtClean="0">
              <a:latin typeface="Times New Roman" pitchFamily="18" charset="0"/>
              <a:ea typeface="Tahoma"/>
              <a:cs typeface="Times New Roman" pitchFamily="18" charset="0"/>
              <a:sym typeface="Symbol"/>
            </a:endParaRPr>
          </a:p>
          <a:p>
            <a:pPr lvl="1">
              <a:buFont typeface="Courier New" pitchFamily="49" charset="0"/>
              <a:buChar char="o"/>
            </a:pPr>
            <a:r>
              <a:rPr lang="it-IT" sz="2000" i="1" dirty="0" smtClean="0">
                <a:latin typeface="Times New Roman" pitchFamily="18" charset="0"/>
                <a:ea typeface="Tahoma"/>
                <a:cs typeface="Times New Roman" pitchFamily="18" charset="0"/>
                <a:sym typeface="Symbol"/>
              </a:rPr>
              <a:t> </a:t>
            </a:r>
            <a:r>
              <a:rPr lang="it-IT" dirty="0" smtClean="0">
                <a:latin typeface="Tahoma" pitchFamily="34" charset="0"/>
                <a:ea typeface="Tahoma" pitchFamily="34" charset="0"/>
                <a:cs typeface="Tahoma" pitchFamily="34" charset="0"/>
              </a:rPr>
              <a:t> </a:t>
            </a:r>
            <a:r>
              <a:rPr lang="it-IT" dirty="0" err="1" smtClean="0">
                <a:latin typeface="Courier New" pitchFamily="49" charset="0"/>
                <a:ea typeface="Tahoma" pitchFamily="34" charset="0"/>
                <a:cs typeface="Courier New" pitchFamily="49" charset="0"/>
              </a:rPr>
              <a:t>for</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n </a:t>
            </a:r>
            <a:r>
              <a:rPr lang="it-IT" sz="2000" dirty="0" smtClean="0">
                <a:latin typeface="Times New Roman" pitchFamily="18" charset="0"/>
                <a:ea typeface="Tahoma" pitchFamily="34" charset="0"/>
                <a:cs typeface="Times New Roman" pitchFamily="18" charset="0"/>
              </a:rPr>
              <a:t>= 1,2, …, </a:t>
            </a:r>
            <a:r>
              <a:rPr lang="it-IT" sz="2000" i="1" dirty="0" err="1" smtClean="0">
                <a:latin typeface="Times New Roman" pitchFamily="18" charset="0"/>
                <a:ea typeface="Tahoma" pitchFamily="34" charset="0"/>
                <a:cs typeface="Times New Roman" pitchFamily="18" charset="0"/>
              </a:rPr>
              <a:t>N</a:t>
            </a:r>
            <a:r>
              <a:rPr lang="it-IT" sz="2000" i="1" baseline="-25000" dirty="0" err="1" smtClean="0">
                <a:latin typeface="Times New Roman" pitchFamily="18" charset="0"/>
                <a:ea typeface="Tahoma" pitchFamily="34" charset="0"/>
                <a:cs typeface="Times New Roman" pitchFamily="18" charset="0"/>
              </a:rPr>
              <a:t>max</a:t>
            </a:r>
            <a:endParaRPr lang="it-IT" i="1" baseline="-25000" dirty="0" smtClean="0">
              <a:latin typeface="Courier New" pitchFamily="49" charset="0"/>
              <a:ea typeface="Tahoma" pitchFamily="34" charset="0"/>
              <a:cs typeface="Courier New" pitchFamily="49" charset="0"/>
            </a:endParaRP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compute</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c</a:t>
            </a:r>
            <a:r>
              <a:rPr lang="it-IT" sz="2000" i="1" baseline="-25000" dirty="0" smtClean="0">
                <a:latin typeface="Times New Roman" pitchFamily="18" charset="0"/>
                <a:ea typeface="Tahoma" pitchFamily="34" charset="0"/>
                <a:cs typeface="Times New Roman" pitchFamily="18" charset="0"/>
              </a:rPr>
              <a:t>1</a:t>
            </a:r>
            <a:r>
              <a:rPr lang="it-IT" sz="2000" dirty="0" smtClean="0">
                <a:latin typeface="Times New Roman" pitchFamily="18" charset="0"/>
                <a:ea typeface="Tahoma" pitchFamily="34" charset="0"/>
                <a:cs typeface="Times New Roman" pitchFamily="18" charset="0"/>
              </a:rPr>
              <a:t>(</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a:t>
            </a:r>
            <a:r>
              <a:rPr lang="it-IT" sz="2000" dirty="0" smtClean="0">
                <a:latin typeface="Times New Roman" pitchFamily="18" charset="0"/>
                <a:ea typeface="Tahoma" pitchFamily="34" charset="0"/>
                <a:cs typeface="Times New Roman" pitchFamily="18" charset="0"/>
              </a:rPr>
              <a:t>)</a:t>
            </a:r>
            <a:r>
              <a:rPr lang="it-IT" dirty="0" smtClean="0">
                <a:latin typeface="Courier New" pitchFamily="49" charset="0"/>
                <a:ea typeface="Tahoma" pitchFamily="34" charset="0"/>
                <a:cs typeface="Courier New" pitchFamily="49" charset="0"/>
              </a:rPr>
              <a:t> and</a:t>
            </a:r>
            <a:r>
              <a:rPr lang="it-IT" dirty="0" smtClean="0">
                <a:latin typeface="Tahoma" pitchFamily="34" charset="0"/>
                <a:ea typeface="Tahoma" pitchFamily="34" charset="0"/>
                <a:cs typeface="Tahoma" pitchFamily="34" charset="0"/>
              </a:rPr>
              <a:t> </a:t>
            </a:r>
            <a:r>
              <a:rPr lang="it-IT" sz="2000" i="1" dirty="0" smtClean="0">
                <a:latin typeface="Times New Roman" pitchFamily="18" charset="0"/>
                <a:ea typeface="Tahoma" pitchFamily="34" charset="0"/>
                <a:cs typeface="Times New Roman" pitchFamily="18" charset="0"/>
              </a:rPr>
              <a:t>c</a:t>
            </a:r>
            <a:r>
              <a:rPr lang="it-IT" sz="2000" i="1" baseline="-25000" dirty="0" smtClean="0">
                <a:latin typeface="Times New Roman" pitchFamily="18" charset="0"/>
                <a:ea typeface="Tahoma" pitchFamily="34" charset="0"/>
                <a:cs typeface="Times New Roman" pitchFamily="18" charset="0"/>
              </a:rPr>
              <a:t>2</a:t>
            </a:r>
            <a:r>
              <a:rPr lang="it-IT" sz="2000" dirty="0" smtClean="0">
                <a:latin typeface="Times New Roman" pitchFamily="18" charset="0"/>
                <a:ea typeface="Tahoma" pitchFamily="34" charset="0"/>
                <a:cs typeface="Times New Roman" pitchFamily="18" charset="0"/>
              </a:rPr>
              <a:t>(</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a:t>
            </a:r>
            <a:r>
              <a:rPr lang="it-IT" sz="2000" dirty="0" smtClean="0">
                <a:latin typeface="Times New Roman" pitchFamily="18" charset="0"/>
                <a:ea typeface="Tahoma" pitchFamily="34" charset="0"/>
                <a:cs typeface="Times New Roman" pitchFamily="18" charset="0"/>
              </a:rPr>
              <a:t>)</a:t>
            </a: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compute</a:t>
            </a:r>
            <a:r>
              <a:rPr lang="it-IT" sz="2000" dirty="0" smtClean="0">
                <a:latin typeface="Times New Roman" pitchFamily="18" charset="0"/>
                <a:ea typeface="Tahoma" pitchFamily="34" charset="0"/>
                <a:cs typeface="Times New Roman" pitchFamily="18" charset="0"/>
              </a:rPr>
              <a:t>  </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n+1  </a:t>
            </a:r>
            <a:r>
              <a:rPr lang="it-IT" dirty="0" err="1" smtClean="0">
                <a:latin typeface="Courier New" pitchFamily="49" charset="0"/>
                <a:ea typeface="Tahoma" pitchFamily="34" charset="0"/>
                <a:cs typeface="Courier New" pitchFamily="49" charset="0"/>
              </a:rPr>
              <a:t>solving</a:t>
            </a:r>
            <a:r>
              <a:rPr lang="it-IT" dirty="0" smtClean="0">
                <a:latin typeface="Courier New" pitchFamily="49" charset="0"/>
                <a:ea typeface="Tahoma" pitchFamily="34" charset="0"/>
                <a:cs typeface="Courier New" pitchFamily="49" charset="0"/>
              </a:rPr>
              <a:t> EL </a:t>
            </a:r>
            <a:r>
              <a:rPr lang="it-IT" dirty="0" err="1" smtClean="0">
                <a:latin typeface="Courier New" pitchFamily="49" charset="0"/>
                <a:ea typeface="Tahoma" pitchFamily="34" charset="0"/>
                <a:cs typeface="Courier New" pitchFamily="49" charset="0"/>
              </a:rPr>
              <a:t>equation</a:t>
            </a:r>
            <a:endParaRPr lang="it-IT" sz="2000" dirty="0" smtClean="0">
              <a:latin typeface="Courier New" pitchFamily="49" charset="0"/>
              <a:ea typeface="Tahoma" pitchFamily="34" charset="0"/>
              <a:cs typeface="Courier New" pitchFamily="49" charset="0"/>
            </a:endParaRP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Reinitialize</a:t>
            </a:r>
            <a:r>
              <a:rPr lang="it-IT" dirty="0" smtClean="0">
                <a:latin typeface="Courier New" pitchFamily="49" charset="0"/>
                <a:ea typeface="Tahoma" pitchFamily="34" charset="0"/>
                <a:cs typeface="Courier New" pitchFamily="49" charset="0"/>
              </a:rPr>
              <a:t> </a:t>
            </a:r>
            <a:r>
              <a:rPr lang="it-IT" sz="2000" i="1" dirty="0" smtClean="0">
                <a:latin typeface="Times New Roman" pitchFamily="18" charset="0"/>
                <a:ea typeface="Tahoma"/>
                <a:cs typeface="Times New Roman" pitchFamily="18" charset="0"/>
                <a:sym typeface="Symbol"/>
              </a:rPr>
              <a:t> </a:t>
            </a:r>
            <a:r>
              <a:rPr lang="it-IT" sz="2000" i="1" baseline="30000" dirty="0" smtClean="0">
                <a:latin typeface="Times New Roman" pitchFamily="18" charset="0"/>
                <a:ea typeface="Tahoma"/>
                <a:cs typeface="Times New Roman" pitchFamily="18" charset="0"/>
                <a:sym typeface="Symbol"/>
              </a:rPr>
              <a:t>n+1 </a:t>
            </a:r>
            <a:r>
              <a:rPr lang="it-IT" dirty="0" err="1" smtClean="0">
                <a:latin typeface="Courier New" pitchFamily="49" charset="0"/>
                <a:ea typeface="Tahoma" pitchFamily="34" charset="0"/>
                <a:cs typeface="Courier New" pitchFamily="49" charset="0"/>
              </a:rPr>
              <a:t>to</a:t>
            </a:r>
            <a:r>
              <a:rPr lang="it-IT" dirty="0" smtClean="0">
                <a:latin typeface="Courier New" pitchFamily="49" charset="0"/>
                <a:ea typeface="Tahoma" pitchFamily="34" charset="0"/>
                <a:cs typeface="Courier New" pitchFamily="49" charset="0"/>
              </a:rPr>
              <a:t> the </a:t>
            </a:r>
            <a:r>
              <a:rPr lang="it-IT" dirty="0" err="1" smtClean="0">
                <a:latin typeface="Courier New" pitchFamily="49" charset="0"/>
                <a:ea typeface="Tahoma" pitchFamily="34" charset="0"/>
                <a:cs typeface="Courier New" pitchFamily="49" charset="0"/>
              </a:rPr>
              <a:t>signed</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distance</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function</a:t>
            </a:r>
            <a:endParaRPr lang="it-IT" dirty="0" smtClean="0">
              <a:latin typeface="Courier New" pitchFamily="49" charset="0"/>
              <a:ea typeface="Tahoma" pitchFamily="34" charset="0"/>
              <a:cs typeface="Courier New" pitchFamily="49" charset="0"/>
            </a:endParaRPr>
          </a:p>
          <a:p>
            <a:pPr marL="1828800" lvl="3" indent="-457200">
              <a:buFont typeface="+mj-lt"/>
              <a:buAutoNum type="arabicPeriod"/>
            </a:pPr>
            <a:r>
              <a:rPr lang="it-IT" dirty="0" err="1" smtClean="0">
                <a:latin typeface="Courier New" pitchFamily="49" charset="0"/>
                <a:ea typeface="Tahoma" pitchFamily="34" charset="0"/>
                <a:cs typeface="Courier New" pitchFamily="49" charset="0"/>
              </a:rPr>
              <a:t>Check</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wether</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solution</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is</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stationary</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If</a:t>
            </a:r>
            <a:r>
              <a:rPr lang="it-IT" dirty="0" smtClean="0">
                <a:latin typeface="Courier New" pitchFamily="49" charset="0"/>
                <a:ea typeface="Tahoma" pitchFamily="34" charset="0"/>
                <a:cs typeface="Courier New" pitchFamily="49" charset="0"/>
              </a:rPr>
              <a:t> yes, </a:t>
            </a:r>
            <a:r>
              <a:rPr lang="it-IT" dirty="0" smtClean="0">
                <a:latin typeface="Courier New" pitchFamily="49" charset="0"/>
                <a:ea typeface="Tahoma" pitchFamily="34" charset="0"/>
                <a:cs typeface="Courier New" pitchFamily="49" charset="0"/>
              </a:rPr>
              <a:t>stop </a:t>
            </a:r>
            <a:r>
              <a:rPr lang="it-IT" dirty="0" err="1" smtClean="0">
                <a:latin typeface="Courier New" pitchFamily="49" charset="0"/>
                <a:ea typeface="Tahoma" pitchFamily="34" charset="0"/>
                <a:cs typeface="Courier New" pitchFamily="49" charset="0"/>
              </a:rPr>
              <a:t>iterations</a:t>
            </a:r>
            <a:r>
              <a:rPr lang="it-IT" dirty="0" smtClean="0">
                <a:latin typeface="Courier New" pitchFamily="49" charset="0"/>
                <a:ea typeface="Tahoma" pitchFamily="34" charset="0"/>
                <a:cs typeface="Courier New" pitchFamily="49" charset="0"/>
              </a:rPr>
              <a:t> </a:t>
            </a:r>
            <a:r>
              <a:rPr lang="it-IT" dirty="0" err="1" smtClean="0">
                <a:latin typeface="Courier New" pitchFamily="49" charset="0"/>
                <a:ea typeface="Tahoma" pitchFamily="34" charset="0"/>
                <a:cs typeface="Courier New" pitchFamily="49" charset="0"/>
              </a:rPr>
              <a:t>of</a:t>
            </a:r>
            <a:r>
              <a:rPr lang="it-IT" dirty="0" smtClean="0">
                <a:latin typeface="Courier New" pitchFamily="49" charset="0"/>
                <a:ea typeface="Tahoma" pitchFamily="34" charset="0"/>
                <a:cs typeface="Courier New" pitchFamily="49" charset="0"/>
              </a:rPr>
              <a:t> </a:t>
            </a:r>
            <a:r>
              <a:rPr lang="it-IT" i="1" dirty="0" smtClean="0">
                <a:latin typeface="Times New Roman" pitchFamily="18" charset="0"/>
                <a:ea typeface="Tahoma" pitchFamily="34" charset="0"/>
                <a:cs typeface="Times New Roman" pitchFamily="18" charset="0"/>
              </a:rPr>
              <a:t>n </a:t>
            </a:r>
            <a:r>
              <a:rPr lang="it-IT" dirty="0" err="1" smtClean="0">
                <a:latin typeface="Courier New" pitchFamily="49" charset="0"/>
                <a:ea typeface="Tahoma" pitchFamily="34" charset="0"/>
                <a:cs typeface="Courier New" pitchFamily="49" charset="0"/>
              </a:rPr>
              <a:t>counter</a:t>
            </a:r>
            <a:endParaRPr lang="it-IT" dirty="0" smtClean="0">
              <a:latin typeface="Courier New" pitchFamily="49" charset="0"/>
              <a:ea typeface="Tahoma" pitchFamily="34" charset="0"/>
              <a:cs typeface="Courier New" pitchFamily="49" charset="0"/>
            </a:endParaRPr>
          </a:p>
          <a:p>
            <a:pPr marL="914400" lvl="1" indent="-457200">
              <a:buFont typeface="Courier New" pitchFamily="49" charset="0"/>
              <a:buChar char="o"/>
            </a:pPr>
            <a:r>
              <a:rPr lang="it-IT" sz="2000" dirty="0" err="1" smtClean="0">
                <a:solidFill>
                  <a:prstClr val="black"/>
                </a:solidFill>
                <a:latin typeface="Courier New" pitchFamily="49" charset="0"/>
                <a:ea typeface="Tahoma"/>
                <a:cs typeface="Courier New" pitchFamily="49" charset="0"/>
                <a:sym typeface="Symbol"/>
              </a:rPr>
              <a:t>Initialize</a:t>
            </a:r>
            <a:r>
              <a:rPr lang="it-IT" sz="2000" i="1" dirty="0" smtClean="0">
                <a:solidFill>
                  <a:prstClr val="black"/>
                </a:solidFill>
                <a:latin typeface="Times New Roman" pitchFamily="18" charset="0"/>
                <a:ea typeface="Tahoma"/>
                <a:cs typeface="Times New Roman" pitchFamily="18" charset="0"/>
                <a:sym typeface="Symbol"/>
              </a:rPr>
              <a:t> </a:t>
            </a:r>
            <a:r>
              <a:rPr lang="it-IT" sz="2000" i="1" dirty="0" smtClean="0">
                <a:solidFill>
                  <a:prstClr val="black"/>
                </a:solidFill>
                <a:latin typeface="Times New Roman" pitchFamily="18" charset="0"/>
                <a:ea typeface="Tahoma"/>
                <a:cs typeface="Times New Roman" pitchFamily="18" charset="0"/>
                <a:sym typeface="Symbol"/>
              </a:rPr>
              <a:t> </a:t>
            </a:r>
            <a:r>
              <a:rPr lang="it-IT" sz="2000" i="1" baseline="30000" dirty="0" smtClean="0">
                <a:solidFill>
                  <a:prstClr val="black"/>
                </a:solidFill>
                <a:latin typeface="Times New Roman" pitchFamily="18" charset="0"/>
                <a:ea typeface="Tahoma"/>
                <a:cs typeface="Times New Roman" pitchFamily="18" charset="0"/>
                <a:sym typeface="Symbol"/>
              </a:rPr>
              <a:t>k+1 </a:t>
            </a:r>
            <a:r>
              <a:rPr lang="it-IT" sz="2000" i="1" dirty="0" smtClean="0">
                <a:solidFill>
                  <a:prstClr val="black"/>
                </a:solidFill>
                <a:latin typeface="Times New Roman" pitchFamily="18" charset="0"/>
                <a:ea typeface="Tahoma"/>
                <a:cs typeface="Times New Roman" pitchFamily="18" charset="0"/>
                <a:sym typeface="Symbol"/>
              </a:rPr>
              <a:t>= </a:t>
            </a:r>
            <a:r>
              <a:rPr lang="it-IT" sz="2000" i="1" baseline="30000" dirty="0" smtClean="0">
                <a:solidFill>
                  <a:prstClr val="black"/>
                </a:solidFill>
                <a:latin typeface="Times New Roman" pitchFamily="18" charset="0"/>
                <a:ea typeface="Tahoma"/>
                <a:cs typeface="Times New Roman" pitchFamily="18" charset="0"/>
                <a:sym typeface="Symbol"/>
              </a:rPr>
              <a:t>k</a:t>
            </a:r>
            <a:endParaRPr lang="en-GB" dirty="0" smtClean="0">
              <a:solidFill>
                <a:prstClr val="black"/>
              </a:solidFill>
              <a:latin typeface="Courier New" pitchFamily="49" charset="0"/>
              <a:ea typeface="Tahoma" pitchFamily="34" charset="0"/>
              <a:cs typeface="Courier New" pitchFamily="49" charset="0"/>
            </a:endParaRPr>
          </a:p>
        </p:txBody>
      </p:sp>
      <p:sp>
        <p:nvSpPr>
          <p:cNvPr id="13" name="CasellaDiTesto 12"/>
          <p:cNvSpPr txBox="1"/>
          <p:nvPr/>
        </p:nvSpPr>
        <p:spPr>
          <a:xfrm>
            <a:off x="4759098" y="3175931"/>
            <a:ext cx="4170620" cy="369332"/>
          </a:xfrm>
          <a:prstGeom prst="rect">
            <a:avLst/>
          </a:prstGeom>
          <a:solidFill>
            <a:srgbClr val="FFFF99"/>
          </a:solidFill>
          <a:ln w="28575">
            <a:solidFill>
              <a:srgbClr val="C00000"/>
            </a:solidFill>
          </a:ln>
        </p:spPr>
        <p:txBody>
          <a:bodyPr wrap="square" rtlCol="0">
            <a:spAutoFit/>
          </a:bodyPr>
          <a:lstStyle/>
          <a:p>
            <a:r>
              <a:rPr lang="it-IT" dirty="0" err="1" smtClean="0">
                <a:solidFill>
                  <a:srgbClr val="C00000"/>
                </a:solidFill>
                <a:latin typeface="Tahoma" pitchFamily="34" charset="0"/>
                <a:ea typeface="Tahoma" pitchFamily="34" charset="0"/>
                <a:cs typeface="Tahoma" pitchFamily="34" charset="0"/>
              </a:rPr>
              <a:t>Frames</a:t>
            </a:r>
            <a:r>
              <a:rPr lang="it-IT" dirty="0" smtClean="0">
                <a:solidFill>
                  <a:srgbClr val="C00000"/>
                </a:solidFill>
                <a:latin typeface="Tahoma" pitchFamily="34" charset="0"/>
                <a:ea typeface="Tahoma" pitchFamily="34" charset="0"/>
                <a:cs typeface="Tahoma" pitchFamily="34" charset="0"/>
              </a:rPr>
              <a:t> </a:t>
            </a:r>
            <a:r>
              <a:rPr lang="it-IT" dirty="0" err="1" smtClean="0">
                <a:solidFill>
                  <a:srgbClr val="C00000"/>
                </a:solidFill>
                <a:latin typeface="Tahoma" pitchFamily="34" charset="0"/>
                <a:ea typeface="Tahoma" pitchFamily="34" charset="0"/>
                <a:cs typeface="Tahoma" pitchFamily="34" charset="0"/>
              </a:rPr>
              <a:t>distribution</a:t>
            </a:r>
            <a:r>
              <a:rPr lang="it-IT" dirty="0" smtClean="0">
                <a:solidFill>
                  <a:srgbClr val="C00000"/>
                </a:solidFill>
                <a:latin typeface="Tahoma" pitchFamily="34" charset="0"/>
                <a:ea typeface="Tahoma" pitchFamily="34" charset="0"/>
                <a:cs typeface="Tahoma" pitchFamily="34" charset="0"/>
              </a:rPr>
              <a:t> </a:t>
            </a:r>
            <a:r>
              <a:rPr lang="it-IT" dirty="0" err="1" smtClean="0">
                <a:solidFill>
                  <a:srgbClr val="C00000"/>
                </a:solidFill>
                <a:latin typeface="Tahoma" pitchFamily="34" charset="0"/>
                <a:ea typeface="Tahoma" pitchFamily="34" charset="0"/>
                <a:cs typeface="Tahoma" pitchFamily="34" charset="0"/>
              </a:rPr>
              <a:t>between</a:t>
            </a:r>
            <a:r>
              <a:rPr lang="it-IT" dirty="0" smtClean="0">
                <a:solidFill>
                  <a:srgbClr val="C00000"/>
                </a:solidFill>
                <a:latin typeface="Tahoma" pitchFamily="34" charset="0"/>
                <a:ea typeface="Tahoma" pitchFamily="34" charset="0"/>
                <a:cs typeface="Tahoma" pitchFamily="34" charset="0"/>
              </a:rPr>
              <a:t> </a:t>
            </a:r>
            <a:r>
              <a:rPr lang="it-IT" dirty="0" err="1" smtClean="0">
                <a:solidFill>
                  <a:srgbClr val="C00000"/>
                </a:solidFill>
                <a:latin typeface="Tahoma" pitchFamily="34" charset="0"/>
                <a:ea typeface="Tahoma" pitchFamily="34" charset="0"/>
                <a:cs typeface="Tahoma" pitchFamily="34" charset="0"/>
              </a:rPr>
              <a:t>processes</a:t>
            </a:r>
            <a:endParaRPr lang="en-GB" dirty="0">
              <a:solidFill>
                <a:srgbClr val="C00000"/>
              </a:solidFill>
              <a:latin typeface="Tahoma" pitchFamily="34" charset="0"/>
              <a:ea typeface="Tahoma" pitchFamily="34" charset="0"/>
              <a:cs typeface="Tahoma" pitchFamily="34" charset="0"/>
            </a:endParaRPr>
          </a:p>
        </p:txBody>
      </p:sp>
      <p:sp>
        <p:nvSpPr>
          <p:cNvPr id="14" name="Rettangolo 13"/>
          <p:cNvSpPr/>
          <p:nvPr/>
        </p:nvSpPr>
        <p:spPr>
          <a:xfrm>
            <a:off x="785786" y="3214686"/>
            <a:ext cx="2857520" cy="3107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Connettore 2 15"/>
          <p:cNvCxnSpPr>
            <a:endCxn id="13" idx="1"/>
          </p:cNvCxnSpPr>
          <p:nvPr/>
        </p:nvCxnSpPr>
        <p:spPr>
          <a:xfrm flipV="1">
            <a:off x="3643306" y="3360597"/>
            <a:ext cx="1115792" cy="16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007B441-5312-499D-93C3-6E37886527FA}" type="slidenum">
              <a:rPr lang="it-IT" smtClean="0"/>
              <a:pPr/>
              <a:t>21</a:t>
            </a:fld>
            <a:endParaRPr lang="it-IT"/>
          </a:p>
        </p:txBody>
      </p:sp>
      <p:sp>
        <p:nvSpPr>
          <p:cNvPr id="5" name="Titolo 1"/>
          <p:cNvSpPr txBox="1">
            <a:spLocks/>
          </p:cNvSpPr>
          <p:nvPr/>
        </p:nvSpPr>
        <p:spPr>
          <a:xfrm>
            <a:off x="2214546" y="3214686"/>
            <a:ext cx="4786346" cy="857256"/>
          </a:xfrm>
          <a:prstGeom prst="rect">
            <a:avLst/>
          </a:prstGeom>
          <a:solidFill>
            <a:schemeClr val="bg1"/>
          </a:solidFill>
          <a:ln>
            <a:solidFill>
              <a:srgbClr val="C0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err="1" smtClean="0">
                <a:ln>
                  <a:noFill/>
                </a:ln>
                <a:solidFill>
                  <a:schemeClr val="tx2">
                    <a:lumMod val="75000"/>
                  </a:schemeClr>
                </a:solidFill>
                <a:effectLst/>
                <a:uLnTx/>
                <a:uFillTx/>
                <a:latin typeface="Tahoma" pitchFamily="34" charset="0"/>
                <a:ea typeface="Tahoma" pitchFamily="34" charset="0"/>
                <a:cs typeface="Tahoma" pitchFamily="34" charset="0"/>
              </a:rPr>
              <a:t>Thanks</a:t>
            </a:r>
            <a:r>
              <a:rPr kumimoji="0" lang="it-IT" sz="2800" b="0" i="0" u="none" strike="noStrike" kern="1200" cap="none" spc="0" normalizeH="0" baseline="0" noProof="0" dirty="0" smtClean="0">
                <a:ln>
                  <a:noFill/>
                </a:ln>
                <a:solidFill>
                  <a:schemeClr val="tx2">
                    <a:lumMod val="75000"/>
                  </a:schemeClr>
                </a:solidFill>
                <a:effectLst/>
                <a:uLnTx/>
                <a:uFillTx/>
                <a:latin typeface="Tahoma" pitchFamily="34" charset="0"/>
                <a:ea typeface="Tahoma" pitchFamily="34" charset="0"/>
                <a:cs typeface="Tahoma" pitchFamily="34" charset="0"/>
              </a:rPr>
              <a:t> </a:t>
            </a:r>
            <a:r>
              <a:rPr kumimoji="0" lang="it-IT" sz="2800" b="0" i="0" u="none" strike="noStrike" kern="1200" cap="none" spc="0" normalizeH="0" baseline="0" noProof="0" dirty="0" err="1" smtClean="0">
                <a:ln>
                  <a:noFill/>
                </a:ln>
                <a:solidFill>
                  <a:schemeClr val="tx2">
                    <a:lumMod val="75000"/>
                  </a:schemeClr>
                </a:solidFill>
                <a:effectLst/>
                <a:uLnTx/>
                <a:uFillTx/>
                <a:latin typeface="Tahoma" pitchFamily="34" charset="0"/>
                <a:ea typeface="Tahoma" pitchFamily="34" charset="0"/>
                <a:cs typeface="Tahoma" pitchFamily="34" charset="0"/>
              </a:rPr>
              <a:t>for</a:t>
            </a:r>
            <a:r>
              <a:rPr kumimoji="0" lang="it-IT" sz="2800" b="0" i="0" u="none" strike="noStrike" kern="1200" cap="none" spc="0" normalizeH="0" baseline="0" noProof="0" dirty="0" smtClean="0">
                <a:ln>
                  <a:noFill/>
                </a:ln>
                <a:solidFill>
                  <a:schemeClr val="tx2">
                    <a:lumMod val="75000"/>
                  </a:schemeClr>
                </a:solidFill>
                <a:effectLst/>
                <a:uLnTx/>
                <a:uFillTx/>
                <a:latin typeface="Tahoma" pitchFamily="34" charset="0"/>
                <a:ea typeface="Tahoma" pitchFamily="34" charset="0"/>
                <a:cs typeface="Tahoma" pitchFamily="34" charset="0"/>
              </a:rPr>
              <a:t> </a:t>
            </a:r>
            <a:r>
              <a:rPr kumimoji="0" lang="it-IT" sz="2800" b="0" i="0" u="none" strike="noStrike" kern="1200" cap="none" spc="0" normalizeH="0" baseline="0" noProof="0" dirty="0" err="1" smtClean="0">
                <a:ln>
                  <a:noFill/>
                </a:ln>
                <a:solidFill>
                  <a:schemeClr val="tx2">
                    <a:lumMod val="75000"/>
                  </a:schemeClr>
                </a:solidFill>
                <a:effectLst/>
                <a:uLnTx/>
                <a:uFillTx/>
                <a:latin typeface="Tahoma" pitchFamily="34" charset="0"/>
                <a:ea typeface="Tahoma" pitchFamily="34" charset="0"/>
                <a:cs typeface="Tahoma" pitchFamily="34" charset="0"/>
              </a:rPr>
              <a:t>your</a:t>
            </a:r>
            <a:r>
              <a:rPr kumimoji="0" lang="it-IT" sz="2800" b="0" i="0" u="none" strike="noStrike" kern="1200" cap="none" spc="0" normalizeH="0" baseline="0" noProof="0" dirty="0" smtClean="0">
                <a:ln>
                  <a:noFill/>
                </a:ln>
                <a:solidFill>
                  <a:schemeClr val="tx2">
                    <a:lumMod val="75000"/>
                  </a:schemeClr>
                </a:solidFill>
                <a:effectLst/>
                <a:uLnTx/>
                <a:uFillTx/>
                <a:latin typeface="Tahoma" pitchFamily="34" charset="0"/>
                <a:ea typeface="Tahoma" pitchFamily="34" charset="0"/>
                <a:cs typeface="Tahoma" pitchFamily="34" charset="0"/>
              </a:rPr>
              <a:t> </a:t>
            </a:r>
            <a:r>
              <a:rPr kumimoji="0" lang="it-IT" sz="2800" b="0" i="0" u="none" strike="noStrike" kern="1200" cap="none" spc="0" normalizeH="0" baseline="0" noProof="0" dirty="0" err="1" smtClean="0">
                <a:ln>
                  <a:noFill/>
                </a:ln>
                <a:solidFill>
                  <a:schemeClr val="tx2">
                    <a:lumMod val="75000"/>
                  </a:schemeClr>
                </a:solidFill>
                <a:effectLst/>
                <a:uLnTx/>
                <a:uFillTx/>
                <a:latin typeface="Tahoma" pitchFamily="34" charset="0"/>
                <a:ea typeface="Tahoma" pitchFamily="34" charset="0"/>
                <a:cs typeface="Tahoma" pitchFamily="34" charset="0"/>
              </a:rPr>
              <a:t>attention</a:t>
            </a:r>
            <a:endParaRPr kumimoji="0" lang="en-GB" sz="2800" b="0" i="0" u="none" strike="noStrike" kern="1200" cap="none" spc="0" normalizeH="0" baseline="0" noProof="0" dirty="0">
              <a:ln>
                <a:noFill/>
              </a:ln>
              <a:solidFill>
                <a:schemeClr val="tx2">
                  <a:lumMod val="75000"/>
                </a:schemeClr>
              </a:solidFill>
              <a:effectLst/>
              <a:uLnTx/>
              <a:uFillTx/>
              <a:latin typeface="Tahoma" pitchFamily="34" charset="0"/>
              <a:ea typeface="Tahoma" pitchFamily="34" charset="0"/>
              <a:cs typeface="Tahoma" pitchFamily="34" charset="0"/>
            </a:endParaRPr>
          </a:p>
        </p:txBody>
      </p:sp>
      <p:sp>
        <p:nvSpPr>
          <p:cNvPr id="6" name="CasellaDiTesto 5"/>
          <p:cNvSpPr txBox="1"/>
          <p:nvPr/>
        </p:nvSpPr>
        <p:spPr>
          <a:xfrm>
            <a:off x="2500298" y="5896293"/>
            <a:ext cx="4240263" cy="461665"/>
          </a:xfrm>
          <a:prstGeom prst="rect">
            <a:avLst/>
          </a:prstGeom>
          <a:noFill/>
        </p:spPr>
        <p:txBody>
          <a:bodyPr wrap="none" rtlCol="0">
            <a:spAutoFit/>
          </a:bodyPr>
          <a:lstStyle/>
          <a:p>
            <a:r>
              <a:rPr lang="it-IT" sz="2400" dirty="0" smtClean="0">
                <a:solidFill>
                  <a:schemeClr val="tx2">
                    <a:lumMod val="75000"/>
                  </a:schemeClr>
                </a:solidFill>
                <a:latin typeface="Courier New" pitchFamily="49" charset="0"/>
                <a:cs typeface="Courier New" pitchFamily="49" charset="0"/>
              </a:rPr>
              <a:t>laura.antonelli@cnr.it</a:t>
            </a:r>
            <a:endParaRPr lang="en-GB" sz="2400" dirty="0">
              <a:solidFill>
                <a:schemeClr val="tx2">
                  <a:lumMod val="75000"/>
                </a:schemeClr>
              </a:solidFill>
              <a:latin typeface="Courier New" pitchFamily="49" charset="0"/>
              <a:cs typeface="Courier New" pitchFamily="49" charset="0"/>
            </a:endParaRPr>
          </a:p>
        </p:txBody>
      </p:sp>
      <p:sp>
        <p:nvSpPr>
          <p:cNvPr id="8" name="CasellaDiTesto 7"/>
          <p:cNvSpPr txBox="1"/>
          <p:nvPr/>
        </p:nvSpPr>
        <p:spPr>
          <a:xfrm>
            <a:off x="642910" y="428604"/>
            <a:ext cx="7858148" cy="2246769"/>
          </a:xfrm>
          <a:prstGeom prst="rect">
            <a:avLst/>
          </a:prstGeom>
          <a:solidFill>
            <a:schemeClr val="bg1">
              <a:lumMod val="95000"/>
            </a:schemeClr>
          </a:solidFill>
          <a:ln>
            <a:solidFill>
              <a:srgbClr val="C00000"/>
            </a:solidFill>
          </a:ln>
        </p:spPr>
        <p:txBody>
          <a:bodyPr wrap="square" rtlCol="0">
            <a:spAutoFit/>
          </a:bodyPr>
          <a:lstStyle/>
          <a:p>
            <a:pPr algn="just"/>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Acknowledgments</a:t>
            </a:r>
            <a:endParaRPr lang="it-IT" sz="2000" dirty="0" smtClean="0">
              <a:latin typeface="Tahoma" pitchFamily="34" charset="0"/>
              <a:ea typeface="Tahoma" pitchFamily="34" charset="0"/>
              <a:cs typeface="Tahoma" pitchFamily="34" charset="0"/>
            </a:endParaRPr>
          </a:p>
          <a:p>
            <a:pPr lvl="1" algn="just">
              <a:buFont typeface="Arial" pitchFamily="34" charset="0"/>
              <a:buChar char="•"/>
            </a:pPr>
            <a:r>
              <a:rPr lang="it-IT" sz="2000"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Dr </a:t>
            </a:r>
            <a:r>
              <a:rPr lang="it-IT" sz="2000" b="1" dirty="0" smtClean="0">
                <a:latin typeface="Tahoma" pitchFamily="34" charset="0"/>
                <a:ea typeface="Tahoma" pitchFamily="34" charset="0"/>
                <a:cs typeface="Tahoma" pitchFamily="34" charset="0"/>
              </a:rPr>
              <a:t>C. </a:t>
            </a:r>
            <a:r>
              <a:rPr lang="it-IT" sz="2000" b="1" dirty="0" err="1" smtClean="0">
                <a:latin typeface="Tahoma" pitchFamily="34" charset="0"/>
                <a:ea typeface="Tahoma" pitchFamily="34" charset="0"/>
                <a:cs typeface="Tahoma" pitchFamily="34" charset="0"/>
              </a:rPr>
              <a:t>Lanzuolo</a:t>
            </a:r>
            <a:r>
              <a:rPr lang="it-IT" sz="2000" dirty="0" smtClean="0">
                <a:latin typeface="Tahoma" pitchFamily="34" charset="0"/>
                <a:ea typeface="Tahoma" pitchFamily="34" charset="0"/>
                <a:cs typeface="Tahoma" pitchFamily="34" charset="0"/>
              </a:rPr>
              <a:t> at INMM-CNR </a:t>
            </a:r>
            <a:r>
              <a:rPr lang="it-IT" sz="2000" dirty="0" err="1" smtClean="0">
                <a:latin typeface="Tahoma" pitchFamily="34" charset="0"/>
                <a:ea typeface="Tahoma" pitchFamily="34" charset="0"/>
                <a:cs typeface="Tahoma" pitchFamily="34" charset="0"/>
              </a:rPr>
              <a:t>for</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fruitful</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discussion</a:t>
            </a:r>
            <a:r>
              <a:rPr lang="it-IT" sz="2000" dirty="0" smtClean="0">
                <a:latin typeface="Tahoma" pitchFamily="34" charset="0"/>
                <a:ea typeface="Tahoma" pitchFamily="34" charset="0"/>
                <a:cs typeface="Tahoma" pitchFamily="34" charset="0"/>
              </a:rPr>
              <a:t> on </a:t>
            </a:r>
            <a:r>
              <a:rPr lang="it-IT" sz="2000" dirty="0" err="1" smtClean="0">
                <a:latin typeface="Tahoma" pitchFamily="34" charset="0"/>
                <a:ea typeface="Tahoma" pitchFamily="34" charset="0"/>
                <a:cs typeface="Tahoma" pitchFamily="34" charset="0"/>
              </a:rPr>
              <a:t>biological</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experiments</a:t>
            </a:r>
            <a:r>
              <a:rPr lang="it-IT" sz="2000" dirty="0" smtClean="0">
                <a:latin typeface="Tahoma" pitchFamily="34" charset="0"/>
                <a:ea typeface="Tahoma" pitchFamily="34" charset="0"/>
                <a:cs typeface="Tahoma" pitchFamily="34" charset="0"/>
              </a:rPr>
              <a:t> and </a:t>
            </a:r>
            <a:r>
              <a:rPr lang="it-IT" sz="2000" dirty="0" err="1" smtClean="0">
                <a:latin typeface="Tahoma" pitchFamily="34" charset="0"/>
                <a:ea typeface="Tahoma" pitchFamily="34" charset="0"/>
                <a:cs typeface="Tahoma" pitchFamily="34" charset="0"/>
              </a:rPr>
              <a:t>for</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providing</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fluorescence</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images</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of</a:t>
            </a:r>
            <a:r>
              <a:rPr lang="it-IT" sz="2000" dirty="0" smtClean="0">
                <a:latin typeface="Tahoma" pitchFamily="34" charset="0"/>
                <a:ea typeface="Tahoma" pitchFamily="34" charset="0"/>
                <a:cs typeface="Tahoma" pitchFamily="34" charset="0"/>
              </a:rPr>
              <a:t> mouse </a:t>
            </a:r>
            <a:r>
              <a:rPr lang="it-IT" sz="2000" dirty="0" err="1" smtClean="0">
                <a:latin typeface="Tahoma" pitchFamily="34" charset="0"/>
                <a:ea typeface="Tahoma" pitchFamily="34" charset="0"/>
                <a:cs typeface="Tahoma" pitchFamily="34" charset="0"/>
              </a:rPr>
              <a:t>embryonic</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stem</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cells</a:t>
            </a:r>
            <a:r>
              <a:rPr lang="it-IT" sz="2000" dirty="0" smtClean="0">
                <a:latin typeface="Tahoma" pitchFamily="34" charset="0"/>
                <a:ea typeface="Tahoma" pitchFamily="34" charset="0"/>
                <a:cs typeface="Tahoma" pitchFamily="34" charset="0"/>
              </a:rPr>
              <a:t> </a:t>
            </a:r>
            <a:endParaRPr lang="it-IT" sz="2000" dirty="0" smtClean="0">
              <a:latin typeface="Tahoma" pitchFamily="34" charset="0"/>
              <a:ea typeface="Tahoma" pitchFamily="34" charset="0"/>
              <a:cs typeface="Tahoma" pitchFamily="34" charset="0"/>
            </a:endParaRPr>
          </a:p>
          <a:p>
            <a:pPr lvl="1" algn="just">
              <a:buFont typeface="Arial" pitchFamily="34" charset="0"/>
              <a:buChar char="•"/>
            </a:pPr>
            <a:r>
              <a:rPr lang="it-IT" sz="2000"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Dr. </a:t>
            </a:r>
            <a:r>
              <a:rPr lang="it-IT" sz="2000" b="1" dirty="0" smtClean="0">
                <a:latin typeface="Tahoma" pitchFamily="34" charset="0"/>
                <a:ea typeface="Tahoma" pitchFamily="34" charset="0"/>
                <a:cs typeface="Tahoma" pitchFamily="34" charset="0"/>
              </a:rPr>
              <a:t>G. Cavalli </a:t>
            </a:r>
            <a:r>
              <a:rPr lang="it-IT" sz="2000" dirty="0" smtClean="0">
                <a:latin typeface="Tahoma" pitchFamily="34" charset="0"/>
                <a:ea typeface="Tahoma" pitchFamily="34" charset="0"/>
                <a:cs typeface="Tahoma" pitchFamily="34" charset="0"/>
              </a:rPr>
              <a:t>at </a:t>
            </a:r>
            <a:r>
              <a:rPr lang="it-IT" sz="2000" dirty="0" err="1" smtClean="0">
                <a:latin typeface="Tahoma" pitchFamily="34" charset="0"/>
                <a:ea typeface="Tahoma" pitchFamily="34" charset="0"/>
                <a:cs typeface="Tahoma" pitchFamily="34" charset="0"/>
              </a:rPr>
              <a:t>Institute</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of</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Human</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Genetic–CNRS</a:t>
            </a:r>
            <a:r>
              <a:rPr lang="it-IT" sz="2000" dirty="0" smtClean="0">
                <a:latin typeface="Tahoma" pitchFamily="34" charset="0"/>
                <a:ea typeface="Tahoma" pitchFamily="34" charset="0"/>
                <a:cs typeface="Tahoma" pitchFamily="34" charset="0"/>
              </a:rPr>
              <a:t> (France) </a:t>
            </a:r>
            <a:r>
              <a:rPr lang="it-IT" sz="2000" dirty="0" err="1" smtClean="0">
                <a:latin typeface="Tahoma" pitchFamily="34" charset="0"/>
                <a:ea typeface="Tahoma" pitchFamily="34" charset="0"/>
                <a:cs typeface="Tahoma" pitchFamily="34" charset="0"/>
              </a:rPr>
              <a:t>for</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providing</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time-lapse</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sequences</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of</a:t>
            </a:r>
            <a:r>
              <a:rPr lang="it-IT" sz="2000" dirty="0" smtClean="0">
                <a:latin typeface="Tahoma" pitchFamily="34" charset="0"/>
                <a:ea typeface="Tahoma" pitchFamily="34" charset="0"/>
                <a:cs typeface="Tahoma" pitchFamily="34" charset="0"/>
              </a:rPr>
              <a:t> </a:t>
            </a:r>
            <a:r>
              <a:rPr lang="it-IT" sz="2000" dirty="0" smtClean="0">
                <a:latin typeface="Tahoma" pitchFamily="34" charset="0"/>
                <a:ea typeface="Tahoma" pitchFamily="34" charset="0"/>
                <a:cs typeface="Tahoma" pitchFamily="34" charset="0"/>
              </a:rPr>
              <a:t>Mouse </a:t>
            </a:r>
            <a:r>
              <a:rPr lang="it-IT" sz="2000" dirty="0" err="1" smtClean="0">
                <a:latin typeface="Tahoma" pitchFamily="34" charset="0"/>
                <a:ea typeface="Tahoma" pitchFamily="34" charset="0"/>
                <a:cs typeface="Tahoma" pitchFamily="34" charset="0"/>
              </a:rPr>
              <a:t>embryonic</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stem</a:t>
            </a:r>
            <a:r>
              <a:rPr lang="it-IT" sz="2000" dirty="0" smtClean="0">
                <a:latin typeface="Tahoma" pitchFamily="34" charset="0"/>
                <a:ea typeface="Tahoma" pitchFamily="34" charset="0"/>
                <a:cs typeface="Tahoma" pitchFamily="34" charset="0"/>
              </a:rPr>
              <a:t> </a:t>
            </a:r>
            <a:r>
              <a:rPr lang="it-IT" sz="2000" dirty="0" err="1" smtClean="0">
                <a:latin typeface="Tahoma" pitchFamily="34" charset="0"/>
                <a:ea typeface="Tahoma" pitchFamily="34" charset="0"/>
                <a:cs typeface="Tahoma" pitchFamily="34" charset="0"/>
              </a:rPr>
              <a:t>cells</a:t>
            </a:r>
            <a:r>
              <a:rPr lang="it-IT" sz="2000" dirty="0" smtClean="0">
                <a:latin typeface="Tahoma" pitchFamily="34" charset="0"/>
                <a:ea typeface="Tahoma" pitchFamily="34" charset="0"/>
                <a:cs typeface="Tahoma" pitchFamily="34" charset="0"/>
              </a:rPr>
              <a:t> </a:t>
            </a:r>
            <a:endParaRPr lang="en-GB" sz="2800" dirty="0">
              <a:latin typeface="Tahoma" pitchFamily="34" charset="0"/>
              <a:ea typeface="Tahoma" pitchFamily="34" charset="0"/>
              <a:cs typeface="Tahoma" pitchFamily="34" charset="0"/>
            </a:endParaRPr>
          </a:p>
        </p:txBody>
      </p:sp>
      <p:sp>
        <p:nvSpPr>
          <p:cNvPr id="9" name="Rettangolo 8"/>
          <p:cNvSpPr/>
          <p:nvPr/>
        </p:nvSpPr>
        <p:spPr>
          <a:xfrm>
            <a:off x="1785918" y="4357694"/>
            <a:ext cx="5572164" cy="1000132"/>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 name="Titolo 1"/>
          <p:cNvSpPr txBox="1">
            <a:spLocks/>
          </p:cNvSpPr>
          <p:nvPr/>
        </p:nvSpPr>
        <p:spPr>
          <a:xfrm>
            <a:off x="1785918" y="4071942"/>
            <a:ext cx="5572164" cy="1470025"/>
          </a:xfrm>
          <a:prstGeom prst="rect">
            <a:avLst/>
          </a:prstGeom>
        </p:spPr>
        <p:txBody>
          <a:bodyPr vert="horz" lIns="91440" tIns="45720" rIns="91440" bIns="45720" rtlCol="0" anchor="ctr">
            <a:noAutofit/>
          </a:bodyPr>
          <a:lstStyle/>
          <a:p>
            <a:pPr lvl="0" algn="ctr">
              <a:spcBef>
                <a:spcPct val="0"/>
              </a:spcBef>
              <a:defRPr/>
            </a:pPr>
            <a:r>
              <a:rPr lang="en-GB" sz="28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any comments and suggestions </a:t>
            </a:r>
          </a:p>
          <a:p>
            <a:pPr lvl="0" algn="ctr">
              <a:spcBef>
                <a:spcPct val="0"/>
              </a:spcBef>
              <a:defRPr/>
            </a:pPr>
            <a:r>
              <a:rPr lang="en-GB" sz="28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are welcome </a:t>
            </a:r>
            <a:r>
              <a:rPr lang="en-GB" sz="28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kumimoji="0" lang="en-GB"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Goals</a:t>
            </a:r>
            <a:r>
              <a:rPr lang="it-IT" dirty="0" smtClean="0"/>
              <a:t> </a:t>
            </a:r>
            <a:r>
              <a:rPr lang="it-IT" dirty="0" err="1" smtClean="0"/>
              <a:t>of</a:t>
            </a:r>
            <a:r>
              <a:rPr lang="it-IT" dirty="0" smtClean="0"/>
              <a:t> FIRB Project </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22</a:t>
            </a:fld>
            <a:endParaRPr lang="it-IT"/>
          </a:p>
        </p:txBody>
      </p:sp>
      <p:sp>
        <p:nvSpPr>
          <p:cNvPr id="16" name="CasellaDiTesto 15"/>
          <p:cNvSpPr txBox="1"/>
          <p:nvPr/>
        </p:nvSpPr>
        <p:spPr>
          <a:xfrm>
            <a:off x="571504" y="1792982"/>
            <a:ext cx="7715272" cy="2246769"/>
          </a:xfrm>
          <a:prstGeom prst="rect">
            <a:avLst/>
          </a:prstGeom>
          <a:solidFill>
            <a:schemeClr val="bg1">
              <a:lumMod val="95000"/>
            </a:schemeClr>
          </a:solidFill>
          <a:ln>
            <a:solidFill>
              <a:srgbClr val="C00000"/>
            </a:solidFill>
          </a:ln>
        </p:spPr>
        <p:txBody>
          <a:bodyPr wrap="square" rtlCol="0">
            <a:spAutoFit/>
          </a:bodyPr>
          <a:lstStyle/>
          <a:p>
            <a:pPr algn="just"/>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INMM APPROACH </a:t>
            </a:r>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a:t>
            </a:r>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High-Throughput Screening (HTS)</a:t>
            </a:r>
            <a:r>
              <a:rPr lang="en-GB" sz="2000"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lvl="1" algn="just">
              <a:buFont typeface="Arial" pitchFamily="34" charset="0"/>
              <a:buChar char="•"/>
            </a:pPr>
            <a:r>
              <a:rPr lang="it-IT" sz="2000" dirty="0" smtClean="0">
                <a:latin typeface="Tahoma" pitchFamily="34" charset="0"/>
                <a:ea typeface="Tahoma" pitchFamily="34" charset="0"/>
                <a:cs typeface="Tahoma" pitchFamily="34" charset="0"/>
              </a:rPr>
              <a:t> </a:t>
            </a:r>
            <a:r>
              <a:rPr lang="en-GB" sz="2000" dirty="0" smtClean="0">
                <a:latin typeface="Tahoma" pitchFamily="34" charset="0"/>
                <a:ea typeface="Tahoma" pitchFamily="34" charset="0"/>
                <a:cs typeface="Tahoma" pitchFamily="34" charset="0"/>
              </a:rPr>
              <a:t>The generation of 4C libraries of </a:t>
            </a:r>
            <a:r>
              <a:rPr lang="en-GB" sz="2000" dirty="0" err="1" smtClean="0">
                <a:latin typeface="Tahoma" pitchFamily="34" charset="0"/>
                <a:ea typeface="Tahoma" pitchFamily="34" charset="0"/>
                <a:cs typeface="Tahoma" pitchFamily="34" charset="0"/>
              </a:rPr>
              <a:t>lamin</a:t>
            </a:r>
            <a:r>
              <a:rPr lang="en-GB" sz="2000" dirty="0" smtClean="0">
                <a:latin typeface="Tahoma" pitchFamily="34" charset="0"/>
                <a:ea typeface="Tahoma" pitchFamily="34" charset="0"/>
                <a:cs typeface="Tahoma" pitchFamily="34" charset="0"/>
              </a:rPr>
              <a:t> dependent gene interactions</a:t>
            </a:r>
          </a:p>
          <a:p>
            <a:pPr lvl="1" algn="just">
              <a:buFont typeface="Arial" pitchFamily="34" charset="0"/>
              <a:buChar char="•"/>
            </a:pPr>
            <a:r>
              <a:rPr lang="en-GB" sz="2000" dirty="0" smtClean="0">
                <a:latin typeface="Tahoma" pitchFamily="34" charset="0"/>
                <a:ea typeface="Tahoma" pitchFamily="34" charset="0"/>
                <a:cs typeface="Tahoma" pitchFamily="34" charset="0"/>
              </a:rPr>
              <a:t> Identification of new candidate genes involved in </a:t>
            </a:r>
            <a:r>
              <a:rPr lang="en-GB" sz="2000" dirty="0" err="1" smtClean="0">
                <a:latin typeface="Tahoma" pitchFamily="34" charset="0"/>
                <a:ea typeface="Tahoma" pitchFamily="34" charset="0"/>
                <a:cs typeface="Tahoma" pitchFamily="34" charset="0"/>
              </a:rPr>
              <a:t>laminopathies</a:t>
            </a:r>
            <a:r>
              <a:rPr lang="en-GB" sz="2000" dirty="0" smtClean="0">
                <a:latin typeface="Tahoma" pitchFamily="34" charset="0"/>
                <a:ea typeface="Tahoma" pitchFamily="34" charset="0"/>
                <a:cs typeface="Tahoma" pitchFamily="34" charset="0"/>
              </a:rPr>
              <a:t> that could be useful for prognosis</a:t>
            </a:r>
          </a:p>
          <a:p>
            <a:pPr lvl="1" algn="just">
              <a:buFont typeface="Arial" pitchFamily="34" charset="0"/>
              <a:buChar char="•"/>
            </a:pPr>
            <a:r>
              <a:rPr lang="en-GB" sz="2000" dirty="0" smtClean="0">
                <a:latin typeface="Tahoma" pitchFamily="34" charset="0"/>
                <a:ea typeface="Tahoma" pitchFamily="34" charset="0"/>
                <a:cs typeface="Tahoma" pitchFamily="34" charset="0"/>
              </a:rPr>
              <a:t> Investigation of the molecular basis of the disease to eventually design new </a:t>
            </a:r>
            <a:r>
              <a:rPr lang="en-GB" sz="2000" dirty="0" err="1" smtClean="0">
                <a:latin typeface="Tahoma" pitchFamily="34" charset="0"/>
                <a:ea typeface="Tahoma" pitchFamily="34" charset="0"/>
                <a:cs typeface="Tahoma" pitchFamily="34" charset="0"/>
              </a:rPr>
              <a:t>therapeutical</a:t>
            </a:r>
            <a:r>
              <a:rPr lang="en-GB" sz="2000" dirty="0" smtClean="0">
                <a:latin typeface="Tahoma" pitchFamily="34" charset="0"/>
                <a:ea typeface="Tahoma" pitchFamily="34" charset="0"/>
                <a:cs typeface="Tahoma" pitchFamily="34" charset="0"/>
              </a:rPr>
              <a:t> strategies</a:t>
            </a:r>
            <a:endParaRPr lang="en-GB" sz="2800" dirty="0">
              <a:latin typeface="Tahoma" pitchFamily="34" charset="0"/>
              <a:ea typeface="Tahoma" pitchFamily="34" charset="0"/>
              <a:cs typeface="Tahoma" pitchFamily="34" charset="0"/>
            </a:endParaRPr>
          </a:p>
        </p:txBody>
      </p:sp>
      <p:sp>
        <p:nvSpPr>
          <p:cNvPr id="17" name="CasellaDiTesto 16"/>
          <p:cNvSpPr txBox="1"/>
          <p:nvPr/>
        </p:nvSpPr>
        <p:spPr>
          <a:xfrm>
            <a:off x="285720" y="1191268"/>
            <a:ext cx="3776690" cy="523220"/>
          </a:xfrm>
          <a:prstGeom prst="rect">
            <a:avLst/>
          </a:prstGeom>
          <a:noFill/>
        </p:spPr>
        <p:txBody>
          <a:bodyPr wrap="square" rtlCol="0">
            <a:spAutoFit/>
          </a:bodyPr>
          <a:lstStyle/>
          <a:p>
            <a:pPr algn="just"/>
            <a:r>
              <a:rPr lang="en-GB" sz="2800" dirty="0" smtClean="0">
                <a:solidFill>
                  <a:srgbClr val="002060"/>
                </a:solidFill>
                <a:latin typeface="Tahoma" pitchFamily="34" charset="0"/>
                <a:ea typeface="Tahoma" pitchFamily="34" charset="0"/>
                <a:cs typeface="Tahoma" pitchFamily="34" charset="0"/>
              </a:rPr>
              <a:t>A large scale approach</a:t>
            </a:r>
            <a:endParaRPr lang="en-GB" sz="2800" dirty="0">
              <a:solidFill>
                <a:srgbClr val="002060"/>
              </a:solidFill>
              <a:latin typeface="Tahoma" pitchFamily="34" charset="0"/>
              <a:ea typeface="Tahoma" pitchFamily="34" charset="0"/>
              <a:cs typeface="Tahoma" pitchFamily="34" charset="0"/>
            </a:endParaRPr>
          </a:p>
        </p:txBody>
      </p:sp>
      <p:sp>
        <p:nvSpPr>
          <p:cNvPr id="18" name="CasellaDiTesto 17"/>
          <p:cNvSpPr txBox="1"/>
          <p:nvPr/>
        </p:nvSpPr>
        <p:spPr>
          <a:xfrm>
            <a:off x="571472" y="4276090"/>
            <a:ext cx="7715272" cy="2246769"/>
          </a:xfrm>
          <a:prstGeom prst="rect">
            <a:avLst/>
          </a:prstGeom>
          <a:solidFill>
            <a:schemeClr val="bg1">
              <a:lumMod val="95000"/>
            </a:schemeClr>
          </a:solidFill>
          <a:ln>
            <a:solidFill>
              <a:srgbClr val="C00000"/>
            </a:solidFill>
          </a:ln>
        </p:spPr>
        <p:txBody>
          <a:bodyPr wrap="square" rtlCol="0">
            <a:spAutoFit/>
          </a:bodyPr>
          <a:lstStyle/>
          <a:p>
            <a:pPr algn="just"/>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ICAR APPROACH </a:t>
            </a:r>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sym typeface="Wingdings" pitchFamily="2" charset="2"/>
              </a:rPr>
              <a:t></a:t>
            </a:r>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High-Throughput </a:t>
            </a:r>
            <a:r>
              <a:rPr lang="en-GB" sz="2000" b="1" dirty="0" err="1"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Bioimaging</a:t>
            </a:r>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(HBS):</a:t>
            </a:r>
          </a:p>
          <a:p>
            <a:pPr lvl="1" algn="just">
              <a:buFont typeface="Arial" pitchFamily="34" charset="0"/>
              <a:buChar char="•"/>
            </a:pPr>
            <a:r>
              <a:rPr lang="en-GB" sz="2000" dirty="0" smtClean="0">
                <a:latin typeface="Tahoma" pitchFamily="34" charset="0"/>
                <a:ea typeface="Tahoma" pitchFamily="34" charset="0"/>
                <a:cs typeface="Tahoma" pitchFamily="34" charset="0"/>
              </a:rPr>
              <a:t> Identification of epigenetic dynamics associated with </a:t>
            </a:r>
            <a:r>
              <a:rPr lang="en-GB" sz="2000" dirty="0" err="1" smtClean="0">
                <a:latin typeface="Tahoma" pitchFamily="34" charset="0"/>
                <a:ea typeface="Tahoma" pitchFamily="34" charset="0"/>
                <a:cs typeface="Tahoma" pitchFamily="34" charset="0"/>
              </a:rPr>
              <a:t>lamin</a:t>
            </a:r>
            <a:r>
              <a:rPr lang="en-GB" sz="2000" dirty="0" smtClean="0">
                <a:latin typeface="Tahoma" pitchFamily="34" charset="0"/>
                <a:ea typeface="Tahoma" pitchFamily="34" charset="0"/>
                <a:cs typeface="Tahoma" pitchFamily="34" charset="0"/>
              </a:rPr>
              <a:t> pathology</a:t>
            </a:r>
          </a:p>
          <a:p>
            <a:pPr lvl="1" algn="just">
              <a:buFont typeface="Arial" pitchFamily="34" charset="0"/>
              <a:buChar char="•"/>
            </a:pPr>
            <a:r>
              <a:rPr lang="en-GB" sz="2000" dirty="0" smtClean="0">
                <a:latin typeface="Tahoma" pitchFamily="34" charset="0"/>
                <a:ea typeface="Tahoma" pitchFamily="34" charset="0"/>
                <a:cs typeface="Tahoma" pitchFamily="34" charset="0"/>
              </a:rPr>
              <a:t> Design algorithms to identify and analyze biological processes </a:t>
            </a:r>
          </a:p>
          <a:p>
            <a:pPr lvl="1" algn="just">
              <a:buFont typeface="Arial" pitchFamily="34" charset="0"/>
              <a:buChar char="•"/>
            </a:pPr>
            <a:r>
              <a:rPr lang="en-GB" sz="2000" dirty="0" smtClean="0">
                <a:latin typeface="Tahoma" pitchFamily="34" charset="0"/>
                <a:ea typeface="Tahoma" pitchFamily="34" charset="0"/>
                <a:cs typeface="Tahoma" pitchFamily="34" charset="0"/>
              </a:rPr>
              <a:t> Development of an open source numerical library for live cell imaging</a:t>
            </a:r>
            <a:endParaRPr lang="en-GB" sz="32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a:xfrm>
            <a:off x="142876" y="2954215"/>
            <a:ext cx="8786842" cy="1689231"/>
          </a:xfrm>
          <a:prstGeom prst="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ttangolo arrotondato 12"/>
          <p:cNvSpPr/>
          <p:nvPr/>
        </p:nvSpPr>
        <p:spPr>
          <a:xfrm>
            <a:off x="-32" y="4786322"/>
            <a:ext cx="9001156" cy="1285884"/>
          </a:xfrm>
          <a:prstGeom prst="round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p:txBody>
          <a:bodyPr>
            <a:normAutofit/>
          </a:bodyPr>
          <a:lstStyle/>
          <a:p>
            <a:r>
              <a:rPr lang="it-IT" dirty="0" err="1" smtClean="0"/>
              <a:t>Active</a:t>
            </a:r>
            <a:r>
              <a:rPr lang="it-IT" dirty="0" smtClean="0"/>
              <a:t> </a:t>
            </a:r>
            <a:r>
              <a:rPr lang="it-IT" dirty="0" err="1" smtClean="0"/>
              <a:t>Contour</a:t>
            </a:r>
            <a:r>
              <a:rPr lang="it-IT" dirty="0" smtClean="0"/>
              <a:t> </a:t>
            </a:r>
            <a:r>
              <a:rPr lang="it-IT" dirty="0" err="1" smtClean="0"/>
              <a:t>Chan-Vese</a:t>
            </a:r>
            <a:r>
              <a:rPr lang="it-IT" dirty="0" smtClean="0"/>
              <a:t> </a:t>
            </a:r>
            <a:r>
              <a:rPr lang="it-IT" dirty="0" err="1" smtClean="0"/>
              <a:t>Model</a:t>
            </a:r>
            <a:endParaRPr lang="en-GB" dirty="0"/>
          </a:p>
        </p:txBody>
      </p:sp>
      <p:grpSp>
        <p:nvGrpSpPr>
          <p:cNvPr id="3" name="Gruppo 17"/>
          <p:cNvGrpSpPr/>
          <p:nvPr/>
        </p:nvGrpSpPr>
        <p:grpSpPr>
          <a:xfrm>
            <a:off x="500004" y="1000108"/>
            <a:ext cx="7572458" cy="2369880"/>
            <a:chOff x="500004" y="1000108"/>
            <a:chExt cx="7572458" cy="2369880"/>
          </a:xfrm>
        </p:grpSpPr>
        <p:sp>
          <p:nvSpPr>
            <p:cNvPr id="5" name="CasellaDiTesto 4"/>
            <p:cNvSpPr txBox="1"/>
            <p:nvPr/>
          </p:nvSpPr>
          <p:spPr>
            <a:xfrm>
              <a:off x="500004" y="1000108"/>
              <a:ext cx="7572458" cy="2369880"/>
            </a:xfrm>
            <a:prstGeom prst="rect">
              <a:avLst/>
            </a:prstGeom>
            <a:noFill/>
          </p:spPr>
          <p:txBody>
            <a:bodyPr wrap="none" rtlCol="0">
              <a:spAutoFit/>
            </a:bodyPr>
            <a:lstStyle/>
            <a:p>
              <a:r>
                <a:rPr lang="it-IT" sz="2400" dirty="0" err="1" smtClean="0">
                  <a:latin typeface="Tahoma" pitchFamily="34" charset="0"/>
                  <a:ea typeface="Tahoma" pitchFamily="34" charset="0"/>
                  <a:cs typeface="Tahoma" pitchFamily="34" charset="0"/>
                </a:rPr>
                <a:t>Let</a:t>
              </a:r>
              <a:r>
                <a:rPr lang="it-IT" sz="2400" dirty="0" smtClean="0">
                  <a:latin typeface="Tahoma" pitchFamily="34" charset="0"/>
                  <a:ea typeface="Tahoma" pitchFamily="34" charset="0"/>
                  <a:cs typeface="Tahoma" pitchFamily="34" charset="0"/>
                </a:rPr>
                <a:t> </a:t>
              </a:r>
              <a:r>
                <a:rPr lang="it-IT" sz="2400" dirty="0" err="1" smtClean="0">
                  <a:latin typeface="Tahoma"/>
                  <a:ea typeface="Tahoma"/>
                  <a:cs typeface="Tahoma"/>
                </a:rPr>
                <a:t>be</a:t>
              </a:r>
              <a:r>
                <a:rPr lang="it-IT" sz="2400" dirty="0" smtClean="0">
                  <a:latin typeface="Tahoma"/>
                  <a:ea typeface="Tahoma"/>
                  <a:cs typeface="Tahoma"/>
                </a:rPr>
                <a:t>:</a:t>
              </a:r>
            </a:p>
            <a:p>
              <a:pPr>
                <a:buFont typeface="Arial" pitchFamily="34" charset="0"/>
                <a:buChar char="•"/>
              </a:pPr>
              <a:r>
                <a:rPr lang="it-IT" sz="2400" dirty="0" smtClean="0">
                  <a:latin typeface="Times New Roman" pitchFamily="18" charset="0"/>
                  <a:ea typeface="Tahoma"/>
                  <a:cs typeface="Times New Roman" pitchFamily="18" charset="0"/>
                </a:rPr>
                <a:t>  </a:t>
              </a:r>
              <a:r>
                <a:rPr lang="el-GR" sz="2800" dirty="0" smtClean="0">
                  <a:latin typeface="Times New Roman" pitchFamily="18" charset="0"/>
                  <a:ea typeface="Tahoma"/>
                  <a:cs typeface="Times New Roman" pitchFamily="18" charset="0"/>
                </a:rPr>
                <a:t>Ω</a:t>
              </a:r>
              <a:r>
                <a:rPr lang="it-IT" sz="2400" dirty="0" smtClean="0">
                  <a:latin typeface="Times New Roman" pitchFamily="18" charset="0"/>
                  <a:ea typeface="Tahoma"/>
                  <a:cs typeface="Times New Roman" pitchFamily="18" charset="0"/>
                </a:rPr>
                <a:t>   </a:t>
              </a:r>
              <a:r>
                <a:rPr lang="it-IT" sz="2400" dirty="0" smtClean="0">
                  <a:latin typeface="Tahoma"/>
                  <a:ea typeface="Tahoma"/>
                  <a:cs typeface="Tahoma"/>
                </a:rPr>
                <a:t>a </a:t>
              </a:r>
              <a:r>
                <a:rPr lang="it-IT" sz="2400" dirty="0" err="1" smtClean="0">
                  <a:latin typeface="Tahoma"/>
                  <a:ea typeface="Tahoma"/>
                  <a:cs typeface="Tahoma"/>
                </a:rPr>
                <a:t>bounded</a:t>
              </a:r>
              <a:r>
                <a:rPr lang="it-IT" sz="2400" dirty="0" smtClean="0">
                  <a:latin typeface="Tahoma"/>
                  <a:ea typeface="Tahoma"/>
                  <a:cs typeface="Tahoma"/>
                </a:rPr>
                <a:t> open set </a:t>
              </a:r>
              <a:r>
                <a:rPr lang="it-IT" sz="2400" dirty="0" err="1" smtClean="0">
                  <a:latin typeface="Tahoma"/>
                  <a:ea typeface="Tahoma"/>
                  <a:cs typeface="Tahoma"/>
                </a:rPr>
                <a:t>of</a:t>
              </a:r>
              <a:r>
                <a:rPr lang="it-IT" sz="2400" dirty="0" smtClean="0">
                  <a:latin typeface="Tahoma"/>
                  <a:ea typeface="Tahoma"/>
                  <a:cs typeface="Tahoma"/>
                </a:rPr>
                <a:t>     , </a:t>
              </a:r>
              <a:r>
                <a:rPr lang="it-IT" sz="2400" dirty="0" err="1" smtClean="0">
                  <a:latin typeface="Tahoma"/>
                  <a:ea typeface="Tahoma"/>
                  <a:cs typeface="Tahoma"/>
                </a:rPr>
                <a:t>with</a:t>
              </a:r>
              <a:r>
                <a:rPr lang="it-IT" sz="2400" dirty="0" smtClean="0">
                  <a:latin typeface="Tahoma"/>
                  <a:ea typeface="Tahoma"/>
                  <a:cs typeface="Tahoma"/>
                </a:rPr>
                <a:t> </a:t>
              </a:r>
              <a:r>
                <a:rPr lang="it-IT" sz="2800" dirty="0" smtClean="0">
                  <a:latin typeface="Times New Roman" pitchFamily="18" charset="0"/>
                  <a:ea typeface="Tahoma"/>
                  <a:cs typeface="Times New Roman" pitchFamily="18" charset="0"/>
                </a:rPr>
                <a:t>∂</a:t>
              </a:r>
              <a:r>
                <a:rPr lang="el-GR" sz="2800" dirty="0" smtClean="0">
                  <a:latin typeface="Times New Roman" pitchFamily="18" charset="0"/>
                  <a:ea typeface="Tahoma"/>
                  <a:cs typeface="Times New Roman" pitchFamily="18" charset="0"/>
                </a:rPr>
                <a:t>Ω</a:t>
              </a:r>
              <a:r>
                <a:rPr lang="it-IT" sz="2400" dirty="0" smtClean="0">
                  <a:latin typeface="Tahoma"/>
                  <a:ea typeface="Tahoma"/>
                  <a:cs typeface="Tahoma"/>
                </a:rPr>
                <a:t> </a:t>
              </a:r>
              <a:r>
                <a:rPr lang="it-IT" sz="2400" dirty="0" err="1" smtClean="0">
                  <a:latin typeface="Tahoma"/>
                  <a:ea typeface="Tahoma"/>
                  <a:cs typeface="Tahoma"/>
                </a:rPr>
                <a:t>its</a:t>
              </a:r>
              <a:r>
                <a:rPr lang="it-IT" sz="2400" dirty="0" smtClean="0">
                  <a:latin typeface="Tahoma"/>
                  <a:ea typeface="Tahoma"/>
                  <a:cs typeface="Tahoma"/>
                </a:rPr>
                <a:t> </a:t>
              </a:r>
              <a:r>
                <a:rPr lang="it-IT" sz="2400" dirty="0" err="1" smtClean="0">
                  <a:latin typeface="Tahoma"/>
                  <a:ea typeface="Tahoma"/>
                  <a:cs typeface="Tahoma"/>
                </a:rPr>
                <a:t>boundary</a:t>
              </a:r>
              <a:endParaRPr lang="it-IT" sz="2400" dirty="0" smtClean="0">
                <a:latin typeface="Tahoma"/>
                <a:ea typeface="Tahoma"/>
                <a:cs typeface="Tahoma"/>
              </a:endParaRPr>
            </a:p>
            <a:p>
              <a:pPr>
                <a:lnSpc>
                  <a:spcPct val="150000"/>
                </a:lnSpc>
                <a:buFont typeface="Arial" pitchFamily="34" charset="0"/>
                <a:buChar char="•"/>
              </a:pPr>
              <a:r>
                <a:rPr lang="it-IT" sz="2400" dirty="0" smtClean="0">
                  <a:latin typeface="Tahoma"/>
                  <a:ea typeface="Tahoma"/>
                  <a:cs typeface="Tahoma"/>
                </a:rPr>
                <a:t>                       a </a:t>
              </a:r>
              <a:r>
                <a:rPr lang="it-IT" sz="2400" dirty="0" err="1" smtClean="0">
                  <a:latin typeface="Tahoma"/>
                  <a:ea typeface="Tahoma"/>
                  <a:cs typeface="Tahoma"/>
                </a:rPr>
                <a:t>given</a:t>
              </a:r>
              <a:r>
                <a:rPr lang="it-IT" sz="2400" dirty="0" smtClean="0">
                  <a:latin typeface="Tahoma"/>
                  <a:ea typeface="Tahoma"/>
                  <a:cs typeface="Tahoma"/>
                </a:rPr>
                <a:t> </a:t>
              </a:r>
              <a:r>
                <a:rPr lang="it-IT" sz="2400" dirty="0" err="1" smtClean="0">
                  <a:latin typeface="Tahoma"/>
                  <a:ea typeface="Tahoma"/>
                  <a:cs typeface="Tahoma"/>
                </a:rPr>
                <a:t>image</a:t>
              </a:r>
              <a:r>
                <a:rPr lang="it-IT" sz="2400" dirty="0" smtClean="0">
                  <a:latin typeface="Tahoma"/>
                  <a:ea typeface="Tahoma"/>
                  <a:cs typeface="Tahoma"/>
                </a:rPr>
                <a:t> </a:t>
              </a:r>
            </a:p>
            <a:p>
              <a:pPr>
                <a:lnSpc>
                  <a:spcPct val="150000"/>
                </a:lnSpc>
                <a:buFont typeface="Arial" pitchFamily="34" charset="0"/>
                <a:buChar char="•"/>
              </a:pPr>
              <a:r>
                <a:rPr lang="it-IT" sz="2400" dirty="0" smtClean="0">
                  <a:latin typeface="Tahoma"/>
                  <a:ea typeface="Tahoma"/>
                  <a:cs typeface="Tahoma"/>
                </a:rPr>
                <a:t>                          a </a:t>
              </a:r>
              <a:r>
                <a:rPr lang="it-IT" sz="2400" dirty="0" err="1" smtClean="0">
                  <a:latin typeface="Tahoma"/>
                  <a:ea typeface="Tahoma"/>
                  <a:cs typeface="Tahoma"/>
                </a:rPr>
                <a:t>parameterized</a:t>
              </a:r>
              <a:r>
                <a:rPr lang="it-IT" sz="2400" dirty="0" smtClean="0">
                  <a:latin typeface="Tahoma"/>
                  <a:ea typeface="Tahoma"/>
                  <a:cs typeface="Tahoma"/>
                </a:rPr>
                <a:t> curve</a:t>
              </a:r>
            </a:p>
            <a:p>
              <a:r>
                <a:rPr lang="it-IT" sz="2400" dirty="0" smtClean="0">
                  <a:latin typeface="Tahoma" pitchFamily="34" charset="0"/>
                  <a:ea typeface="Tahoma" pitchFamily="34" charset="0"/>
                  <a:cs typeface="Tahoma" pitchFamily="34" charset="0"/>
                </a:rPr>
                <a:t> </a:t>
              </a:r>
              <a:endParaRPr lang="en-GB" sz="2400" dirty="0">
                <a:latin typeface="Tahoma" pitchFamily="34" charset="0"/>
                <a:ea typeface="Tahoma" pitchFamily="34" charset="0"/>
                <a:cs typeface="Tahoma" pitchFamily="34" charset="0"/>
              </a:endParaRPr>
            </a:p>
          </p:txBody>
        </p:sp>
        <p:graphicFrame>
          <p:nvGraphicFramePr>
            <p:cNvPr id="6" name="Oggetto 5"/>
            <p:cNvGraphicFramePr>
              <a:graphicFrameLocks noChangeAspect="1"/>
            </p:cNvGraphicFramePr>
            <p:nvPr/>
          </p:nvGraphicFramePr>
          <p:xfrm>
            <a:off x="4513164" y="1357298"/>
            <a:ext cx="487464" cy="458790"/>
          </p:xfrm>
          <a:graphic>
            <a:graphicData uri="http://schemas.openxmlformats.org/presentationml/2006/ole">
              <p:oleObj spid="_x0000_s6146" name="Equazione" r:id="rId4" imgW="215640" imgH="203040" progId="Equation.3">
                <p:embed/>
              </p:oleObj>
            </a:graphicData>
          </a:graphic>
        </p:graphicFrame>
        <p:graphicFrame>
          <p:nvGraphicFramePr>
            <p:cNvPr id="7" name="Oggetto 6"/>
            <p:cNvGraphicFramePr>
              <a:graphicFrameLocks noChangeAspect="1"/>
            </p:cNvGraphicFramePr>
            <p:nvPr/>
          </p:nvGraphicFramePr>
          <p:xfrm>
            <a:off x="833438" y="1857364"/>
            <a:ext cx="1581150" cy="555625"/>
          </p:xfrm>
          <a:graphic>
            <a:graphicData uri="http://schemas.openxmlformats.org/presentationml/2006/ole">
              <p:oleObj spid="_x0000_s6147" name="Equazione" r:id="rId5" imgW="723600" imgH="253800" progId="Equation.3">
                <p:embed/>
              </p:oleObj>
            </a:graphicData>
          </a:graphic>
        </p:graphicFrame>
        <p:graphicFrame>
          <p:nvGraphicFramePr>
            <p:cNvPr id="1028" name="Object 4"/>
            <p:cNvGraphicFramePr>
              <a:graphicFrameLocks noChangeAspect="1"/>
            </p:cNvGraphicFramePr>
            <p:nvPr/>
          </p:nvGraphicFramePr>
          <p:xfrm>
            <a:off x="728634" y="2428868"/>
            <a:ext cx="2305050" cy="500062"/>
          </p:xfrm>
          <a:graphic>
            <a:graphicData uri="http://schemas.openxmlformats.org/presentationml/2006/ole">
              <p:oleObj spid="_x0000_s6148" name="Equazione" r:id="rId6" imgW="1054080" imgH="228600" progId="Equation.3">
                <p:embed/>
              </p:oleObj>
            </a:graphicData>
          </a:graphic>
        </p:graphicFrame>
      </p:grpSp>
      <p:graphicFrame>
        <p:nvGraphicFramePr>
          <p:cNvPr id="10" name="Oggetto 9"/>
          <p:cNvGraphicFramePr>
            <a:graphicFrameLocks noChangeAspect="1"/>
          </p:cNvGraphicFramePr>
          <p:nvPr/>
        </p:nvGraphicFramePr>
        <p:xfrm>
          <a:off x="4452938" y="4997452"/>
          <a:ext cx="265112" cy="995363"/>
        </p:xfrm>
        <a:graphic>
          <a:graphicData uri="http://schemas.openxmlformats.org/presentationml/2006/ole">
            <p:oleObj spid="_x0000_s6149" name="Equazione" r:id="rId7" imgW="114120" imgH="431640" progId="Equation.3">
              <p:embed/>
            </p:oleObj>
          </a:graphicData>
        </a:graphic>
      </p:graphicFrame>
      <p:sp>
        <p:nvSpPr>
          <p:cNvPr id="12" name="CasellaDiTesto 11"/>
          <p:cNvSpPr txBox="1"/>
          <p:nvPr/>
        </p:nvSpPr>
        <p:spPr>
          <a:xfrm>
            <a:off x="142876" y="2857496"/>
            <a:ext cx="8858280" cy="1754326"/>
          </a:xfrm>
          <a:prstGeom prst="rect">
            <a:avLst/>
          </a:prstGeom>
          <a:noFill/>
        </p:spPr>
        <p:txBody>
          <a:bodyPr wrap="square" rtlCol="0">
            <a:spAutoFit/>
          </a:bodyPr>
          <a:lstStyle/>
          <a:p>
            <a:pPr algn="ctr"/>
            <a:r>
              <a:rPr lang="it-IT" sz="2400" i="1" dirty="0" err="1" smtClean="0">
                <a:solidFill>
                  <a:srgbClr val="002060"/>
                </a:solidFill>
                <a:latin typeface="Tahoma" pitchFamily="34" charset="0"/>
                <a:ea typeface="Tahoma" pitchFamily="34" charset="0"/>
                <a:cs typeface="Tahoma" pitchFamily="34" charset="0"/>
              </a:rPr>
              <a:t>Chan-Vese</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model</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finds</a:t>
            </a:r>
            <a:r>
              <a:rPr lang="it-IT" sz="2400" i="1" dirty="0" smtClean="0">
                <a:solidFill>
                  <a:srgbClr val="002060"/>
                </a:solidFill>
                <a:latin typeface="Tahoma" pitchFamily="34" charset="0"/>
                <a:ea typeface="Tahoma" pitchFamily="34" charset="0"/>
                <a:cs typeface="Tahoma" pitchFamily="34" charset="0"/>
              </a:rPr>
              <a:t> a </a:t>
            </a:r>
            <a:r>
              <a:rPr lang="it-IT" sz="2400" i="1" dirty="0" err="1" smtClean="0">
                <a:solidFill>
                  <a:srgbClr val="002060"/>
                </a:solidFill>
                <a:latin typeface="Tahoma" pitchFamily="34" charset="0"/>
                <a:ea typeface="Tahoma" pitchFamily="34" charset="0"/>
                <a:cs typeface="Tahoma" pitchFamily="34" charset="0"/>
              </a:rPr>
              <a:t>contour</a:t>
            </a:r>
            <a:r>
              <a:rPr lang="it-IT" sz="2400" i="1" dirty="0" smtClean="0">
                <a:solidFill>
                  <a:srgbClr val="002060"/>
                </a:solidFill>
                <a:latin typeface="Tahoma" pitchFamily="34" charset="0"/>
                <a:ea typeface="Tahoma" pitchFamily="34" charset="0"/>
                <a:cs typeface="Tahoma" pitchFamily="34" charset="0"/>
              </a:rPr>
              <a:t> </a:t>
            </a:r>
            <a:r>
              <a:rPr lang="it-IT" sz="2800" i="1" dirty="0" smtClean="0">
                <a:solidFill>
                  <a:srgbClr val="002060"/>
                </a:solidFill>
                <a:latin typeface="Times New Roman" pitchFamily="18" charset="0"/>
                <a:ea typeface="Tahoma" pitchFamily="34" charset="0"/>
                <a:cs typeface="Times New Roman" pitchFamily="18" charset="0"/>
              </a:rPr>
              <a:t>C</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that</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partitions</a:t>
            </a:r>
            <a:r>
              <a:rPr lang="it-IT" sz="2400" i="1" dirty="0" smtClean="0">
                <a:solidFill>
                  <a:srgbClr val="002060"/>
                </a:solidFill>
                <a:latin typeface="Tahoma" pitchFamily="34" charset="0"/>
                <a:ea typeface="Tahoma" pitchFamily="34" charset="0"/>
                <a:cs typeface="Tahoma" pitchFamily="34" charset="0"/>
              </a:rPr>
              <a:t> the </a:t>
            </a:r>
            <a:r>
              <a:rPr lang="it-IT" sz="2400" i="1" dirty="0" err="1" smtClean="0">
                <a:solidFill>
                  <a:srgbClr val="002060"/>
                </a:solidFill>
                <a:latin typeface="Tahoma" pitchFamily="34" charset="0"/>
                <a:ea typeface="Tahoma" pitchFamily="34" charset="0"/>
                <a:cs typeface="Tahoma" pitchFamily="34" charset="0"/>
              </a:rPr>
              <a:t>image</a:t>
            </a:r>
            <a:r>
              <a:rPr lang="it-IT" sz="2400" i="1" dirty="0" smtClean="0">
                <a:solidFill>
                  <a:srgbClr val="002060"/>
                </a:solidFill>
                <a:latin typeface="Tahoma" pitchFamily="34" charset="0"/>
                <a:ea typeface="Tahoma" pitchFamily="34" charset="0"/>
                <a:cs typeface="Tahoma" pitchFamily="34" charset="0"/>
              </a:rPr>
              <a:t> </a:t>
            </a:r>
            <a:r>
              <a:rPr lang="it-IT" sz="2800" i="1" dirty="0" smtClean="0">
                <a:solidFill>
                  <a:srgbClr val="002060"/>
                </a:solidFill>
                <a:latin typeface="Times New Roman" pitchFamily="18" charset="0"/>
                <a:ea typeface="Tahoma" pitchFamily="34" charset="0"/>
                <a:cs typeface="Times New Roman" pitchFamily="18" charset="0"/>
              </a:rPr>
              <a:t>u</a:t>
            </a:r>
            <a:r>
              <a:rPr lang="it-IT" sz="2800" i="1" baseline="-25000" dirty="0" smtClean="0">
                <a:solidFill>
                  <a:srgbClr val="002060"/>
                </a:solidFill>
                <a:latin typeface="Times New Roman" pitchFamily="18" charset="0"/>
                <a:ea typeface="Tahoma" pitchFamily="34" charset="0"/>
                <a:cs typeface="Times New Roman" pitchFamily="18" charset="0"/>
              </a:rPr>
              <a:t>0</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into</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two</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regions</a:t>
            </a:r>
            <a:r>
              <a:rPr lang="it-IT" sz="2400" i="1" dirty="0" smtClean="0">
                <a:solidFill>
                  <a:srgbClr val="002060"/>
                </a:solidFill>
                <a:latin typeface="Tahoma" pitchFamily="34" charset="0"/>
                <a:ea typeface="Tahoma" pitchFamily="34" charset="0"/>
                <a:cs typeface="Tahoma" pitchFamily="34" charset="0"/>
              </a:rPr>
              <a:t>: </a:t>
            </a:r>
            <a:r>
              <a:rPr lang="el-GR" sz="2800" dirty="0" smtClean="0">
                <a:solidFill>
                  <a:srgbClr val="002060"/>
                </a:solidFill>
                <a:latin typeface="Times New Roman" pitchFamily="18" charset="0"/>
                <a:ea typeface="Tahoma"/>
                <a:cs typeface="Times New Roman" pitchFamily="18" charset="0"/>
              </a:rPr>
              <a:t>Ω</a:t>
            </a:r>
            <a:r>
              <a:rPr lang="it-IT" sz="3200" i="1" baseline="-25000" dirty="0" smtClean="0">
                <a:solidFill>
                  <a:srgbClr val="002060"/>
                </a:solidFill>
                <a:latin typeface="Times New Roman" pitchFamily="18" charset="0"/>
                <a:ea typeface="Tahoma"/>
                <a:cs typeface="Times New Roman" pitchFamily="18" charset="0"/>
              </a:rPr>
              <a:t>in</a:t>
            </a:r>
            <a:r>
              <a:rPr lang="it-IT" sz="2800" dirty="0" smtClean="0">
                <a:solidFill>
                  <a:srgbClr val="002060"/>
                </a:solidFill>
                <a:latin typeface="Times New Roman" pitchFamily="18" charset="0"/>
                <a:ea typeface="Tahoma"/>
                <a:cs typeface="Times New Roman" pitchFamily="18" charset="0"/>
              </a:rPr>
              <a:t> </a:t>
            </a:r>
            <a:r>
              <a:rPr lang="it-IT" sz="2400" dirty="0" smtClean="0">
                <a:solidFill>
                  <a:srgbClr val="002060"/>
                </a:solidFill>
                <a:latin typeface="Tahoma" pitchFamily="34" charset="0"/>
                <a:ea typeface="Tahoma" pitchFamily="34" charset="0"/>
                <a:cs typeface="Tahoma" pitchFamily="34" charset="0"/>
              </a:rPr>
              <a:t>(</a:t>
            </a:r>
            <a:r>
              <a:rPr lang="it-IT" sz="2400" dirty="0" err="1" smtClean="0">
                <a:solidFill>
                  <a:srgbClr val="002060"/>
                </a:solidFill>
                <a:latin typeface="Tahoma" pitchFamily="34" charset="0"/>
                <a:ea typeface="Tahoma" pitchFamily="34" charset="0"/>
                <a:cs typeface="Tahoma" pitchFamily="34" charset="0"/>
              </a:rPr>
              <a:t>objects</a:t>
            </a:r>
            <a:r>
              <a:rPr lang="it-IT" sz="2400" dirty="0" smtClean="0">
                <a:solidFill>
                  <a:srgbClr val="002060"/>
                </a:solidFill>
                <a:latin typeface="Tahoma" pitchFamily="34" charset="0"/>
                <a:ea typeface="Tahoma" pitchFamily="34" charset="0"/>
                <a:cs typeface="Tahoma" pitchFamily="34" charset="0"/>
              </a:rPr>
              <a:t>)</a:t>
            </a:r>
            <a:r>
              <a:rPr lang="it-IT" sz="2800" dirty="0" smtClean="0">
                <a:solidFill>
                  <a:srgbClr val="002060"/>
                </a:solidFill>
                <a:latin typeface="Tahoma" pitchFamily="34" charset="0"/>
                <a:ea typeface="Tahoma" pitchFamily="34" charset="0"/>
                <a:cs typeface="Tahoma" pitchFamily="34" charset="0"/>
              </a:rPr>
              <a:t> </a:t>
            </a:r>
            <a:r>
              <a:rPr lang="it-IT" sz="2400" i="1" dirty="0" smtClean="0">
                <a:solidFill>
                  <a:srgbClr val="002060"/>
                </a:solidFill>
                <a:latin typeface="Tahoma"/>
                <a:ea typeface="Tahoma"/>
                <a:cs typeface="Tahoma"/>
              </a:rPr>
              <a:t>and</a:t>
            </a:r>
            <a:r>
              <a:rPr lang="it-IT" sz="2400" dirty="0" smtClean="0">
                <a:solidFill>
                  <a:srgbClr val="002060"/>
                </a:solidFill>
                <a:latin typeface="Tahoma"/>
                <a:ea typeface="Tahoma"/>
                <a:cs typeface="Tahoma"/>
              </a:rPr>
              <a:t> </a:t>
            </a:r>
            <a:r>
              <a:rPr lang="el-GR" sz="2800" dirty="0" smtClean="0">
                <a:solidFill>
                  <a:srgbClr val="002060"/>
                </a:solidFill>
                <a:latin typeface="Times New Roman" pitchFamily="18" charset="0"/>
                <a:ea typeface="Tahoma"/>
                <a:cs typeface="Times New Roman" pitchFamily="18" charset="0"/>
              </a:rPr>
              <a:t>Ω</a:t>
            </a:r>
            <a:r>
              <a:rPr lang="it-IT" sz="3200" i="1" baseline="-25000" dirty="0" smtClean="0">
                <a:solidFill>
                  <a:srgbClr val="002060"/>
                </a:solidFill>
                <a:latin typeface="Times New Roman" pitchFamily="18" charset="0"/>
                <a:ea typeface="Tahoma"/>
                <a:cs typeface="Times New Roman" pitchFamily="18" charset="0"/>
              </a:rPr>
              <a:t>out</a:t>
            </a:r>
            <a:r>
              <a:rPr lang="it-IT" sz="2800" dirty="0" smtClean="0">
                <a:solidFill>
                  <a:srgbClr val="002060"/>
                </a:solidFill>
                <a:latin typeface="Times New Roman" pitchFamily="18" charset="0"/>
                <a:ea typeface="Tahoma"/>
                <a:cs typeface="Times New Roman" pitchFamily="18" charset="0"/>
              </a:rPr>
              <a:t> </a:t>
            </a:r>
            <a:r>
              <a:rPr lang="it-IT" sz="2400" dirty="0" smtClean="0">
                <a:solidFill>
                  <a:srgbClr val="002060"/>
                </a:solidFill>
                <a:latin typeface="Tahoma" pitchFamily="34" charset="0"/>
                <a:ea typeface="Tahoma" pitchFamily="34" charset="0"/>
                <a:cs typeface="Tahoma" pitchFamily="34" charset="0"/>
              </a:rPr>
              <a:t>(background)</a:t>
            </a:r>
          </a:p>
          <a:p>
            <a:pPr algn="ctr"/>
            <a:r>
              <a:rPr lang="it-IT" sz="2800" dirty="0" smtClean="0">
                <a:solidFill>
                  <a:srgbClr val="002060"/>
                </a:solidFill>
                <a:latin typeface="Times New Roman" pitchFamily="18" charset="0"/>
                <a:ea typeface="Tahoma"/>
                <a:cs typeface="Times New Roman" pitchFamily="18" charset="0"/>
              </a:rPr>
              <a:t> </a:t>
            </a:r>
            <a:r>
              <a:rPr lang="it-IT" sz="2400" i="1" dirty="0" err="1" smtClean="0">
                <a:solidFill>
                  <a:srgbClr val="002060"/>
                </a:solidFill>
                <a:latin typeface="Tahoma"/>
                <a:ea typeface="Tahoma"/>
                <a:cs typeface="Tahoma"/>
              </a:rPr>
              <a:t>that</a:t>
            </a:r>
            <a:r>
              <a:rPr lang="it-IT" sz="2400" i="1" dirty="0" smtClean="0">
                <a:solidFill>
                  <a:srgbClr val="002060"/>
                </a:solidFill>
                <a:latin typeface="Tahoma"/>
                <a:ea typeface="Tahoma"/>
                <a:cs typeface="Tahoma"/>
              </a:rPr>
              <a:t> </a:t>
            </a:r>
            <a:r>
              <a:rPr lang="it-IT" sz="2400" i="1" dirty="0" err="1" smtClean="0">
                <a:solidFill>
                  <a:srgbClr val="002060"/>
                </a:solidFill>
                <a:latin typeface="Tahoma"/>
                <a:ea typeface="Tahoma"/>
                <a:cs typeface="Tahoma"/>
              </a:rPr>
              <a:t>describe</a:t>
            </a:r>
            <a:r>
              <a:rPr lang="it-IT" sz="2400" i="1" dirty="0" smtClean="0">
                <a:solidFill>
                  <a:srgbClr val="002060"/>
                </a:solidFill>
                <a:latin typeface="Tahoma"/>
                <a:ea typeface="Tahoma"/>
                <a:cs typeface="Tahoma"/>
              </a:rPr>
              <a:t> </a:t>
            </a:r>
            <a:r>
              <a:rPr lang="it-IT" sz="2400" i="1" dirty="0" err="1" smtClean="0">
                <a:solidFill>
                  <a:srgbClr val="002060"/>
                </a:solidFill>
                <a:latin typeface="Tahoma"/>
                <a:ea typeface="Tahoma"/>
                <a:cs typeface="Tahoma"/>
              </a:rPr>
              <a:t>an</a:t>
            </a:r>
            <a:r>
              <a:rPr lang="it-IT" sz="2400" i="1" dirty="0" smtClean="0">
                <a:solidFill>
                  <a:srgbClr val="002060"/>
                </a:solidFill>
                <a:latin typeface="Tahoma"/>
                <a:ea typeface="Tahoma"/>
                <a:cs typeface="Tahoma"/>
              </a:rPr>
              <a:t> </a:t>
            </a:r>
            <a:r>
              <a:rPr lang="it-IT" sz="2400" i="1" dirty="0" err="1" smtClean="0">
                <a:solidFill>
                  <a:srgbClr val="002060"/>
                </a:solidFill>
                <a:latin typeface="Tahoma"/>
                <a:ea typeface="Tahoma"/>
                <a:cs typeface="Tahoma"/>
              </a:rPr>
              <a:t>optimal</a:t>
            </a:r>
            <a:r>
              <a:rPr lang="it-IT" sz="2400" i="1" dirty="0" smtClean="0">
                <a:solidFill>
                  <a:srgbClr val="002060"/>
                </a:solidFill>
                <a:latin typeface="Tahoma"/>
                <a:ea typeface="Tahoma"/>
                <a:cs typeface="Tahoma"/>
              </a:rPr>
              <a:t> </a:t>
            </a:r>
            <a:r>
              <a:rPr lang="it-IT" sz="2400" i="1" dirty="0" err="1" smtClean="0">
                <a:solidFill>
                  <a:srgbClr val="002060"/>
                </a:solidFill>
                <a:latin typeface="Tahoma"/>
                <a:ea typeface="Tahoma"/>
                <a:cs typeface="Tahoma"/>
              </a:rPr>
              <a:t>piecewise</a:t>
            </a:r>
            <a:r>
              <a:rPr lang="it-IT" sz="2400" i="1" dirty="0" smtClean="0">
                <a:solidFill>
                  <a:srgbClr val="002060"/>
                </a:solidFill>
                <a:latin typeface="Tahoma"/>
                <a:ea typeface="Tahoma"/>
                <a:cs typeface="Tahoma"/>
              </a:rPr>
              <a:t> </a:t>
            </a:r>
            <a:r>
              <a:rPr lang="it-IT" sz="2400" i="1" dirty="0" err="1" smtClean="0">
                <a:solidFill>
                  <a:srgbClr val="002060"/>
                </a:solidFill>
                <a:latin typeface="Tahoma"/>
                <a:ea typeface="Tahoma"/>
                <a:cs typeface="Tahoma"/>
              </a:rPr>
              <a:t>constant</a:t>
            </a:r>
            <a:r>
              <a:rPr lang="it-IT" sz="2400" i="1" dirty="0" smtClean="0">
                <a:solidFill>
                  <a:srgbClr val="002060"/>
                </a:solidFill>
                <a:latin typeface="Tahoma"/>
                <a:ea typeface="Tahoma"/>
                <a:cs typeface="Tahoma"/>
              </a:rPr>
              <a:t> </a:t>
            </a:r>
          </a:p>
          <a:p>
            <a:pPr algn="ctr"/>
            <a:r>
              <a:rPr lang="it-IT" sz="2400" i="1" dirty="0" err="1" smtClean="0">
                <a:solidFill>
                  <a:srgbClr val="002060"/>
                </a:solidFill>
                <a:latin typeface="Tahoma"/>
                <a:ea typeface="Tahoma"/>
                <a:cs typeface="Tahoma"/>
              </a:rPr>
              <a:t>approximation</a:t>
            </a:r>
            <a:r>
              <a:rPr lang="it-IT" sz="2400" i="1" dirty="0" smtClean="0">
                <a:solidFill>
                  <a:srgbClr val="002060"/>
                </a:solidFill>
                <a:latin typeface="Tahoma"/>
                <a:ea typeface="Tahoma"/>
                <a:cs typeface="Tahoma"/>
              </a:rPr>
              <a:t> </a:t>
            </a:r>
            <a:r>
              <a:rPr lang="it-IT" sz="2400" i="1" dirty="0" err="1" smtClean="0">
                <a:solidFill>
                  <a:srgbClr val="002060"/>
                </a:solidFill>
                <a:latin typeface="Tahoma"/>
                <a:ea typeface="Tahoma"/>
                <a:cs typeface="Tahoma"/>
              </a:rPr>
              <a:t>of</a:t>
            </a:r>
            <a:r>
              <a:rPr lang="it-IT" sz="2400" i="1" dirty="0" smtClean="0">
                <a:solidFill>
                  <a:srgbClr val="002060"/>
                </a:solidFill>
                <a:latin typeface="Tahoma"/>
                <a:ea typeface="Tahoma"/>
                <a:cs typeface="Tahoma"/>
              </a:rPr>
              <a:t> the </a:t>
            </a:r>
            <a:r>
              <a:rPr lang="it-IT" sz="2400" i="1" dirty="0" err="1" smtClean="0">
                <a:solidFill>
                  <a:srgbClr val="002060"/>
                </a:solidFill>
                <a:latin typeface="Tahoma"/>
                <a:ea typeface="Tahoma"/>
                <a:cs typeface="Tahoma"/>
              </a:rPr>
              <a:t>image</a:t>
            </a:r>
            <a:r>
              <a:rPr lang="it-IT" sz="2400" i="1" dirty="0" smtClean="0">
                <a:solidFill>
                  <a:srgbClr val="002060"/>
                </a:solidFill>
                <a:latin typeface="Tahoma"/>
                <a:ea typeface="Tahoma"/>
                <a:cs typeface="Tahoma"/>
              </a:rPr>
              <a:t>.</a:t>
            </a:r>
            <a:r>
              <a:rPr lang="it-IT" sz="2400" dirty="0" smtClean="0">
                <a:solidFill>
                  <a:srgbClr val="002060"/>
                </a:solidFill>
                <a:latin typeface="Tahoma"/>
                <a:ea typeface="Tahoma"/>
                <a:cs typeface="Tahoma"/>
              </a:rPr>
              <a:t>  </a:t>
            </a:r>
            <a:endParaRPr lang="en-GB" sz="2400" i="1" dirty="0">
              <a:solidFill>
                <a:srgbClr val="002060"/>
              </a:solidFill>
              <a:latin typeface="Tahoma" pitchFamily="34" charset="0"/>
              <a:ea typeface="Tahoma" pitchFamily="34" charset="0"/>
              <a:cs typeface="Tahoma" pitchFamily="34" charset="0"/>
            </a:endParaRPr>
          </a:p>
        </p:txBody>
      </p:sp>
      <p:sp>
        <p:nvSpPr>
          <p:cNvPr id="11" name="CasellaDiTesto 10"/>
          <p:cNvSpPr txBox="1"/>
          <p:nvPr/>
        </p:nvSpPr>
        <p:spPr>
          <a:xfrm>
            <a:off x="3271687" y="714356"/>
            <a:ext cx="5872313" cy="646331"/>
          </a:xfrm>
          <a:prstGeom prst="rect">
            <a:avLst/>
          </a:prstGeom>
          <a:noFill/>
        </p:spPr>
        <p:txBody>
          <a:bodyPr wrap="none" rtlCol="0">
            <a:spAutoFit/>
          </a:bodyPr>
          <a:lstStyle/>
          <a:p>
            <a:pPr algn="r"/>
            <a:r>
              <a:rPr lang="it-IT" i="1" dirty="0" smtClean="0">
                <a:solidFill>
                  <a:srgbClr val="C00000"/>
                </a:solidFill>
                <a:latin typeface="Times New Roman" pitchFamily="18" charset="0"/>
                <a:cs typeface="Times New Roman" pitchFamily="18" charset="0"/>
              </a:rPr>
              <a:t>Chan, </a:t>
            </a:r>
            <a:r>
              <a:rPr lang="it-IT" i="1" dirty="0" err="1" smtClean="0">
                <a:solidFill>
                  <a:srgbClr val="C00000"/>
                </a:solidFill>
                <a:latin typeface="Times New Roman" pitchFamily="18" charset="0"/>
                <a:cs typeface="Times New Roman" pitchFamily="18" charset="0"/>
              </a:rPr>
              <a:t>Vese</a:t>
            </a:r>
            <a:r>
              <a:rPr lang="it-IT" i="1" dirty="0" smtClean="0">
                <a:solidFill>
                  <a:srgbClr val="C00000"/>
                </a:solidFill>
                <a:latin typeface="Times New Roman" pitchFamily="18" charset="0"/>
                <a:cs typeface="Times New Roman" pitchFamily="18" charset="0"/>
              </a:rPr>
              <a:t>, </a:t>
            </a:r>
          </a:p>
          <a:p>
            <a:pPr algn="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Active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Contour</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Without</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Edges</a:t>
            </a:r>
            <a:r>
              <a:rPr lang="it-IT" i="1" dirty="0" smtClean="0">
                <a:solidFill>
                  <a:srgbClr val="C00000"/>
                </a:solidFill>
                <a:latin typeface="Times New Roman" pitchFamily="18" charset="0"/>
                <a:cs typeface="Times New Roman" pitchFamily="18" charset="0"/>
              </a:rPr>
              <a:t>”, IEEE Trans. on </a:t>
            </a:r>
            <a:r>
              <a:rPr lang="it-IT" i="1" dirty="0" err="1" smtClean="0">
                <a:solidFill>
                  <a:srgbClr val="C00000"/>
                </a:solidFill>
                <a:latin typeface="Times New Roman" pitchFamily="18" charset="0"/>
                <a:cs typeface="Times New Roman" pitchFamily="18" charset="0"/>
              </a:rPr>
              <a:t>Im</a:t>
            </a:r>
            <a:r>
              <a:rPr lang="it-IT" i="1" dirty="0" smtClean="0">
                <a:solidFill>
                  <a:srgbClr val="C00000"/>
                </a:solidFill>
                <a:latin typeface="Times New Roman" pitchFamily="18" charset="0"/>
                <a:cs typeface="Times New Roman" pitchFamily="18" charset="0"/>
              </a:rPr>
              <a:t>. Proc.  </a:t>
            </a:r>
            <a:endParaRPr lang="en-GB" i="1" dirty="0">
              <a:solidFill>
                <a:srgbClr val="C00000"/>
              </a:solidFill>
              <a:latin typeface="Times New Roman" pitchFamily="18" charset="0"/>
              <a:cs typeface="Times New Roman" pitchFamily="18" charset="0"/>
            </a:endParaRPr>
          </a:p>
        </p:txBody>
      </p:sp>
      <p:sp>
        <p:nvSpPr>
          <p:cNvPr id="15" name="Parentesi graffa aperta 14"/>
          <p:cNvSpPr/>
          <p:nvPr/>
        </p:nvSpPr>
        <p:spPr>
          <a:xfrm rot="16200000">
            <a:off x="4679159" y="2607463"/>
            <a:ext cx="428626" cy="7215240"/>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CasellaDiTesto 15"/>
          <p:cNvSpPr txBox="1"/>
          <p:nvPr/>
        </p:nvSpPr>
        <p:spPr>
          <a:xfrm>
            <a:off x="5500695" y="4845618"/>
            <a:ext cx="1789272" cy="369332"/>
          </a:xfrm>
          <a:prstGeom prst="rect">
            <a:avLst/>
          </a:prstGeom>
          <a:noFill/>
        </p:spPr>
        <p:txBody>
          <a:bodyPr wrap="none" rtlCol="0">
            <a:spAutoFit/>
          </a:bodyPr>
          <a:lstStyle/>
          <a:p>
            <a:r>
              <a:rPr lang="it-IT" b="1" dirty="0" err="1" smtClean="0">
                <a:solidFill>
                  <a:schemeClr val="tx2"/>
                </a:solidFill>
                <a:latin typeface="Tahoma" pitchFamily="34" charset="0"/>
                <a:ea typeface="Tahoma" pitchFamily="34" charset="0"/>
                <a:cs typeface="Tahoma" pitchFamily="34" charset="0"/>
              </a:rPr>
              <a:t>Internal</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force</a:t>
            </a:r>
            <a:endParaRPr lang="en-GB" b="1" dirty="0">
              <a:solidFill>
                <a:schemeClr val="tx2"/>
              </a:solidFill>
              <a:latin typeface="Tahoma" pitchFamily="34" charset="0"/>
              <a:ea typeface="Tahoma" pitchFamily="34" charset="0"/>
              <a:cs typeface="Tahoma" pitchFamily="34" charset="0"/>
            </a:endParaRPr>
          </a:p>
        </p:txBody>
      </p:sp>
      <p:sp>
        <p:nvSpPr>
          <p:cNvPr id="17" name="CasellaDiTesto 16"/>
          <p:cNvSpPr txBox="1"/>
          <p:nvPr/>
        </p:nvSpPr>
        <p:spPr>
          <a:xfrm>
            <a:off x="4260484" y="6417254"/>
            <a:ext cx="1930337" cy="369332"/>
          </a:xfrm>
          <a:prstGeom prst="rect">
            <a:avLst/>
          </a:prstGeom>
          <a:noFill/>
        </p:spPr>
        <p:txBody>
          <a:bodyPr wrap="none" rtlCol="0">
            <a:spAutoFit/>
          </a:bodyPr>
          <a:lstStyle/>
          <a:p>
            <a:r>
              <a:rPr lang="it-IT" b="1" dirty="0" err="1" smtClean="0">
                <a:solidFill>
                  <a:schemeClr val="tx2"/>
                </a:solidFill>
                <a:latin typeface="Tahoma" pitchFamily="34" charset="0"/>
                <a:ea typeface="Tahoma" pitchFamily="34" charset="0"/>
                <a:cs typeface="Tahoma" pitchFamily="34" charset="0"/>
              </a:rPr>
              <a:t>External</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forces</a:t>
            </a:r>
            <a:endParaRPr lang="en-GB" b="1" dirty="0">
              <a:solidFill>
                <a:schemeClr val="tx2"/>
              </a:solidFill>
              <a:latin typeface="Tahoma" pitchFamily="34" charset="0"/>
              <a:ea typeface="Tahoma" pitchFamily="34" charset="0"/>
              <a:cs typeface="Tahoma" pitchFamily="34" charset="0"/>
            </a:endParaRPr>
          </a:p>
        </p:txBody>
      </p:sp>
      <p:graphicFrame>
        <p:nvGraphicFramePr>
          <p:cNvPr id="6150" name="Object 6"/>
          <p:cNvGraphicFramePr>
            <a:graphicFrameLocks noChangeAspect="1"/>
          </p:cNvGraphicFramePr>
          <p:nvPr/>
        </p:nvGraphicFramePr>
        <p:xfrm>
          <a:off x="206378" y="4786315"/>
          <a:ext cx="4865688" cy="673100"/>
        </p:xfrm>
        <a:graphic>
          <a:graphicData uri="http://schemas.openxmlformats.org/presentationml/2006/ole">
            <p:oleObj spid="_x0000_s6150" name="Equazione" r:id="rId8" imgW="2108160" imgH="291960" progId="Equation.3">
              <p:embed/>
            </p:oleObj>
          </a:graphicData>
        </a:graphic>
      </p:graphicFrame>
      <p:graphicFrame>
        <p:nvGraphicFramePr>
          <p:cNvPr id="6151" name="Object 7"/>
          <p:cNvGraphicFramePr>
            <a:graphicFrameLocks noChangeAspect="1"/>
          </p:cNvGraphicFramePr>
          <p:nvPr/>
        </p:nvGraphicFramePr>
        <p:xfrm>
          <a:off x="1046163" y="5329240"/>
          <a:ext cx="7507287" cy="762000"/>
        </p:xfrm>
        <a:graphic>
          <a:graphicData uri="http://schemas.openxmlformats.org/presentationml/2006/ole">
            <p:oleObj spid="_x0000_s6151" name="Equazione" r:id="rId9" imgW="3251160" imgH="330120" progId="Equation.3">
              <p:embed/>
            </p:oleObj>
          </a:graphicData>
        </a:graphic>
      </p:graphicFrame>
      <p:sp>
        <p:nvSpPr>
          <p:cNvPr id="20" name="Parentesi graffa aperta 19"/>
          <p:cNvSpPr/>
          <p:nvPr/>
        </p:nvSpPr>
        <p:spPr>
          <a:xfrm rot="10800000">
            <a:off x="5000628" y="4786322"/>
            <a:ext cx="357190" cy="490542"/>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193431" y="928670"/>
            <a:ext cx="6378833" cy="7143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p:cNvSpPr txBox="1"/>
          <p:nvPr/>
        </p:nvSpPr>
        <p:spPr>
          <a:xfrm>
            <a:off x="214282" y="1000108"/>
            <a:ext cx="6072230" cy="523220"/>
          </a:xfrm>
          <a:prstGeom prst="rect">
            <a:avLst/>
          </a:prstGeom>
          <a:noFill/>
        </p:spPr>
        <p:txBody>
          <a:bodyPr wrap="square" rtlCol="0">
            <a:spAutoFit/>
          </a:bodyPr>
          <a:lstStyle/>
          <a:p>
            <a:r>
              <a:rPr lang="it-IT" sz="2400" i="1" dirty="0" err="1" smtClean="0">
                <a:solidFill>
                  <a:srgbClr val="002060"/>
                </a:solidFill>
                <a:latin typeface="Tahoma" pitchFamily="34" charset="0"/>
                <a:ea typeface="Tahoma" pitchFamily="34" charset="0"/>
                <a:cs typeface="Tahoma" pitchFamily="34" charset="0"/>
              </a:rPr>
              <a:t>Keeping</a:t>
            </a:r>
            <a:r>
              <a:rPr lang="it-IT" sz="2400" i="1" dirty="0" smtClean="0">
                <a:solidFill>
                  <a:srgbClr val="002060"/>
                </a:solidFill>
                <a:latin typeface="Tahoma"/>
                <a:ea typeface="Tahoma"/>
                <a:cs typeface="Tahoma"/>
              </a:rPr>
              <a:t> </a:t>
            </a:r>
            <a:r>
              <a:rPr lang="it-IT" sz="2400" dirty="0" smtClean="0">
                <a:solidFill>
                  <a:srgbClr val="002060"/>
                </a:solidFill>
                <a:latin typeface="Tahoma"/>
                <a:ea typeface="Tahoma"/>
                <a:cs typeface="Tahoma"/>
              </a:rPr>
              <a:t> </a:t>
            </a:r>
            <a:r>
              <a:rPr lang="it-IT" sz="2800" i="1" dirty="0" smtClean="0">
                <a:solidFill>
                  <a:srgbClr val="002060"/>
                </a:solidFill>
                <a:latin typeface="Times New Roman" pitchFamily="18" charset="0"/>
                <a:ea typeface="Tahoma"/>
                <a:cs typeface="Times New Roman" pitchFamily="18" charset="0"/>
                <a:sym typeface="Symbol"/>
              </a:rPr>
              <a:t>  </a:t>
            </a:r>
            <a:r>
              <a:rPr lang="it-IT" sz="2400" i="1" dirty="0" err="1" smtClean="0">
                <a:solidFill>
                  <a:srgbClr val="002060"/>
                </a:solidFill>
                <a:latin typeface="Tahoma" pitchFamily="34" charset="0"/>
                <a:ea typeface="Tahoma" pitchFamily="34" charset="0"/>
                <a:cs typeface="Tahoma" pitchFamily="34" charset="0"/>
              </a:rPr>
              <a:t>fixed</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we</a:t>
            </a:r>
            <a:r>
              <a:rPr lang="it-IT" sz="2400" i="1" dirty="0" smtClean="0">
                <a:solidFill>
                  <a:srgbClr val="002060"/>
                </a:solidFill>
                <a:latin typeface="Tahoma" pitchFamily="34" charset="0"/>
                <a:ea typeface="Tahoma" pitchFamily="34" charset="0"/>
                <a:cs typeface="Tahoma" pitchFamily="34" charset="0"/>
              </a:rPr>
              <a:t> can </a:t>
            </a:r>
            <a:r>
              <a:rPr lang="it-IT" sz="2400" i="1" dirty="0" err="1" smtClean="0">
                <a:solidFill>
                  <a:srgbClr val="002060"/>
                </a:solidFill>
                <a:latin typeface="Tahoma" pitchFamily="34" charset="0"/>
                <a:ea typeface="Tahoma" pitchFamily="34" charset="0"/>
                <a:cs typeface="Tahoma" pitchFamily="34" charset="0"/>
              </a:rPr>
              <a:t>compute</a:t>
            </a:r>
            <a:r>
              <a:rPr lang="it-IT" sz="2400" i="1" dirty="0" smtClean="0">
                <a:solidFill>
                  <a:srgbClr val="002060"/>
                </a:solidFill>
                <a:latin typeface="Tahoma" pitchFamily="34" charset="0"/>
                <a:ea typeface="Tahoma" pitchFamily="34" charset="0"/>
                <a:cs typeface="Tahoma" pitchFamily="34" charset="0"/>
              </a:rPr>
              <a:t> </a:t>
            </a:r>
            <a:endParaRPr lang="en-GB" sz="2400" i="1" dirty="0">
              <a:latin typeface="Times New Roman" pitchFamily="18" charset="0"/>
              <a:ea typeface="Tahoma" pitchFamily="34" charset="0"/>
              <a:cs typeface="Times New Roman" pitchFamily="18" charset="0"/>
            </a:endParaRPr>
          </a:p>
        </p:txBody>
      </p:sp>
      <p:sp>
        <p:nvSpPr>
          <p:cNvPr id="2" name="Titolo 1"/>
          <p:cNvSpPr>
            <a:spLocks noGrp="1"/>
          </p:cNvSpPr>
          <p:nvPr>
            <p:ph type="title"/>
          </p:nvPr>
        </p:nvSpPr>
        <p:spPr>
          <a:xfrm>
            <a:off x="457200" y="-71462"/>
            <a:ext cx="8686800" cy="1143000"/>
          </a:xfrm>
        </p:spPr>
        <p:txBody>
          <a:bodyPr>
            <a:normAutofit/>
          </a:bodyPr>
          <a:lstStyle/>
          <a:p>
            <a:r>
              <a:rPr lang="it-IT" dirty="0" err="1" smtClean="0"/>
              <a:t>Euler-Lagrange</a:t>
            </a:r>
            <a:r>
              <a:rPr lang="it-IT" dirty="0" smtClean="0"/>
              <a:t> </a:t>
            </a:r>
            <a:r>
              <a:rPr lang="it-IT" dirty="0" err="1" smtClean="0"/>
              <a:t>Regularized</a:t>
            </a:r>
            <a:r>
              <a:rPr lang="it-IT" dirty="0" smtClean="0"/>
              <a:t> </a:t>
            </a:r>
            <a:r>
              <a:rPr lang="it-IT" dirty="0" err="1" smtClean="0"/>
              <a:t>Equations</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24</a:t>
            </a:fld>
            <a:endParaRPr lang="it-IT"/>
          </a:p>
        </p:txBody>
      </p:sp>
      <p:graphicFrame>
        <p:nvGraphicFramePr>
          <p:cNvPr id="7" name="Oggetto 6"/>
          <p:cNvGraphicFramePr>
            <a:graphicFrameLocks noChangeAspect="1"/>
          </p:cNvGraphicFramePr>
          <p:nvPr/>
        </p:nvGraphicFramePr>
        <p:xfrm>
          <a:off x="388908" y="1714500"/>
          <a:ext cx="3865554" cy="1111877"/>
        </p:xfrm>
        <a:graphic>
          <a:graphicData uri="http://schemas.openxmlformats.org/presentationml/2006/ole">
            <p:oleObj spid="_x0000_s53250" name="Equazione" r:id="rId4" imgW="2120760" imgH="583920" progId="Equation.3">
              <p:embed/>
            </p:oleObj>
          </a:graphicData>
        </a:graphic>
      </p:graphicFrame>
      <p:sp>
        <p:nvSpPr>
          <p:cNvPr id="9" name="Rettangolo arrotondato 8"/>
          <p:cNvSpPr/>
          <p:nvPr/>
        </p:nvSpPr>
        <p:spPr>
          <a:xfrm>
            <a:off x="193431" y="4500570"/>
            <a:ext cx="8164783" cy="1857388"/>
          </a:xfrm>
          <a:prstGeom prst="round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6"/>
          <p:cNvGraphicFramePr>
            <a:graphicFrameLocks noChangeAspect="1"/>
          </p:cNvGraphicFramePr>
          <p:nvPr/>
        </p:nvGraphicFramePr>
        <p:xfrm>
          <a:off x="322263" y="4556126"/>
          <a:ext cx="7821637" cy="1168196"/>
        </p:xfrm>
        <a:graphic>
          <a:graphicData uri="http://schemas.openxmlformats.org/presentationml/2006/ole">
            <p:oleObj spid="_x0000_s53251" name="Equazione" r:id="rId5" imgW="3568680" imgH="533160" progId="Equation.3">
              <p:embed/>
            </p:oleObj>
          </a:graphicData>
        </a:graphic>
      </p:graphicFrame>
      <p:graphicFrame>
        <p:nvGraphicFramePr>
          <p:cNvPr id="8197" name="Object 5"/>
          <p:cNvGraphicFramePr>
            <a:graphicFrameLocks noChangeAspect="1"/>
          </p:cNvGraphicFramePr>
          <p:nvPr/>
        </p:nvGraphicFramePr>
        <p:xfrm>
          <a:off x="357158" y="3000375"/>
          <a:ext cx="4373566" cy="1111877"/>
        </p:xfrm>
        <a:graphic>
          <a:graphicData uri="http://schemas.openxmlformats.org/presentationml/2006/ole">
            <p:oleObj spid="_x0000_s53252" name="Equazione" r:id="rId6" imgW="2400120" imgH="583920" progId="Equation.3">
              <p:embed/>
            </p:oleObj>
          </a:graphicData>
        </a:graphic>
      </p:graphicFrame>
      <p:graphicFrame>
        <p:nvGraphicFramePr>
          <p:cNvPr id="19" name="Oggetto 18"/>
          <p:cNvGraphicFramePr>
            <a:graphicFrameLocks noChangeAspect="1"/>
          </p:cNvGraphicFramePr>
          <p:nvPr/>
        </p:nvGraphicFramePr>
        <p:xfrm>
          <a:off x="571473" y="5500702"/>
          <a:ext cx="6286544" cy="905977"/>
        </p:xfrm>
        <a:graphic>
          <a:graphicData uri="http://schemas.openxmlformats.org/presentationml/2006/ole">
            <p:oleObj spid="_x0000_s53253" name="Equazione" r:id="rId7" imgW="3085920" imgH="444240" progId="Equation.3">
              <p:embed/>
            </p:oleObj>
          </a:graphicData>
        </a:graphic>
      </p:graphicFrame>
      <p:sp>
        <p:nvSpPr>
          <p:cNvPr id="23" name="Rettangolo arrotondato 22"/>
          <p:cNvSpPr/>
          <p:nvPr/>
        </p:nvSpPr>
        <p:spPr>
          <a:xfrm>
            <a:off x="5521545" y="2000240"/>
            <a:ext cx="3408173" cy="19288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Object 2"/>
          <p:cNvGraphicFramePr>
            <a:graphicFrameLocks noChangeAspect="1"/>
          </p:cNvGraphicFramePr>
          <p:nvPr/>
        </p:nvGraphicFramePr>
        <p:xfrm>
          <a:off x="5694813" y="2056482"/>
          <a:ext cx="3231492" cy="845457"/>
        </p:xfrm>
        <a:graphic>
          <a:graphicData uri="http://schemas.openxmlformats.org/presentationml/2006/ole">
            <p:oleObj spid="_x0000_s53254" name="Equazione" r:id="rId8" imgW="1650960" imgH="431640" progId="Equation.3">
              <p:embed/>
            </p:oleObj>
          </a:graphicData>
        </a:graphic>
      </p:graphicFrame>
      <p:graphicFrame>
        <p:nvGraphicFramePr>
          <p:cNvPr id="25" name="Object 3"/>
          <p:cNvGraphicFramePr>
            <a:graphicFrameLocks noChangeAspect="1"/>
          </p:cNvGraphicFramePr>
          <p:nvPr/>
        </p:nvGraphicFramePr>
        <p:xfrm>
          <a:off x="5643570" y="3000372"/>
          <a:ext cx="3057340" cy="821642"/>
        </p:xfrm>
        <a:graphic>
          <a:graphicData uri="http://schemas.openxmlformats.org/presentationml/2006/ole">
            <p:oleObj spid="_x0000_s53255" name="Equazione" r:id="rId9" imgW="1562040" imgH="419040" progId="Equation.3">
              <p:embed/>
            </p:oleObj>
          </a:graphicData>
        </a:graphic>
      </p:graphicFrame>
      <p:sp>
        <p:nvSpPr>
          <p:cNvPr id="26" name="CasellaDiTesto 25"/>
          <p:cNvSpPr txBox="1"/>
          <p:nvPr/>
        </p:nvSpPr>
        <p:spPr>
          <a:xfrm>
            <a:off x="6123028" y="3929066"/>
            <a:ext cx="2592376" cy="369332"/>
          </a:xfrm>
          <a:prstGeom prst="rect">
            <a:avLst/>
          </a:prstGeom>
          <a:noFill/>
        </p:spPr>
        <p:txBody>
          <a:bodyPr wrap="none" rtlCol="0">
            <a:spAutoFit/>
          </a:bodyPr>
          <a:lstStyle/>
          <a:p>
            <a:r>
              <a:rPr lang="it-IT" b="1" dirty="0" err="1" smtClean="0">
                <a:solidFill>
                  <a:schemeClr val="tx2"/>
                </a:solidFill>
                <a:latin typeface="Tahoma" pitchFamily="34" charset="0"/>
                <a:ea typeface="Tahoma" pitchFamily="34" charset="0"/>
                <a:cs typeface="Tahoma" pitchFamily="34" charset="0"/>
              </a:rPr>
              <a:t>Regularized</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function</a:t>
            </a:r>
            <a:endParaRPr lang="en-GB" b="1" dirty="0">
              <a:solidFill>
                <a:schemeClr val="tx2"/>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285720" y="1928802"/>
            <a:ext cx="7000924" cy="4143404"/>
          </a:xfrm>
          <a:prstGeom prst="round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p:txBody>
          <a:bodyPr/>
          <a:lstStyle/>
          <a:p>
            <a:r>
              <a:rPr lang="it-IT" dirty="0" err="1" smtClean="0"/>
              <a:t>Discretization</a:t>
            </a:r>
            <a:endParaRPr lang="en-GB" dirty="0"/>
          </a:p>
        </p:txBody>
      </p:sp>
      <p:sp>
        <p:nvSpPr>
          <p:cNvPr id="5" name="Rettangolo 4"/>
          <p:cNvSpPr/>
          <p:nvPr/>
        </p:nvSpPr>
        <p:spPr>
          <a:xfrm>
            <a:off x="642910" y="928670"/>
            <a:ext cx="7715304" cy="857256"/>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p:cNvSpPr txBox="1"/>
          <p:nvPr/>
        </p:nvSpPr>
        <p:spPr>
          <a:xfrm>
            <a:off x="642910" y="952670"/>
            <a:ext cx="7929618" cy="830997"/>
          </a:xfrm>
          <a:prstGeom prst="rect">
            <a:avLst/>
          </a:prstGeom>
          <a:noFill/>
        </p:spPr>
        <p:txBody>
          <a:bodyPr wrap="square" rtlCol="0">
            <a:spAutoFit/>
          </a:bodyPr>
          <a:lstStyle/>
          <a:p>
            <a:pPr algn="ctr"/>
            <a:r>
              <a:rPr lang="it-IT" sz="2400" i="1" dirty="0" err="1" smtClean="0">
                <a:solidFill>
                  <a:srgbClr val="002060"/>
                </a:solidFill>
                <a:latin typeface="Tahoma" pitchFamily="34" charset="0"/>
                <a:ea typeface="Tahoma" pitchFamily="34" charset="0"/>
                <a:cs typeface="Tahoma" pitchFamily="34" charset="0"/>
              </a:rPr>
              <a:t>Euler-Lagrange</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equation</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is</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discretized</a:t>
            </a:r>
            <a:r>
              <a:rPr lang="it-IT" sz="2400" i="1" dirty="0" smtClean="0">
                <a:solidFill>
                  <a:srgbClr val="002060"/>
                </a:solidFill>
                <a:latin typeface="Tahoma" pitchFamily="34" charset="0"/>
                <a:ea typeface="Tahoma" pitchFamily="34" charset="0"/>
                <a:cs typeface="Tahoma" pitchFamily="34" charset="0"/>
              </a:rPr>
              <a:t> </a:t>
            </a:r>
          </a:p>
          <a:p>
            <a:pPr algn="ctr"/>
            <a:r>
              <a:rPr lang="it-IT" sz="2400" i="1" dirty="0" err="1" smtClean="0">
                <a:solidFill>
                  <a:srgbClr val="002060"/>
                </a:solidFill>
                <a:latin typeface="Tahoma" pitchFamily="34" charset="0"/>
                <a:ea typeface="Tahoma" pitchFamily="34" charset="0"/>
                <a:cs typeface="Tahoma" pitchFamily="34" charset="0"/>
              </a:rPr>
              <a:t>by</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means</a:t>
            </a:r>
            <a:r>
              <a:rPr lang="it-IT" sz="2400" i="1" dirty="0" smtClean="0">
                <a:solidFill>
                  <a:srgbClr val="002060"/>
                </a:solidFill>
                <a:latin typeface="Tahoma" pitchFamily="34" charset="0"/>
                <a:ea typeface="Tahoma" pitchFamily="34" charset="0"/>
                <a:cs typeface="Tahoma" pitchFamily="34" charset="0"/>
              </a:rPr>
              <a:t>  a finite </a:t>
            </a:r>
            <a:r>
              <a:rPr lang="it-IT" sz="2400" i="1" dirty="0" err="1" smtClean="0">
                <a:solidFill>
                  <a:srgbClr val="002060"/>
                </a:solidFill>
                <a:latin typeface="Tahoma" pitchFamily="34" charset="0"/>
                <a:ea typeface="Tahoma" pitchFamily="34" charset="0"/>
                <a:cs typeface="Tahoma" pitchFamily="34" charset="0"/>
              </a:rPr>
              <a:t>differences</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semi-implicit</a:t>
            </a:r>
            <a:r>
              <a:rPr lang="it-IT" sz="2400" i="1" dirty="0" smtClean="0">
                <a:solidFill>
                  <a:srgbClr val="002060"/>
                </a:solidFill>
                <a:latin typeface="Tahoma" pitchFamily="34" charset="0"/>
                <a:ea typeface="Tahoma" pitchFamily="34" charset="0"/>
                <a:cs typeface="Tahoma" pitchFamily="34" charset="0"/>
              </a:rPr>
              <a:t> </a:t>
            </a:r>
            <a:r>
              <a:rPr lang="it-IT" sz="2400" i="1" dirty="0" err="1" smtClean="0">
                <a:solidFill>
                  <a:srgbClr val="002060"/>
                </a:solidFill>
                <a:latin typeface="Tahoma" pitchFamily="34" charset="0"/>
                <a:ea typeface="Tahoma" pitchFamily="34" charset="0"/>
                <a:cs typeface="Tahoma" pitchFamily="34" charset="0"/>
              </a:rPr>
              <a:t>scheme</a:t>
            </a:r>
            <a:r>
              <a:rPr lang="it-IT" sz="2400" i="1" dirty="0" smtClean="0">
                <a:solidFill>
                  <a:srgbClr val="002060"/>
                </a:solidFill>
                <a:latin typeface="Tahoma" pitchFamily="34" charset="0"/>
                <a:ea typeface="Tahoma" pitchFamily="34" charset="0"/>
                <a:cs typeface="Tahoma" pitchFamily="34" charset="0"/>
              </a:rPr>
              <a:t>.</a:t>
            </a:r>
          </a:p>
        </p:txBody>
      </p:sp>
      <p:graphicFrame>
        <p:nvGraphicFramePr>
          <p:cNvPr id="43010" name="Object 2"/>
          <p:cNvGraphicFramePr>
            <a:graphicFrameLocks noChangeAspect="1"/>
          </p:cNvGraphicFramePr>
          <p:nvPr/>
        </p:nvGraphicFramePr>
        <p:xfrm>
          <a:off x="1500166" y="5357826"/>
          <a:ext cx="5418152" cy="676271"/>
        </p:xfrm>
        <a:graphic>
          <a:graphicData uri="http://schemas.openxmlformats.org/presentationml/2006/ole">
            <p:oleObj spid="_x0000_s43010" name="Equazione" r:id="rId3" imgW="2336760" imgH="291960" progId="Equation.3">
              <p:embed/>
            </p:oleObj>
          </a:graphicData>
        </a:graphic>
      </p:graphicFrame>
      <p:graphicFrame>
        <p:nvGraphicFramePr>
          <p:cNvPr id="43011" name="Object 3"/>
          <p:cNvGraphicFramePr>
            <a:graphicFrameLocks noChangeAspect="1"/>
          </p:cNvGraphicFramePr>
          <p:nvPr/>
        </p:nvGraphicFramePr>
        <p:xfrm>
          <a:off x="525462" y="1957388"/>
          <a:ext cx="3089275" cy="995362"/>
        </p:xfrm>
        <a:graphic>
          <a:graphicData uri="http://schemas.openxmlformats.org/presentationml/2006/ole">
            <p:oleObj spid="_x0000_s43011" name="Equazione" r:id="rId4" imgW="1218960" imgH="431640" progId="Equation.3">
              <p:embed/>
            </p:oleObj>
          </a:graphicData>
        </a:graphic>
      </p:graphicFrame>
      <p:graphicFrame>
        <p:nvGraphicFramePr>
          <p:cNvPr id="43012" name="Object 4"/>
          <p:cNvGraphicFramePr>
            <a:graphicFrameLocks noChangeAspect="1"/>
          </p:cNvGraphicFramePr>
          <p:nvPr/>
        </p:nvGraphicFramePr>
        <p:xfrm>
          <a:off x="1071538" y="2621424"/>
          <a:ext cx="6108696" cy="1416060"/>
        </p:xfrm>
        <a:graphic>
          <a:graphicData uri="http://schemas.openxmlformats.org/presentationml/2006/ole">
            <p:oleObj spid="_x0000_s43012" name="Equazione" r:id="rId5" imgW="2844720" imgH="660240" progId="Equation.3">
              <p:embed/>
            </p:oleObj>
          </a:graphicData>
        </a:graphic>
      </p:graphicFrame>
      <p:graphicFrame>
        <p:nvGraphicFramePr>
          <p:cNvPr id="43014" name="Object 6"/>
          <p:cNvGraphicFramePr>
            <a:graphicFrameLocks noChangeAspect="1"/>
          </p:cNvGraphicFramePr>
          <p:nvPr/>
        </p:nvGraphicFramePr>
        <p:xfrm>
          <a:off x="891792" y="3948542"/>
          <a:ext cx="6323414" cy="1409284"/>
        </p:xfrm>
        <a:graphic>
          <a:graphicData uri="http://schemas.openxmlformats.org/presentationml/2006/ole">
            <p:oleObj spid="_x0000_s43014" name="Equazione" r:id="rId6" imgW="2958840" imgH="660240" progId="Equation.3">
              <p:embed/>
            </p:oleObj>
          </a:graphicData>
        </a:graphic>
      </p:graphicFrame>
      <p:sp>
        <p:nvSpPr>
          <p:cNvPr id="13" name="CasellaDiTesto 12"/>
          <p:cNvSpPr txBox="1"/>
          <p:nvPr/>
        </p:nvSpPr>
        <p:spPr>
          <a:xfrm>
            <a:off x="7538161" y="3505802"/>
            <a:ext cx="1820185" cy="923330"/>
          </a:xfrm>
          <a:prstGeom prst="rect">
            <a:avLst/>
          </a:prstGeom>
          <a:noFill/>
        </p:spPr>
        <p:txBody>
          <a:bodyPr wrap="square" rtlCol="0">
            <a:spAutoFit/>
          </a:bodyPr>
          <a:lstStyle/>
          <a:p>
            <a:pPr algn="ctr"/>
            <a:r>
              <a:rPr lang="it-IT" b="1" dirty="0" smtClean="0">
                <a:solidFill>
                  <a:schemeClr val="tx2"/>
                </a:solidFill>
                <a:latin typeface="Tahoma" pitchFamily="34" charset="0"/>
                <a:ea typeface="Tahoma" pitchFamily="34" charset="0"/>
                <a:cs typeface="Tahoma" pitchFamily="34" charset="0"/>
              </a:rPr>
              <a:t>Discrete </a:t>
            </a:r>
            <a:r>
              <a:rPr lang="it-IT" b="1" dirty="0" err="1" smtClean="0">
                <a:solidFill>
                  <a:schemeClr val="tx2"/>
                </a:solidFill>
                <a:latin typeface="Tahoma" pitchFamily="34" charset="0"/>
                <a:ea typeface="Tahoma" pitchFamily="34" charset="0"/>
                <a:cs typeface="Tahoma" pitchFamily="34" charset="0"/>
              </a:rPr>
              <a:t>divergence</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operator</a:t>
            </a:r>
            <a:endParaRPr lang="en-GB" b="1" dirty="0">
              <a:solidFill>
                <a:schemeClr val="tx2"/>
              </a:solidFill>
              <a:latin typeface="Tahoma" pitchFamily="34" charset="0"/>
              <a:ea typeface="Tahoma" pitchFamily="34" charset="0"/>
              <a:cs typeface="Tahoma" pitchFamily="34" charset="0"/>
            </a:endParaRPr>
          </a:p>
        </p:txBody>
      </p:sp>
      <p:sp>
        <p:nvSpPr>
          <p:cNvPr id="14" name="Parentesi graffa aperta 13"/>
          <p:cNvSpPr/>
          <p:nvPr/>
        </p:nvSpPr>
        <p:spPr>
          <a:xfrm rot="10800000">
            <a:off x="6715138" y="2571744"/>
            <a:ext cx="1000133" cy="2786082"/>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CasellaDiTesto 14"/>
          <p:cNvSpPr txBox="1"/>
          <p:nvPr/>
        </p:nvSpPr>
        <p:spPr>
          <a:xfrm>
            <a:off x="2912472" y="5997379"/>
            <a:ext cx="6231578" cy="646331"/>
          </a:xfrm>
          <a:prstGeom prst="rect">
            <a:avLst/>
          </a:prstGeom>
          <a:noFill/>
        </p:spPr>
        <p:txBody>
          <a:bodyPr wrap="none" rtlCol="0">
            <a:spAutoFit/>
          </a:bodyPr>
          <a:lstStyle/>
          <a:p>
            <a:pPr algn="r"/>
            <a:r>
              <a:rPr lang="it-IT" i="1" dirty="0" err="1" smtClean="0">
                <a:solidFill>
                  <a:srgbClr val="C00000"/>
                </a:solidFill>
                <a:latin typeface="Times New Roman" pitchFamily="18" charset="0"/>
                <a:cs typeface="Times New Roman" pitchFamily="18" charset="0"/>
              </a:rPr>
              <a:t>Rudin</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Osher</a:t>
            </a:r>
            <a:r>
              <a:rPr lang="it-IT" i="1" dirty="0" smtClean="0">
                <a:solidFill>
                  <a:srgbClr val="C00000"/>
                </a:solidFill>
                <a:latin typeface="Times New Roman" pitchFamily="18" charset="0"/>
                <a:cs typeface="Times New Roman" pitchFamily="18" charset="0"/>
              </a:rPr>
              <a:t>, Fatemi, </a:t>
            </a:r>
          </a:p>
          <a:p>
            <a:pPr algn="r"/>
            <a:r>
              <a:rPr lang="it-IT" i="1" dirty="0" smtClean="0">
                <a:solidFill>
                  <a:srgbClr val="C00000"/>
                </a:solidFill>
                <a:latin typeface="Times New Roman" pitchFamily="18" charset="0"/>
                <a:cs typeface="Times New Roman" pitchFamily="18" charset="0"/>
              </a:rPr>
              <a:t>“ Non Linear Total  </a:t>
            </a:r>
            <a:r>
              <a:rPr lang="it-IT" i="1" dirty="0" err="1" smtClean="0">
                <a:solidFill>
                  <a:srgbClr val="C00000"/>
                </a:solidFill>
                <a:latin typeface="Times New Roman" pitchFamily="18" charset="0"/>
                <a:cs typeface="Times New Roman" pitchFamily="18" charset="0"/>
              </a:rPr>
              <a:t>Variation</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Based</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Noise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Removal</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Algorithm</a:t>
            </a:r>
            <a:r>
              <a:rPr lang="it-IT" i="1" dirty="0" smtClean="0">
                <a:solidFill>
                  <a:srgbClr val="C00000"/>
                </a:solidFill>
                <a:latin typeface="Times New Roman" pitchFamily="18" charset="0"/>
                <a:cs typeface="Times New Roman" pitchFamily="18" charset="0"/>
              </a:rPr>
              <a:t>” </a:t>
            </a:r>
            <a:endParaRPr lang="en-GB" i="1" dirty="0">
              <a:solidFill>
                <a:srgbClr val="C00000"/>
              </a:solidFill>
              <a:latin typeface="Times New Roman" pitchFamily="18" charset="0"/>
              <a:cs typeface="Times New Roman" pitchFamily="18" charset="0"/>
            </a:endParaRPr>
          </a:p>
        </p:txBody>
      </p:sp>
      <p:cxnSp>
        <p:nvCxnSpPr>
          <p:cNvPr id="17" name="Connettore 2 16"/>
          <p:cNvCxnSpPr/>
          <p:nvPr/>
        </p:nvCxnSpPr>
        <p:spPr>
          <a:xfrm rot="5400000">
            <a:off x="7643834" y="5214950"/>
            <a:ext cx="1285884"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Laminopathies</a:t>
            </a:r>
            <a:r>
              <a:rPr lang="it-IT" dirty="0" smtClean="0"/>
              <a:t> </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3</a:t>
            </a:fld>
            <a:endParaRPr lang="it-IT"/>
          </a:p>
        </p:txBody>
      </p:sp>
      <p:pic>
        <p:nvPicPr>
          <p:cNvPr id="7" name="Segnaposto contenuto 6" descr="laminopatie.jpg"/>
          <p:cNvPicPr>
            <a:picLocks noGrp="1" noChangeAspect="1"/>
          </p:cNvPicPr>
          <p:nvPr>
            <p:ph idx="1"/>
          </p:nvPr>
        </p:nvPicPr>
        <p:blipFill>
          <a:blip r:embed="rId3"/>
          <a:stretch>
            <a:fillRect/>
          </a:stretch>
        </p:blipFill>
        <p:spPr>
          <a:xfrm>
            <a:off x="4393744" y="1985068"/>
            <a:ext cx="4607412" cy="4587204"/>
          </a:xfrm>
        </p:spPr>
      </p:pic>
      <p:sp>
        <p:nvSpPr>
          <p:cNvPr id="8" name="CasellaDiTesto 7"/>
          <p:cNvSpPr txBox="1"/>
          <p:nvPr/>
        </p:nvSpPr>
        <p:spPr>
          <a:xfrm>
            <a:off x="71438" y="4298114"/>
            <a:ext cx="3500430" cy="1938992"/>
          </a:xfrm>
          <a:prstGeom prst="rect">
            <a:avLst/>
          </a:prstGeom>
          <a:solidFill>
            <a:schemeClr val="bg1">
              <a:lumMod val="95000"/>
            </a:schemeClr>
          </a:solidFill>
          <a:ln>
            <a:solidFill>
              <a:srgbClr val="C00000"/>
            </a:solidFill>
          </a:ln>
        </p:spPr>
        <p:txBody>
          <a:bodyPr wrap="square" rtlCol="0">
            <a:spAutoFit/>
          </a:bodyPr>
          <a:lstStyle/>
          <a:p>
            <a:pPr algn="ctr"/>
            <a:r>
              <a:rPr lang="en-GB" sz="2000" dirty="0" err="1" smtClean="0">
                <a:latin typeface="Tahoma" pitchFamily="34" charset="0"/>
                <a:ea typeface="Tahoma" pitchFamily="34" charset="0"/>
                <a:cs typeface="Tahoma" pitchFamily="34" charset="0"/>
              </a:rPr>
              <a:t>Laminopathies</a:t>
            </a:r>
            <a:r>
              <a:rPr lang="en-GB" sz="2000" dirty="0" smtClean="0">
                <a:latin typeface="Tahoma" pitchFamily="34" charset="0"/>
                <a:ea typeface="Tahoma" pitchFamily="34" charset="0"/>
                <a:cs typeface="Tahoma" pitchFamily="34" charset="0"/>
              </a:rPr>
              <a:t> </a:t>
            </a:r>
          </a:p>
          <a:p>
            <a:pPr algn="ctr"/>
            <a:r>
              <a:rPr lang="en-GB" sz="2000" dirty="0" smtClean="0">
                <a:latin typeface="Tahoma" pitchFamily="34" charset="0"/>
                <a:ea typeface="Tahoma" pitchFamily="34" charset="0"/>
                <a:cs typeface="Tahoma" pitchFamily="34" charset="0"/>
              </a:rPr>
              <a:t>are a group of rare </a:t>
            </a:r>
          </a:p>
          <a:p>
            <a:pPr algn="ctr"/>
            <a:r>
              <a:rPr lang="en-GB" sz="2000" dirty="0" smtClean="0">
                <a:latin typeface="Tahoma" pitchFamily="34" charset="0"/>
                <a:ea typeface="Tahoma" pitchFamily="34" charset="0"/>
                <a:cs typeface="Tahoma" pitchFamily="34" charset="0"/>
              </a:rPr>
              <a:t>genetic disorders caused by mutations in genes encoding proteins of the nuclear </a:t>
            </a:r>
            <a:r>
              <a:rPr lang="en-GB" sz="2000" dirty="0" err="1" smtClean="0">
                <a:latin typeface="Tahoma" pitchFamily="34" charset="0"/>
                <a:ea typeface="Tahoma" pitchFamily="34" charset="0"/>
                <a:cs typeface="Tahoma" pitchFamily="34" charset="0"/>
              </a:rPr>
              <a:t>lamin</a:t>
            </a:r>
            <a:r>
              <a:rPr lang="en-GB" sz="2000" dirty="0" smtClean="0">
                <a:latin typeface="Tahoma" pitchFamily="34" charset="0"/>
                <a:ea typeface="Tahoma" pitchFamily="34" charset="0"/>
                <a:cs typeface="Tahoma" pitchFamily="34" charset="0"/>
              </a:rPr>
              <a:t>.</a:t>
            </a:r>
            <a:endParaRPr lang="en-GB" sz="2000" dirty="0">
              <a:latin typeface="Tahoma" pitchFamily="34" charset="0"/>
              <a:ea typeface="Tahoma" pitchFamily="34" charset="0"/>
              <a:cs typeface="Tahoma" pitchFamily="34" charset="0"/>
            </a:endParaRPr>
          </a:p>
        </p:txBody>
      </p:sp>
      <p:sp>
        <p:nvSpPr>
          <p:cNvPr id="9" name="Ovale 8"/>
          <p:cNvSpPr/>
          <p:nvPr/>
        </p:nvSpPr>
        <p:spPr>
          <a:xfrm>
            <a:off x="142844" y="2170864"/>
            <a:ext cx="2500330" cy="171451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157016" y="2056506"/>
            <a:ext cx="557332" cy="400110"/>
          </a:xfrm>
          <a:prstGeom prst="rect">
            <a:avLst/>
          </a:prstGeom>
        </p:spPr>
        <p:txBody>
          <a:bodyPr wrap="none">
            <a:spAutoFit/>
          </a:bodyPr>
          <a:lstStyle/>
          <a:p>
            <a:r>
              <a:rPr lang="en-GB" sz="2000" dirty="0" smtClean="0">
                <a:solidFill>
                  <a:srgbClr val="002060"/>
                </a:solidFill>
                <a:latin typeface="Tahoma" pitchFamily="34" charset="0"/>
                <a:ea typeface="Tahoma" pitchFamily="34" charset="0"/>
                <a:cs typeface="Tahoma" pitchFamily="34" charset="0"/>
              </a:rPr>
              <a:t>cell</a:t>
            </a:r>
            <a:endParaRPr lang="en-GB" dirty="0">
              <a:solidFill>
                <a:srgbClr val="002060"/>
              </a:solidFill>
            </a:endParaRPr>
          </a:p>
        </p:txBody>
      </p:sp>
      <p:sp>
        <p:nvSpPr>
          <p:cNvPr id="12" name="Ovale 11"/>
          <p:cNvSpPr/>
          <p:nvPr/>
        </p:nvSpPr>
        <p:spPr>
          <a:xfrm>
            <a:off x="1071538" y="2670930"/>
            <a:ext cx="1081094" cy="814336"/>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1205727" y="3146712"/>
            <a:ext cx="865943" cy="338554"/>
          </a:xfrm>
          <a:prstGeom prst="rect">
            <a:avLst/>
          </a:prstGeom>
        </p:spPr>
        <p:txBody>
          <a:bodyPr wrap="none">
            <a:spAutoFit/>
          </a:bodyPr>
          <a:lstStyle/>
          <a:p>
            <a:r>
              <a:rPr lang="it-IT" sz="1600" dirty="0" err="1" smtClean="0">
                <a:solidFill>
                  <a:srgbClr val="002060"/>
                </a:solidFill>
                <a:latin typeface="Tahoma" pitchFamily="34" charset="0"/>
                <a:ea typeface="Tahoma" pitchFamily="34" charset="0"/>
                <a:cs typeface="Tahoma" pitchFamily="34" charset="0"/>
              </a:rPr>
              <a:t>nucleus</a:t>
            </a:r>
            <a:endParaRPr lang="en-GB" sz="1400" dirty="0">
              <a:solidFill>
                <a:srgbClr val="002060"/>
              </a:solidFill>
            </a:endParaRPr>
          </a:p>
        </p:txBody>
      </p:sp>
      <p:sp>
        <p:nvSpPr>
          <p:cNvPr id="13" name="Rettangolo 12"/>
          <p:cNvSpPr/>
          <p:nvPr/>
        </p:nvSpPr>
        <p:spPr>
          <a:xfrm>
            <a:off x="921370" y="2373036"/>
            <a:ext cx="721672" cy="369332"/>
          </a:xfrm>
          <a:prstGeom prst="rect">
            <a:avLst/>
          </a:prstGeom>
        </p:spPr>
        <p:txBody>
          <a:bodyPr wrap="none">
            <a:spAutoFit/>
          </a:bodyPr>
          <a:lstStyle/>
          <a:p>
            <a:r>
              <a:rPr lang="it-IT" b="1" dirty="0" err="1" smtClean="0">
                <a:solidFill>
                  <a:srgbClr val="C00000"/>
                </a:solidFill>
              </a:rPr>
              <a:t>lamin</a:t>
            </a:r>
            <a:endParaRPr lang="en-GB" b="1" dirty="0">
              <a:solidFill>
                <a:srgbClr val="C00000"/>
              </a:solidFill>
            </a:endParaRPr>
          </a:p>
        </p:txBody>
      </p:sp>
      <p:pic>
        <p:nvPicPr>
          <p:cNvPr id="14" name="Immagine 13" descr="cromosoma1.jpg"/>
          <p:cNvPicPr>
            <a:picLocks noChangeAspect="1"/>
          </p:cNvPicPr>
          <p:nvPr/>
        </p:nvPicPr>
        <p:blipFill>
          <a:blip r:embed="rId4"/>
          <a:stretch>
            <a:fillRect/>
          </a:stretch>
        </p:blipFill>
        <p:spPr>
          <a:xfrm flipH="1">
            <a:off x="2857487" y="2485134"/>
            <a:ext cx="1504647" cy="1643074"/>
          </a:xfrm>
          <a:prstGeom prst="rect">
            <a:avLst/>
          </a:prstGeom>
        </p:spPr>
      </p:pic>
      <p:pic>
        <p:nvPicPr>
          <p:cNvPr id="15" name="Immagine 14" descr="nucleocromosoma.jpg"/>
          <p:cNvPicPr>
            <a:picLocks noChangeAspect="1"/>
          </p:cNvPicPr>
          <p:nvPr/>
        </p:nvPicPr>
        <p:blipFill>
          <a:blip r:embed="rId5"/>
          <a:stretch>
            <a:fillRect/>
          </a:stretch>
        </p:blipFill>
        <p:spPr>
          <a:xfrm flipH="1">
            <a:off x="1214414" y="2916620"/>
            <a:ext cx="773244" cy="282894"/>
          </a:xfrm>
          <a:prstGeom prst="rect">
            <a:avLst/>
          </a:prstGeom>
        </p:spPr>
      </p:pic>
      <p:cxnSp>
        <p:nvCxnSpPr>
          <p:cNvPr id="17" name="Connettore 1 16"/>
          <p:cNvCxnSpPr/>
          <p:nvPr/>
        </p:nvCxnSpPr>
        <p:spPr>
          <a:xfrm flipV="1">
            <a:off x="1676400" y="2747076"/>
            <a:ext cx="1280160" cy="297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1920240" y="3173796"/>
            <a:ext cx="975360" cy="228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Figura a mano libera 27"/>
          <p:cNvSpPr/>
          <p:nvPr/>
        </p:nvSpPr>
        <p:spPr>
          <a:xfrm>
            <a:off x="3971442" y="3893957"/>
            <a:ext cx="300302" cy="188295"/>
          </a:xfrm>
          <a:custGeom>
            <a:avLst/>
            <a:gdLst>
              <a:gd name="connsiteX0" fmla="*/ 36678 w 300302"/>
              <a:gd name="connsiteY0" fmla="*/ 118039 h 188295"/>
              <a:gd name="connsiteX1" fmla="*/ 97638 w 300302"/>
              <a:gd name="connsiteY1" fmla="*/ 133279 h 188295"/>
              <a:gd name="connsiteX2" fmla="*/ 112878 w 300302"/>
              <a:gd name="connsiteY2" fmla="*/ 72319 h 188295"/>
              <a:gd name="connsiteX3" fmla="*/ 67158 w 300302"/>
              <a:gd name="connsiteY3" fmla="*/ 87559 h 188295"/>
              <a:gd name="connsiteX4" fmla="*/ 82398 w 300302"/>
              <a:gd name="connsiteY4" fmla="*/ 118039 h 188295"/>
              <a:gd name="connsiteX5" fmla="*/ 112878 w 300302"/>
              <a:gd name="connsiteY5" fmla="*/ 163759 h 188295"/>
              <a:gd name="connsiteX6" fmla="*/ 189078 w 300302"/>
              <a:gd name="connsiteY6" fmla="*/ 87559 h 188295"/>
              <a:gd name="connsiteX7" fmla="*/ 250038 w 300302"/>
              <a:gd name="connsiteY7" fmla="*/ 11359 h 188295"/>
              <a:gd name="connsiteX8" fmla="*/ 204318 w 300302"/>
              <a:gd name="connsiteY8" fmla="*/ 26599 h 188295"/>
              <a:gd name="connsiteX9" fmla="*/ 219558 w 300302"/>
              <a:gd name="connsiteY9" fmla="*/ 102799 h 188295"/>
              <a:gd name="connsiteX10" fmla="*/ 234798 w 300302"/>
              <a:gd name="connsiteY10" fmla="*/ 41839 h 188295"/>
              <a:gd name="connsiteX11" fmla="*/ 295758 w 300302"/>
              <a:gd name="connsiteY11" fmla="*/ 57079 h 18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302" h="188295">
                <a:moveTo>
                  <a:pt x="36678" y="118039"/>
                </a:moveTo>
                <a:cubicBezTo>
                  <a:pt x="56998" y="123119"/>
                  <a:pt x="79677" y="144055"/>
                  <a:pt x="97638" y="133279"/>
                </a:cubicBezTo>
                <a:cubicBezTo>
                  <a:pt x="115599" y="122503"/>
                  <a:pt x="124496" y="89747"/>
                  <a:pt x="112878" y="72319"/>
                </a:cubicBezTo>
                <a:cubicBezTo>
                  <a:pt x="103967" y="58953"/>
                  <a:pt x="82398" y="82479"/>
                  <a:pt x="67158" y="87559"/>
                </a:cubicBezTo>
                <a:cubicBezTo>
                  <a:pt x="0" y="188295"/>
                  <a:pt x="43655" y="102542"/>
                  <a:pt x="82398" y="118039"/>
                </a:cubicBezTo>
                <a:cubicBezTo>
                  <a:pt x="99404" y="124841"/>
                  <a:pt x="102718" y="148519"/>
                  <a:pt x="112878" y="163759"/>
                </a:cubicBezTo>
                <a:cubicBezTo>
                  <a:pt x="148438" y="57079"/>
                  <a:pt x="112878" y="62159"/>
                  <a:pt x="189078" y="87559"/>
                </a:cubicBezTo>
                <a:cubicBezTo>
                  <a:pt x="190612" y="86537"/>
                  <a:pt x="279483" y="40804"/>
                  <a:pt x="250038" y="11359"/>
                </a:cubicBezTo>
                <a:cubicBezTo>
                  <a:pt x="238679" y="0"/>
                  <a:pt x="219558" y="21519"/>
                  <a:pt x="204318" y="26599"/>
                </a:cubicBezTo>
                <a:cubicBezTo>
                  <a:pt x="209398" y="51999"/>
                  <a:pt x="196390" y="91215"/>
                  <a:pt x="219558" y="102799"/>
                </a:cubicBezTo>
                <a:cubicBezTo>
                  <a:pt x="238292" y="112166"/>
                  <a:pt x="215351" y="49618"/>
                  <a:pt x="234798" y="41839"/>
                </a:cubicBezTo>
                <a:cubicBezTo>
                  <a:pt x="300302" y="15638"/>
                  <a:pt x="295758" y="108220"/>
                  <a:pt x="295758" y="57079"/>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ettangolo 28"/>
          <p:cNvSpPr/>
          <p:nvPr/>
        </p:nvSpPr>
        <p:spPr>
          <a:xfrm>
            <a:off x="3357554" y="3988362"/>
            <a:ext cx="1082797" cy="369332"/>
          </a:xfrm>
          <a:prstGeom prst="rect">
            <a:avLst/>
          </a:prstGeom>
        </p:spPr>
        <p:txBody>
          <a:bodyPr wrap="none">
            <a:spAutoFit/>
          </a:bodyPr>
          <a:lstStyle/>
          <a:p>
            <a:r>
              <a:rPr lang="it-IT" b="1" dirty="0" err="1" smtClean="0">
                <a:solidFill>
                  <a:srgbClr val="C00000"/>
                </a:solidFill>
              </a:rPr>
              <a:t>mutation</a:t>
            </a:r>
            <a:endParaRPr lang="it-IT" b="1" dirty="0" smtClean="0">
              <a:solidFill>
                <a:srgbClr val="C00000"/>
              </a:solidFill>
            </a:endParaRPr>
          </a:p>
        </p:txBody>
      </p:sp>
      <p:sp>
        <p:nvSpPr>
          <p:cNvPr id="30" name="Rettangolo 29"/>
          <p:cNvSpPr/>
          <p:nvPr/>
        </p:nvSpPr>
        <p:spPr>
          <a:xfrm>
            <a:off x="3143240" y="2127944"/>
            <a:ext cx="684803" cy="400110"/>
          </a:xfrm>
          <a:prstGeom prst="rect">
            <a:avLst/>
          </a:prstGeom>
        </p:spPr>
        <p:txBody>
          <a:bodyPr wrap="none">
            <a:spAutoFit/>
          </a:bodyPr>
          <a:lstStyle/>
          <a:p>
            <a:r>
              <a:rPr lang="en-GB" sz="2000" dirty="0" smtClean="0">
                <a:solidFill>
                  <a:srgbClr val="002060"/>
                </a:solidFill>
                <a:latin typeface="Tahoma" pitchFamily="34" charset="0"/>
                <a:ea typeface="Tahoma" pitchFamily="34" charset="0"/>
                <a:cs typeface="Tahoma" pitchFamily="34" charset="0"/>
              </a:rPr>
              <a:t>DNA</a:t>
            </a:r>
            <a:endParaRPr lang="en-GB" dirty="0">
              <a:solidFill>
                <a:srgbClr val="002060"/>
              </a:solidFill>
            </a:endParaRPr>
          </a:p>
        </p:txBody>
      </p:sp>
      <p:sp>
        <p:nvSpPr>
          <p:cNvPr id="31" name="Rettangolo 30"/>
          <p:cNvSpPr/>
          <p:nvPr/>
        </p:nvSpPr>
        <p:spPr>
          <a:xfrm>
            <a:off x="2000232" y="2463109"/>
            <a:ext cx="1348446" cy="307777"/>
          </a:xfrm>
          <a:prstGeom prst="rect">
            <a:avLst/>
          </a:prstGeom>
        </p:spPr>
        <p:txBody>
          <a:bodyPr wrap="none">
            <a:spAutoFit/>
          </a:bodyPr>
          <a:lstStyle/>
          <a:p>
            <a:r>
              <a:rPr lang="en-GB" sz="1400" b="1" dirty="0" smtClean="0">
                <a:solidFill>
                  <a:srgbClr val="002060"/>
                </a:solidFill>
                <a:latin typeface="Tahoma" pitchFamily="34" charset="0"/>
                <a:ea typeface="Tahoma" pitchFamily="34" charset="0"/>
                <a:cs typeface="Tahoma" pitchFamily="34" charset="0"/>
              </a:rPr>
              <a:t>chromosome</a:t>
            </a:r>
            <a:endParaRPr lang="en-GB" sz="1200" b="1" dirty="0">
              <a:solidFill>
                <a:srgbClr val="002060"/>
              </a:solidFill>
            </a:endParaRPr>
          </a:p>
        </p:txBody>
      </p:sp>
      <p:sp>
        <p:nvSpPr>
          <p:cNvPr id="35" name="Freccia angolare in su 34"/>
          <p:cNvSpPr/>
          <p:nvPr/>
        </p:nvSpPr>
        <p:spPr>
          <a:xfrm rot="5400000">
            <a:off x="3921142" y="4562901"/>
            <a:ext cx="707517" cy="409636"/>
          </a:xfrm>
          <a:prstGeom prst="bentUp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ccia angolare in su 35"/>
          <p:cNvSpPr/>
          <p:nvPr/>
        </p:nvSpPr>
        <p:spPr>
          <a:xfrm rot="16200000" flipH="1">
            <a:off x="3422928" y="4562902"/>
            <a:ext cx="707517" cy="409636"/>
          </a:xfrm>
          <a:prstGeom prst="bentUp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ttangolo 37"/>
          <p:cNvSpPr/>
          <p:nvPr/>
        </p:nvSpPr>
        <p:spPr>
          <a:xfrm>
            <a:off x="785786" y="913139"/>
            <a:ext cx="7500990" cy="1015663"/>
          </a:xfrm>
          <a:prstGeom prst="rect">
            <a:avLst/>
          </a:prstGeom>
        </p:spPr>
        <p:txBody>
          <a:bodyPr wrap="square">
            <a:spAutoFit/>
          </a:bodyPr>
          <a:lstStyle/>
          <a:p>
            <a:pPr lvl="0" algn="ctr"/>
            <a:r>
              <a:rPr lang="it-IT" sz="2000" dirty="0" smtClean="0">
                <a:solidFill>
                  <a:srgbClr val="002060"/>
                </a:solidFill>
                <a:latin typeface="Tahoma" pitchFamily="34" charset="0"/>
                <a:ea typeface="Tahoma" pitchFamily="34" charset="0"/>
                <a:cs typeface="Tahoma" pitchFamily="34" charset="0"/>
              </a:rPr>
              <a:t>Gene </a:t>
            </a:r>
            <a:r>
              <a:rPr lang="it-IT" sz="2000" dirty="0" err="1" smtClean="0">
                <a:solidFill>
                  <a:srgbClr val="002060"/>
                </a:solidFill>
                <a:latin typeface="Tahoma" pitchFamily="34" charset="0"/>
                <a:ea typeface="Tahoma" pitchFamily="34" charset="0"/>
                <a:cs typeface="Tahoma" pitchFamily="34" charset="0"/>
              </a:rPr>
              <a:t>regulation</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is</a:t>
            </a:r>
            <a:r>
              <a:rPr lang="it-IT" sz="2000" dirty="0" smtClean="0">
                <a:solidFill>
                  <a:srgbClr val="002060"/>
                </a:solidFill>
                <a:latin typeface="Tahoma" pitchFamily="34" charset="0"/>
                <a:ea typeface="Tahoma" pitchFamily="34" charset="0"/>
                <a:cs typeface="Tahoma" pitchFamily="34" charset="0"/>
              </a:rPr>
              <a:t> the </a:t>
            </a:r>
            <a:r>
              <a:rPr lang="it-IT" sz="2000" dirty="0" err="1" smtClean="0">
                <a:solidFill>
                  <a:srgbClr val="002060"/>
                </a:solidFill>
                <a:latin typeface="Tahoma" pitchFamily="34" charset="0"/>
                <a:ea typeface="Tahoma" pitchFamily="34" charset="0"/>
                <a:cs typeface="Tahoma" pitchFamily="34" charset="0"/>
              </a:rPr>
              <a:t>process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turning</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genes</a:t>
            </a:r>
            <a:r>
              <a:rPr lang="it-IT" sz="2000" dirty="0" smtClean="0">
                <a:solidFill>
                  <a:srgbClr val="002060"/>
                </a:solidFill>
                <a:latin typeface="Tahoma" pitchFamily="34" charset="0"/>
                <a:ea typeface="Tahoma" pitchFamily="34" charset="0"/>
                <a:cs typeface="Tahoma" pitchFamily="34" charset="0"/>
              </a:rPr>
              <a:t> on and off. </a:t>
            </a:r>
          </a:p>
          <a:p>
            <a:pPr lvl="0" algn="ctr"/>
            <a:r>
              <a:rPr lang="it-IT" sz="2000" dirty="0" err="1" smtClean="0">
                <a:solidFill>
                  <a:srgbClr val="002060"/>
                </a:solidFill>
                <a:latin typeface="Tahoma" pitchFamily="34" charset="0"/>
                <a:ea typeface="Tahoma" pitchFamily="34" charset="0"/>
                <a:cs typeface="Tahoma" pitchFamily="34" charset="0"/>
              </a:rPr>
              <a:t>It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accomplished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by</a:t>
            </a:r>
            <a:r>
              <a:rPr lang="it-IT" sz="2000" dirty="0" smtClean="0">
                <a:solidFill>
                  <a:srgbClr val="002060"/>
                </a:solidFill>
                <a:latin typeface="Tahoma" pitchFamily="34" charset="0"/>
                <a:ea typeface="Tahoma" pitchFamily="34" charset="0"/>
                <a:cs typeface="Tahoma" pitchFamily="34" charset="0"/>
              </a:rPr>
              <a:t> a </a:t>
            </a:r>
            <a:r>
              <a:rPr lang="it-IT" sz="2000" dirty="0" err="1" smtClean="0">
                <a:solidFill>
                  <a:srgbClr val="002060"/>
                </a:solidFill>
                <a:latin typeface="Tahoma" pitchFamily="34" charset="0"/>
                <a:ea typeface="Tahoma" pitchFamily="34" charset="0"/>
                <a:cs typeface="Tahoma" pitchFamily="34" charset="0"/>
              </a:rPr>
              <a:t>variety</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mechanisms</a:t>
            </a:r>
            <a:r>
              <a:rPr lang="it-IT" sz="2000" dirty="0" smtClean="0">
                <a:solidFill>
                  <a:srgbClr val="002060"/>
                </a:solidFill>
                <a:latin typeface="Tahoma" pitchFamily="34" charset="0"/>
                <a:ea typeface="Tahoma" pitchFamily="34" charset="0"/>
                <a:cs typeface="Tahoma" pitchFamily="34" charset="0"/>
              </a:rPr>
              <a:t> </a:t>
            </a:r>
          </a:p>
          <a:p>
            <a:pPr lvl="0" algn="ctr"/>
            <a:r>
              <a:rPr lang="it-IT" sz="2000" dirty="0" err="1" smtClean="0">
                <a:solidFill>
                  <a:srgbClr val="002060"/>
                </a:solidFill>
                <a:latin typeface="Tahoma" pitchFamily="34" charset="0"/>
                <a:ea typeface="Tahoma" pitchFamily="34" charset="0"/>
                <a:cs typeface="Tahoma" pitchFamily="34" charset="0"/>
              </a:rPr>
              <a:t>including</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regulatory</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proteins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like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Polycomb</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group</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proteins</a:t>
            </a:r>
            <a:r>
              <a:rPr lang="it-IT" sz="2000" dirty="0" smtClean="0">
                <a:solidFill>
                  <a:srgbClr val="002060"/>
                </a:solidFill>
                <a:latin typeface="Tahoma" pitchFamily="34" charset="0"/>
                <a:ea typeface="Tahoma" pitchFamily="34" charset="0"/>
                <a:cs typeface="Tahoma" pitchFamily="34" charset="0"/>
              </a:rPr>
              <a:t>.</a:t>
            </a:r>
            <a:endParaRPr lang="en-GB" sz="2000" dirty="0">
              <a:solidFill>
                <a:srgbClr val="00206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e 18"/>
          <p:cNvSpPr/>
          <p:nvPr/>
        </p:nvSpPr>
        <p:spPr>
          <a:xfrm>
            <a:off x="5500694" y="2928934"/>
            <a:ext cx="3571868" cy="21431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arrotondato 11"/>
          <p:cNvSpPr/>
          <p:nvPr/>
        </p:nvSpPr>
        <p:spPr>
          <a:xfrm>
            <a:off x="87892" y="785794"/>
            <a:ext cx="9001156" cy="1214446"/>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rgbClr val="C00000"/>
              </a:solidFill>
            </a:endParaRPr>
          </a:p>
        </p:txBody>
      </p:sp>
      <p:sp>
        <p:nvSpPr>
          <p:cNvPr id="2" name="Titolo 1"/>
          <p:cNvSpPr>
            <a:spLocks noGrp="1"/>
          </p:cNvSpPr>
          <p:nvPr>
            <p:ph type="title"/>
          </p:nvPr>
        </p:nvSpPr>
        <p:spPr>
          <a:xfrm>
            <a:off x="-285752" y="-142900"/>
            <a:ext cx="9501222" cy="1143000"/>
          </a:xfrm>
        </p:spPr>
        <p:txBody>
          <a:bodyPr>
            <a:normAutofit/>
          </a:bodyPr>
          <a:lstStyle/>
          <a:p>
            <a:r>
              <a:rPr lang="it-IT" sz="3200" dirty="0" err="1" smtClean="0"/>
              <a:t>Role</a:t>
            </a:r>
            <a:r>
              <a:rPr lang="it-IT" sz="3200" dirty="0" smtClean="0"/>
              <a:t> </a:t>
            </a:r>
            <a:r>
              <a:rPr lang="it-IT" sz="3200" dirty="0" err="1" smtClean="0"/>
              <a:t>of</a:t>
            </a:r>
            <a:r>
              <a:rPr lang="it-IT" sz="3200" dirty="0" smtClean="0"/>
              <a:t> </a:t>
            </a:r>
            <a:r>
              <a:rPr lang="it-IT" sz="3200" dirty="0" err="1" smtClean="0"/>
              <a:t>Polycomb</a:t>
            </a:r>
            <a:r>
              <a:rPr lang="it-IT" sz="3200" dirty="0" smtClean="0"/>
              <a:t> </a:t>
            </a:r>
            <a:r>
              <a:rPr lang="it-IT" sz="3200" dirty="0" err="1" smtClean="0"/>
              <a:t>proteins</a:t>
            </a:r>
            <a:r>
              <a:rPr lang="it-IT" sz="3200" dirty="0" smtClean="0"/>
              <a:t> in </a:t>
            </a:r>
            <a:r>
              <a:rPr lang="it-IT" sz="3200" dirty="0" err="1" smtClean="0"/>
              <a:t>laminopathies</a:t>
            </a:r>
            <a:r>
              <a:rPr lang="it-IT" sz="3200" dirty="0" smtClean="0"/>
              <a:t> </a:t>
            </a:r>
            <a:endParaRPr lang="en-GB" sz="3200" dirty="0"/>
          </a:p>
        </p:txBody>
      </p:sp>
      <p:sp>
        <p:nvSpPr>
          <p:cNvPr id="8" name="CasellaDiTesto 7"/>
          <p:cNvSpPr txBox="1"/>
          <p:nvPr/>
        </p:nvSpPr>
        <p:spPr>
          <a:xfrm>
            <a:off x="298938" y="808664"/>
            <a:ext cx="8845062" cy="1138773"/>
          </a:xfrm>
          <a:prstGeom prst="rect">
            <a:avLst/>
          </a:prstGeom>
          <a:noFill/>
        </p:spPr>
        <p:txBody>
          <a:bodyPr wrap="square" rtlCol="0">
            <a:spAutoFit/>
          </a:bodyPr>
          <a:lstStyle/>
          <a:p>
            <a:pPr marL="0" lvl="2" algn="ctr"/>
            <a:r>
              <a:rPr lang="it-IT" sz="2200" dirty="0" err="1" smtClean="0">
                <a:solidFill>
                  <a:srgbClr val="C00000"/>
                </a:solidFill>
                <a:latin typeface="Tahoma" pitchFamily="34" charset="0"/>
                <a:ea typeface="Tahoma" pitchFamily="34" charset="0"/>
                <a:cs typeface="Tahoma" pitchFamily="34" charset="0"/>
              </a:rPr>
              <a:t>What</a:t>
            </a:r>
            <a:r>
              <a:rPr lang="it-IT" sz="2200" dirty="0" smtClean="0">
                <a:solidFill>
                  <a:srgbClr val="C00000"/>
                </a:solidFill>
                <a:latin typeface="Tahoma" pitchFamily="34" charset="0"/>
                <a:ea typeface="Tahoma" pitchFamily="34" charset="0"/>
                <a:cs typeface="Tahoma" pitchFamily="34" charset="0"/>
              </a:rPr>
              <a:t> </a:t>
            </a:r>
            <a:r>
              <a:rPr lang="it-IT" sz="2200" dirty="0" err="1" smtClean="0">
                <a:solidFill>
                  <a:srgbClr val="C00000"/>
                </a:solidFill>
                <a:latin typeface="Tahoma" pitchFamily="34" charset="0"/>
                <a:ea typeface="Tahoma" pitchFamily="34" charset="0"/>
                <a:cs typeface="Tahoma" pitchFamily="34" charset="0"/>
              </a:rPr>
              <a:t>is</a:t>
            </a:r>
            <a:r>
              <a:rPr lang="it-IT" sz="2200" dirty="0" smtClean="0">
                <a:solidFill>
                  <a:srgbClr val="C00000"/>
                </a:solidFill>
                <a:latin typeface="Tahoma" pitchFamily="34" charset="0"/>
                <a:ea typeface="Tahoma" pitchFamily="34" charset="0"/>
                <a:cs typeface="Tahoma" pitchFamily="34" charset="0"/>
              </a:rPr>
              <a:t> the </a:t>
            </a:r>
            <a:r>
              <a:rPr lang="it-IT" sz="2200" dirty="0" err="1" smtClean="0">
                <a:solidFill>
                  <a:srgbClr val="C00000"/>
                </a:solidFill>
                <a:latin typeface="Tahoma" pitchFamily="34" charset="0"/>
                <a:ea typeface="Tahoma" pitchFamily="34" charset="0"/>
                <a:cs typeface="Tahoma" pitchFamily="34" charset="0"/>
              </a:rPr>
              <a:t>involvement</a:t>
            </a:r>
            <a:r>
              <a:rPr lang="it-IT" sz="2200" dirty="0" smtClean="0">
                <a:solidFill>
                  <a:srgbClr val="C00000"/>
                </a:solidFill>
                <a:latin typeface="Tahoma" pitchFamily="34" charset="0"/>
                <a:ea typeface="Tahoma" pitchFamily="34" charset="0"/>
                <a:cs typeface="Tahoma" pitchFamily="34" charset="0"/>
              </a:rPr>
              <a:t> </a:t>
            </a:r>
            <a:r>
              <a:rPr lang="it-IT" sz="2200" dirty="0" err="1" smtClean="0">
                <a:solidFill>
                  <a:srgbClr val="C00000"/>
                </a:solidFill>
                <a:latin typeface="Tahoma" pitchFamily="34" charset="0"/>
                <a:ea typeface="Tahoma" pitchFamily="34" charset="0"/>
                <a:cs typeface="Tahoma" pitchFamily="34" charset="0"/>
              </a:rPr>
              <a:t>of</a:t>
            </a:r>
            <a:r>
              <a:rPr lang="it-IT" sz="2200" dirty="0" smtClean="0">
                <a:solidFill>
                  <a:srgbClr val="C00000"/>
                </a:solidFill>
                <a:latin typeface="Tahoma" pitchFamily="34" charset="0"/>
                <a:ea typeface="Tahoma" pitchFamily="34" charset="0"/>
                <a:cs typeface="Tahoma" pitchFamily="34" charset="0"/>
              </a:rPr>
              <a:t> </a:t>
            </a:r>
            <a:r>
              <a:rPr lang="it-IT" sz="2200" dirty="0" err="1" smtClean="0">
                <a:solidFill>
                  <a:srgbClr val="C00000"/>
                </a:solidFill>
                <a:latin typeface="Tahoma" pitchFamily="34" charset="0"/>
                <a:ea typeface="Tahoma" pitchFamily="34" charset="0"/>
                <a:cs typeface="Tahoma" pitchFamily="34" charset="0"/>
              </a:rPr>
              <a:t>lamin</a:t>
            </a:r>
            <a:r>
              <a:rPr lang="it-IT" sz="2200" dirty="0" smtClean="0">
                <a:solidFill>
                  <a:srgbClr val="002060"/>
                </a:solidFill>
                <a:latin typeface="Tahoma" pitchFamily="34" charset="0"/>
                <a:ea typeface="Tahoma" pitchFamily="34" charset="0"/>
                <a:cs typeface="Tahoma" pitchFamily="34" charset="0"/>
              </a:rPr>
              <a:t> </a:t>
            </a:r>
            <a:r>
              <a:rPr lang="it-IT" sz="2200" dirty="0" smtClean="0">
                <a:solidFill>
                  <a:srgbClr val="C00000"/>
                </a:solidFill>
                <a:latin typeface="Tahoma" pitchFamily="34" charset="0"/>
                <a:ea typeface="Tahoma" pitchFamily="34" charset="0"/>
                <a:cs typeface="Tahoma" pitchFamily="34" charset="0"/>
              </a:rPr>
              <a:t>in the </a:t>
            </a:r>
            <a:r>
              <a:rPr lang="it-IT" sz="2200" dirty="0" err="1" smtClean="0">
                <a:solidFill>
                  <a:srgbClr val="C00000"/>
                </a:solidFill>
                <a:latin typeface="Tahoma" pitchFamily="34" charset="0"/>
                <a:ea typeface="Tahoma" pitchFamily="34" charset="0"/>
                <a:cs typeface="Tahoma" pitchFamily="34" charset="0"/>
              </a:rPr>
              <a:t>coordination</a:t>
            </a:r>
            <a:r>
              <a:rPr lang="it-IT" sz="2200" dirty="0" smtClean="0">
                <a:solidFill>
                  <a:srgbClr val="C00000"/>
                </a:solidFill>
                <a:latin typeface="Tahoma" pitchFamily="34" charset="0"/>
                <a:ea typeface="Tahoma" pitchFamily="34" charset="0"/>
                <a:cs typeface="Tahoma" pitchFamily="34" charset="0"/>
              </a:rPr>
              <a:t> </a:t>
            </a:r>
            <a:r>
              <a:rPr lang="it-IT" sz="2200" dirty="0" err="1" smtClean="0">
                <a:solidFill>
                  <a:srgbClr val="C00000"/>
                </a:solidFill>
                <a:latin typeface="Tahoma" pitchFamily="34" charset="0"/>
                <a:ea typeface="Tahoma" pitchFamily="34" charset="0"/>
                <a:cs typeface="Tahoma" pitchFamily="34" charset="0"/>
              </a:rPr>
              <a:t>of</a:t>
            </a:r>
            <a:r>
              <a:rPr lang="it-IT" sz="2200" dirty="0" smtClean="0">
                <a:solidFill>
                  <a:srgbClr val="C00000"/>
                </a:solidFill>
                <a:latin typeface="Tahoma" pitchFamily="34" charset="0"/>
                <a:ea typeface="Tahoma" pitchFamily="34" charset="0"/>
                <a:cs typeface="Tahoma" pitchFamily="34" charset="0"/>
              </a:rPr>
              <a:t> gene </a:t>
            </a:r>
            <a:r>
              <a:rPr lang="it-IT" sz="2200" dirty="0" err="1" smtClean="0">
                <a:solidFill>
                  <a:srgbClr val="002060"/>
                </a:solidFill>
                <a:latin typeface="Tahoma" pitchFamily="34" charset="0"/>
                <a:ea typeface="Tahoma" pitchFamily="34" charset="0"/>
                <a:cs typeface="Tahoma" pitchFamily="34" charset="0"/>
              </a:rPr>
              <a:t>expression</a:t>
            </a:r>
            <a:r>
              <a:rPr lang="it-IT" sz="2200" dirty="0" smtClean="0">
                <a:solidFill>
                  <a:srgbClr val="002060"/>
                </a:solidFill>
                <a:latin typeface="Tahoma" pitchFamily="34" charset="0"/>
                <a:ea typeface="Tahoma" pitchFamily="34" charset="0"/>
                <a:cs typeface="Tahoma" pitchFamily="34" charset="0"/>
              </a:rPr>
              <a:t> </a:t>
            </a:r>
            <a:r>
              <a:rPr lang="it-IT" sz="2200" dirty="0" err="1" smtClean="0">
                <a:solidFill>
                  <a:srgbClr val="002060"/>
                </a:solidFill>
                <a:latin typeface="Tahoma" pitchFamily="34" charset="0"/>
                <a:ea typeface="Tahoma" pitchFamily="34" charset="0"/>
                <a:cs typeface="Tahoma" pitchFamily="34" charset="0"/>
              </a:rPr>
              <a:t>regulating</a:t>
            </a:r>
            <a:r>
              <a:rPr lang="it-IT" sz="2200" dirty="0" smtClean="0">
                <a:solidFill>
                  <a:srgbClr val="002060"/>
                </a:solidFill>
                <a:latin typeface="Tahoma" pitchFamily="34" charset="0"/>
                <a:ea typeface="Tahoma" pitchFamily="34" charset="0"/>
                <a:cs typeface="Tahoma" pitchFamily="34" charset="0"/>
              </a:rPr>
              <a:t> </a:t>
            </a:r>
            <a:r>
              <a:rPr lang="it-IT" sz="2200" dirty="0" smtClean="0">
                <a:solidFill>
                  <a:srgbClr val="002060"/>
                </a:solidFill>
                <a:latin typeface="Tahoma" pitchFamily="34" charset="0"/>
                <a:ea typeface="Tahoma" pitchFamily="34" charset="0"/>
                <a:cs typeface="Tahoma" pitchFamily="34" charset="0"/>
              </a:rPr>
              <a:t> </a:t>
            </a:r>
            <a:r>
              <a:rPr lang="it-IT" sz="2200" dirty="0" smtClean="0">
                <a:solidFill>
                  <a:srgbClr val="002060"/>
                </a:solidFill>
                <a:latin typeface="Tahoma" pitchFamily="34" charset="0"/>
                <a:ea typeface="Tahoma" pitchFamily="34" charset="0"/>
                <a:cs typeface="Tahoma" pitchFamily="34" charset="0"/>
              </a:rPr>
              <a:t>sub-set </a:t>
            </a:r>
            <a:r>
              <a:rPr lang="it-IT" sz="2200" dirty="0" err="1" smtClean="0">
                <a:solidFill>
                  <a:srgbClr val="002060"/>
                </a:solidFill>
                <a:latin typeface="Tahoma" pitchFamily="34" charset="0"/>
                <a:ea typeface="Tahoma" pitchFamily="34" charset="0"/>
                <a:cs typeface="Tahoma" pitchFamily="34" charset="0"/>
              </a:rPr>
              <a:t>of</a:t>
            </a:r>
            <a:r>
              <a:rPr lang="it-IT" sz="2200" dirty="0" smtClean="0">
                <a:solidFill>
                  <a:srgbClr val="002060"/>
                </a:solidFill>
                <a:latin typeface="Tahoma" pitchFamily="34" charset="0"/>
                <a:ea typeface="Tahoma" pitchFamily="34" charset="0"/>
                <a:cs typeface="Tahoma" pitchFamily="34" charset="0"/>
              </a:rPr>
              <a:t> </a:t>
            </a:r>
            <a:r>
              <a:rPr lang="it-IT" sz="2200" dirty="0" err="1" smtClean="0">
                <a:solidFill>
                  <a:srgbClr val="002060"/>
                </a:solidFill>
                <a:latin typeface="Tahoma" pitchFamily="34" charset="0"/>
                <a:ea typeface="Tahoma" pitchFamily="34" charset="0"/>
                <a:cs typeface="Tahoma" pitchFamily="34" charset="0"/>
              </a:rPr>
              <a:t>genes</a:t>
            </a:r>
            <a:r>
              <a:rPr lang="it-IT" sz="2200" dirty="0" smtClean="0">
                <a:solidFill>
                  <a:srgbClr val="002060"/>
                </a:solidFill>
                <a:latin typeface="Tahoma" pitchFamily="34" charset="0"/>
                <a:ea typeface="Tahoma" pitchFamily="34" charset="0"/>
                <a:cs typeface="Tahoma" pitchFamily="34" charset="0"/>
              </a:rPr>
              <a:t> </a:t>
            </a:r>
            <a:r>
              <a:rPr lang="it-IT" sz="2200" dirty="0" err="1" smtClean="0">
                <a:solidFill>
                  <a:srgbClr val="002060"/>
                </a:solidFill>
                <a:latin typeface="Tahoma" pitchFamily="34" charset="0"/>
                <a:ea typeface="Tahoma" pitchFamily="34" charset="0"/>
                <a:cs typeface="Tahoma" pitchFamily="34" charset="0"/>
              </a:rPr>
              <a:t>through</a:t>
            </a:r>
            <a:r>
              <a:rPr lang="it-IT" sz="2200" dirty="0" smtClean="0">
                <a:solidFill>
                  <a:srgbClr val="002060"/>
                </a:solidFill>
                <a:latin typeface="Tahoma" pitchFamily="34" charset="0"/>
                <a:ea typeface="Tahoma" pitchFamily="34" charset="0"/>
                <a:cs typeface="Tahoma" pitchFamily="34" charset="0"/>
              </a:rPr>
              <a:t> </a:t>
            </a:r>
            <a:r>
              <a:rPr lang="it-IT" sz="2200" dirty="0" err="1" smtClean="0">
                <a:solidFill>
                  <a:srgbClr val="002060"/>
                </a:solidFill>
                <a:latin typeface="Tahoma" pitchFamily="34" charset="0"/>
                <a:ea typeface="Tahoma" pitchFamily="34" charset="0"/>
                <a:cs typeface="Tahoma" pitchFamily="34" charset="0"/>
              </a:rPr>
              <a:t>direct</a:t>
            </a:r>
            <a:r>
              <a:rPr lang="it-IT" sz="2200" dirty="0" smtClean="0">
                <a:solidFill>
                  <a:srgbClr val="002060"/>
                </a:solidFill>
                <a:latin typeface="Tahoma" pitchFamily="34" charset="0"/>
                <a:ea typeface="Tahoma" pitchFamily="34" charset="0"/>
                <a:cs typeface="Tahoma" pitchFamily="34" charset="0"/>
              </a:rPr>
              <a:t> </a:t>
            </a:r>
            <a:r>
              <a:rPr lang="it-IT" sz="2200" dirty="0" smtClean="0">
                <a:solidFill>
                  <a:srgbClr val="002060"/>
                </a:solidFill>
                <a:latin typeface="Tahoma" pitchFamily="34" charset="0"/>
                <a:ea typeface="Tahoma" pitchFamily="34" charset="0"/>
                <a:cs typeface="Tahoma" pitchFamily="34" charset="0"/>
              </a:rPr>
              <a:t>or </a:t>
            </a:r>
            <a:r>
              <a:rPr lang="it-IT" sz="2200" dirty="0" err="1" smtClean="0">
                <a:solidFill>
                  <a:srgbClr val="002060"/>
                </a:solidFill>
                <a:latin typeface="Tahoma" pitchFamily="34" charset="0"/>
                <a:ea typeface="Tahoma" pitchFamily="34" charset="0"/>
                <a:cs typeface="Tahoma" pitchFamily="34" charset="0"/>
              </a:rPr>
              <a:t>indirect</a:t>
            </a:r>
            <a:r>
              <a:rPr lang="it-IT" sz="2200" dirty="0" smtClean="0">
                <a:solidFill>
                  <a:srgbClr val="002060"/>
                </a:solidFill>
                <a:latin typeface="Tahoma" pitchFamily="34" charset="0"/>
                <a:ea typeface="Tahoma" pitchFamily="34" charset="0"/>
                <a:cs typeface="Tahoma" pitchFamily="34" charset="0"/>
              </a:rPr>
              <a:t>  </a:t>
            </a:r>
            <a:r>
              <a:rPr lang="it-IT" sz="2200" dirty="0" err="1" smtClean="0">
                <a:solidFill>
                  <a:srgbClr val="002060"/>
                </a:solidFill>
                <a:latin typeface="Tahoma" pitchFamily="34" charset="0"/>
                <a:ea typeface="Tahoma" pitchFamily="34" charset="0"/>
                <a:cs typeface="Tahoma" pitchFamily="34" charset="0"/>
              </a:rPr>
              <a:t>interactions</a:t>
            </a:r>
            <a:r>
              <a:rPr lang="it-IT" sz="2200" dirty="0" smtClean="0">
                <a:solidFill>
                  <a:srgbClr val="002060"/>
                </a:solidFill>
                <a:latin typeface="Tahoma" pitchFamily="34" charset="0"/>
                <a:ea typeface="Tahoma" pitchFamily="34" charset="0"/>
                <a:cs typeface="Tahoma" pitchFamily="34" charset="0"/>
              </a:rPr>
              <a:t> </a:t>
            </a:r>
            <a:r>
              <a:rPr lang="it-IT" sz="2200" dirty="0" err="1" smtClean="0">
                <a:solidFill>
                  <a:srgbClr val="C00000"/>
                </a:solidFill>
                <a:latin typeface="Tahoma" pitchFamily="34" charset="0"/>
                <a:ea typeface="Tahoma" pitchFamily="34" charset="0"/>
                <a:cs typeface="Tahoma" pitchFamily="34" charset="0"/>
              </a:rPr>
              <a:t>with</a:t>
            </a:r>
            <a:r>
              <a:rPr lang="it-IT" sz="2200" dirty="0" smtClean="0">
                <a:solidFill>
                  <a:srgbClr val="C00000"/>
                </a:solidFill>
                <a:latin typeface="Tahoma" pitchFamily="34" charset="0"/>
                <a:ea typeface="Tahoma" pitchFamily="34" charset="0"/>
                <a:cs typeface="Tahoma" pitchFamily="34" charset="0"/>
              </a:rPr>
              <a:t> </a:t>
            </a:r>
            <a:r>
              <a:rPr lang="it-IT" sz="2200" dirty="0" err="1" smtClean="0">
                <a:solidFill>
                  <a:srgbClr val="C00000"/>
                </a:solidFill>
                <a:latin typeface="Tahoma" pitchFamily="34" charset="0"/>
                <a:ea typeface="Tahoma" pitchFamily="34" charset="0"/>
                <a:cs typeface="Tahoma" pitchFamily="34" charset="0"/>
              </a:rPr>
              <a:t>Polycomb</a:t>
            </a:r>
            <a:r>
              <a:rPr lang="it-IT" sz="2200" dirty="0" smtClean="0">
                <a:solidFill>
                  <a:srgbClr val="002060"/>
                </a:solidFill>
                <a:latin typeface="Tahoma" pitchFamily="34" charset="0"/>
                <a:ea typeface="Tahoma" pitchFamily="34" charset="0"/>
                <a:cs typeface="Tahoma" pitchFamily="34" charset="0"/>
              </a:rPr>
              <a:t> </a:t>
            </a:r>
            <a:r>
              <a:rPr lang="it-IT" sz="2200" dirty="0" err="1" smtClean="0">
                <a:solidFill>
                  <a:srgbClr val="C00000"/>
                </a:solidFill>
                <a:latin typeface="Tahoma" pitchFamily="34" charset="0"/>
                <a:ea typeface="Tahoma" pitchFamily="34" charset="0"/>
                <a:cs typeface="Tahoma" pitchFamily="34" charset="0"/>
              </a:rPr>
              <a:t>complexes</a:t>
            </a:r>
            <a:r>
              <a:rPr lang="it-IT" sz="2200" dirty="0" smtClean="0">
                <a:solidFill>
                  <a:srgbClr val="C00000"/>
                </a:solidFill>
                <a:latin typeface="Tahoma" pitchFamily="34" charset="0"/>
                <a:ea typeface="Tahoma" pitchFamily="34" charset="0"/>
                <a:cs typeface="Tahoma" pitchFamily="34" charset="0"/>
              </a:rPr>
              <a:t> </a:t>
            </a:r>
            <a:r>
              <a:rPr lang="it-IT" sz="2400" dirty="0" smtClean="0">
                <a:solidFill>
                  <a:srgbClr val="002060"/>
                </a:solidFill>
                <a:latin typeface="Tahoma" pitchFamily="34" charset="0"/>
                <a:ea typeface="Tahoma" pitchFamily="34" charset="0"/>
                <a:cs typeface="Tahoma" pitchFamily="34" charset="0"/>
              </a:rPr>
              <a:t>?</a:t>
            </a:r>
            <a:endParaRPr lang="en-GB" sz="2000" dirty="0">
              <a:solidFill>
                <a:srgbClr val="002060"/>
              </a:solidFill>
              <a:latin typeface="Tahoma" pitchFamily="34" charset="0"/>
              <a:ea typeface="Tahoma" pitchFamily="34" charset="0"/>
              <a:cs typeface="Tahoma" pitchFamily="34" charset="0"/>
            </a:endParaRPr>
          </a:p>
        </p:txBody>
      </p:sp>
      <p:pic>
        <p:nvPicPr>
          <p:cNvPr id="16385" name="Picture 1"/>
          <p:cNvPicPr>
            <a:picLocks noChangeAspect="1" noChangeArrowheads="1"/>
          </p:cNvPicPr>
          <p:nvPr/>
        </p:nvPicPr>
        <p:blipFill>
          <a:blip r:embed="rId3"/>
          <a:srcRect/>
          <a:stretch>
            <a:fillRect/>
          </a:stretch>
        </p:blipFill>
        <p:spPr bwMode="auto">
          <a:xfrm>
            <a:off x="150185" y="2481756"/>
            <a:ext cx="4381498" cy="2888212"/>
          </a:xfrm>
          <a:prstGeom prst="rect">
            <a:avLst/>
          </a:prstGeom>
          <a:noFill/>
          <a:ln w="9525">
            <a:noFill/>
            <a:miter lim="800000"/>
            <a:headEnd/>
            <a:tailEnd/>
          </a:ln>
          <a:effectLst/>
        </p:spPr>
      </p:pic>
      <p:sp>
        <p:nvSpPr>
          <p:cNvPr id="13" name="Rettangolo 12"/>
          <p:cNvSpPr/>
          <p:nvPr/>
        </p:nvSpPr>
        <p:spPr>
          <a:xfrm>
            <a:off x="5500694" y="3214686"/>
            <a:ext cx="3500430" cy="1631216"/>
          </a:xfrm>
          <a:prstGeom prst="rect">
            <a:avLst/>
          </a:prstGeom>
        </p:spPr>
        <p:txBody>
          <a:bodyPr wrap="square">
            <a:spAutoFit/>
          </a:bodyPr>
          <a:lstStyle/>
          <a:p>
            <a:pPr algn="ctr"/>
            <a:r>
              <a:rPr lang="it-IT" sz="2000" dirty="0" err="1" smtClean="0">
                <a:solidFill>
                  <a:srgbClr val="002060"/>
                </a:solidFill>
                <a:latin typeface="Tahoma" pitchFamily="34" charset="0"/>
                <a:ea typeface="Tahoma" pitchFamily="34" charset="0"/>
                <a:cs typeface="Tahoma" pitchFamily="34" charset="0"/>
              </a:rPr>
              <a:t>Fluorescence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images</a:t>
            </a:r>
            <a:endParaRPr lang="it-IT" sz="2000" dirty="0" smtClean="0">
              <a:solidFill>
                <a:srgbClr val="002060"/>
              </a:solidFill>
              <a:latin typeface="Tahoma" pitchFamily="34" charset="0"/>
              <a:ea typeface="Tahoma" pitchFamily="34" charset="0"/>
              <a:cs typeface="Tahoma" pitchFamily="34" charset="0"/>
            </a:endParaRPr>
          </a:p>
          <a:p>
            <a:pPr algn="ctr"/>
            <a:r>
              <a:rPr lang="it-IT" sz="2000" dirty="0" err="1" smtClean="0">
                <a:solidFill>
                  <a:srgbClr val="002060"/>
                </a:solidFill>
                <a:latin typeface="Tahoma" pitchFamily="34" charset="0"/>
                <a:ea typeface="Tahoma" pitchFamily="34" charset="0"/>
                <a:cs typeface="Tahoma" pitchFamily="34" charset="0"/>
              </a:rPr>
              <a:t>highlight</a:t>
            </a:r>
            <a:r>
              <a:rPr lang="it-IT" sz="2000" dirty="0" smtClean="0">
                <a:solidFill>
                  <a:srgbClr val="002060"/>
                </a:solidFill>
                <a:latin typeface="Tahoma" pitchFamily="34" charset="0"/>
                <a:ea typeface="Tahoma" pitchFamily="34" charset="0"/>
                <a:cs typeface="Tahoma" pitchFamily="34" charset="0"/>
              </a:rPr>
              <a:t> </a:t>
            </a:r>
            <a:r>
              <a:rPr lang="en-GB" sz="2000" dirty="0" smtClean="0">
                <a:solidFill>
                  <a:srgbClr val="002060"/>
                </a:solidFill>
                <a:latin typeface="Tahoma" pitchFamily="34" charset="0"/>
                <a:ea typeface="Tahoma" pitchFamily="34" charset="0"/>
                <a:cs typeface="Tahoma" pitchFamily="34" charset="0"/>
              </a:rPr>
              <a:t>dramatically </a:t>
            </a:r>
            <a:r>
              <a:rPr lang="en-GB" sz="2000" dirty="0" smtClean="0">
                <a:solidFill>
                  <a:srgbClr val="C00000"/>
                </a:solidFill>
                <a:latin typeface="Tahoma" pitchFamily="34" charset="0"/>
                <a:ea typeface="Tahoma" pitchFamily="34" charset="0"/>
                <a:cs typeface="Tahoma" pitchFamily="34" charset="0"/>
              </a:rPr>
              <a:t>aberrant </a:t>
            </a:r>
            <a:r>
              <a:rPr lang="en-GB" sz="2000" dirty="0" smtClean="0">
                <a:solidFill>
                  <a:srgbClr val="C00000"/>
                </a:solidFill>
                <a:latin typeface="Tahoma" pitchFamily="34" charset="0"/>
                <a:ea typeface="Tahoma" pitchFamily="34" charset="0"/>
                <a:cs typeface="Tahoma" pitchFamily="34" charset="0"/>
              </a:rPr>
              <a:t>morphology </a:t>
            </a:r>
          </a:p>
          <a:p>
            <a:pPr algn="ctr"/>
            <a:r>
              <a:rPr lang="en-GB" sz="2000" dirty="0" smtClean="0">
                <a:solidFill>
                  <a:srgbClr val="002060"/>
                </a:solidFill>
                <a:latin typeface="Tahoma" pitchFamily="34" charset="0"/>
                <a:ea typeface="Tahoma" pitchFamily="34" charset="0"/>
                <a:cs typeface="Tahoma" pitchFamily="34" charset="0"/>
              </a:rPr>
              <a:t>in cell </a:t>
            </a:r>
            <a:r>
              <a:rPr lang="en-GB" sz="2000" dirty="0" smtClean="0">
                <a:solidFill>
                  <a:srgbClr val="002060"/>
                </a:solidFill>
                <a:latin typeface="Tahoma" pitchFamily="34" charset="0"/>
                <a:ea typeface="Tahoma" pitchFamily="34" charset="0"/>
                <a:cs typeface="Tahoma" pitchFamily="34" charset="0"/>
              </a:rPr>
              <a:t>nucleus </a:t>
            </a:r>
            <a:endParaRPr lang="en-GB" sz="2000" dirty="0" smtClean="0">
              <a:solidFill>
                <a:srgbClr val="002060"/>
              </a:solidFill>
              <a:latin typeface="Tahoma" pitchFamily="34" charset="0"/>
              <a:ea typeface="Tahoma" pitchFamily="34" charset="0"/>
              <a:cs typeface="Tahoma" pitchFamily="34" charset="0"/>
            </a:endParaRPr>
          </a:p>
          <a:p>
            <a:pPr algn="ctr"/>
            <a:r>
              <a:rPr lang="en-GB" sz="2000" dirty="0" smtClean="0">
                <a:solidFill>
                  <a:srgbClr val="002060"/>
                </a:solidFill>
                <a:latin typeface="Tahoma" pitchFamily="34" charset="0"/>
                <a:ea typeface="Tahoma" pitchFamily="34" charset="0"/>
                <a:cs typeface="Tahoma" pitchFamily="34" charset="0"/>
              </a:rPr>
              <a:t>of </a:t>
            </a:r>
            <a:r>
              <a:rPr lang="en-GB" sz="2000" dirty="0" err="1" smtClean="0">
                <a:solidFill>
                  <a:srgbClr val="002060"/>
                </a:solidFill>
                <a:latin typeface="Tahoma" pitchFamily="34" charset="0"/>
                <a:ea typeface="Tahoma" pitchFamily="34" charset="0"/>
                <a:cs typeface="Tahoma" pitchFamily="34" charset="0"/>
              </a:rPr>
              <a:t>progeria</a:t>
            </a:r>
            <a:r>
              <a:rPr lang="en-GB" sz="2000" dirty="0" smtClean="0">
                <a:solidFill>
                  <a:srgbClr val="002060"/>
                </a:solidFill>
                <a:latin typeface="Tahoma" pitchFamily="34" charset="0"/>
                <a:ea typeface="Tahoma" pitchFamily="34" charset="0"/>
                <a:cs typeface="Tahoma" pitchFamily="34" charset="0"/>
              </a:rPr>
              <a:t> patients. </a:t>
            </a:r>
            <a:endParaRPr lang="en-GB" sz="2000" dirty="0">
              <a:solidFill>
                <a:srgbClr val="002060"/>
              </a:solidFill>
              <a:latin typeface="Tahoma" pitchFamily="34" charset="0"/>
              <a:ea typeface="Tahoma" pitchFamily="34" charset="0"/>
              <a:cs typeface="Tahoma" pitchFamily="34" charset="0"/>
            </a:endParaRPr>
          </a:p>
        </p:txBody>
      </p:sp>
      <p:sp>
        <p:nvSpPr>
          <p:cNvPr id="14" name="Rettangolo 13"/>
          <p:cNvSpPr/>
          <p:nvPr/>
        </p:nvSpPr>
        <p:spPr>
          <a:xfrm>
            <a:off x="71406" y="2124566"/>
            <a:ext cx="721672" cy="369332"/>
          </a:xfrm>
          <a:prstGeom prst="rect">
            <a:avLst/>
          </a:prstGeom>
        </p:spPr>
        <p:txBody>
          <a:bodyPr wrap="none">
            <a:spAutoFit/>
          </a:bodyPr>
          <a:lstStyle/>
          <a:p>
            <a:r>
              <a:rPr lang="it-IT" b="1" dirty="0" err="1" smtClean="0">
                <a:solidFill>
                  <a:srgbClr val="C00000"/>
                </a:solidFill>
              </a:rPr>
              <a:t>lamin</a:t>
            </a:r>
            <a:endParaRPr lang="en-GB" b="1" dirty="0">
              <a:solidFill>
                <a:srgbClr val="C00000"/>
              </a:solidFill>
            </a:endParaRPr>
          </a:p>
        </p:txBody>
      </p:sp>
      <p:sp>
        <p:nvSpPr>
          <p:cNvPr id="15" name="Rettangolo 14"/>
          <p:cNvSpPr/>
          <p:nvPr/>
        </p:nvSpPr>
        <p:spPr>
          <a:xfrm>
            <a:off x="1512277" y="2124566"/>
            <a:ext cx="1209627" cy="369332"/>
          </a:xfrm>
          <a:prstGeom prst="rect">
            <a:avLst/>
          </a:prstGeom>
        </p:spPr>
        <p:txBody>
          <a:bodyPr wrap="none">
            <a:spAutoFit/>
          </a:bodyPr>
          <a:lstStyle/>
          <a:p>
            <a:r>
              <a:rPr lang="it-IT" b="1" dirty="0" err="1" smtClean="0">
                <a:solidFill>
                  <a:schemeClr val="accent3">
                    <a:lumMod val="50000"/>
                  </a:schemeClr>
                </a:solidFill>
              </a:rPr>
              <a:t>Polycombs</a:t>
            </a:r>
            <a:endParaRPr lang="en-GB" b="1" dirty="0">
              <a:solidFill>
                <a:schemeClr val="accent3">
                  <a:lumMod val="50000"/>
                </a:schemeClr>
              </a:solidFill>
            </a:endParaRPr>
          </a:p>
        </p:txBody>
      </p:sp>
      <p:sp>
        <p:nvSpPr>
          <p:cNvPr id="16" name="Rettangolo 15"/>
          <p:cNvSpPr/>
          <p:nvPr/>
        </p:nvSpPr>
        <p:spPr>
          <a:xfrm>
            <a:off x="3219174" y="2071678"/>
            <a:ext cx="788614" cy="369332"/>
          </a:xfrm>
          <a:prstGeom prst="rect">
            <a:avLst/>
          </a:prstGeom>
          <a:ln>
            <a:solidFill>
              <a:schemeClr val="accent2"/>
            </a:solidFill>
          </a:ln>
        </p:spPr>
        <p:txBody>
          <a:bodyPr wrap="none">
            <a:spAutoFit/>
          </a:bodyPr>
          <a:lstStyle/>
          <a:p>
            <a:r>
              <a:rPr lang="it-IT" b="1" dirty="0" err="1" smtClean="0">
                <a:solidFill>
                  <a:schemeClr val="accent3">
                    <a:lumMod val="50000"/>
                  </a:schemeClr>
                </a:solidFill>
              </a:rPr>
              <a:t>merge</a:t>
            </a:r>
            <a:endParaRPr lang="en-GB" b="1" dirty="0">
              <a:solidFill>
                <a:schemeClr val="accent3">
                  <a:lumMod val="50000"/>
                </a:schemeClr>
              </a:solidFill>
            </a:endParaRPr>
          </a:p>
        </p:txBody>
      </p:sp>
      <p:sp>
        <p:nvSpPr>
          <p:cNvPr id="17" name="Rettangolo 16"/>
          <p:cNvSpPr/>
          <p:nvPr/>
        </p:nvSpPr>
        <p:spPr>
          <a:xfrm>
            <a:off x="4500562" y="3571876"/>
            <a:ext cx="915635" cy="369332"/>
          </a:xfrm>
          <a:prstGeom prst="rect">
            <a:avLst/>
          </a:prstGeom>
        </p:spPr>
        <p:txBody>
          <a:bodyPr wrap="none">
            <a:spAutoFit/>
          </a:bodyPr>
          <a:lstStyle/>
          <a:p>
            <a:r>
              <a:rPr lang="it-IT" i="1" dirty="0" err="1" smtClean="0">
                <a:solidFill>
                  <a:srgbClr val="002060"/>
                </a:solidFill>
                <a:latin typeface="Tahoma" pitchFamily="34" charset="0"/>
                <a:ea typeface="Tahoma" pitchFamily="34" charset="0"/>
                <a:cs typeface="Tahoma" pitchFamily="34" charset="0"/>
              </a:rPr>
              <a:t>Normal</a:t>
            </a:r>
            <a:endParaRPr lang="en-GB" i="1" dirty="0">
              <a:solidFill>
                <a:srgbClr val="002060"/>
              </a:solidFill>
            </a:endParaRPr>
          </a:p>
        </p:txBody>
      </p:sp>
      <p:sp>
        <p:nvSpPr>
          <p:cNvPr id="18" name="Rettangolo 17"/>
          <p:cNvSpPr/>
          <p:nvPr/>
        </p:nvSpPr>
        <p:spPr>
          <a:xfrm>
            <a:off x="4464009" y="4910648"/>
            <a:ext cx="2097947" cy="369332"/>
          </a:xfrm>
          <a:prstGeom prst="rect">
            <a:avLst/>
          </a:prstGeom>
        </p:spPr>
        <p:txBody>
          <a:bodyPr wrap="none">
            <a:spAutoFit/>
          </a:bodyPr>
          <a:lstStyle/>
          <a:p>
            <a:r>
              <a:rPr lang="it-IT" i="1" dirty="0" smtClean="0">
                <a:solidFill>
                  <a:srgbClr val="002060"/>
                </a:solidFill>
                <a:latin typeface="Tahoma" pitchFamily="34" charset="0"/>
                <a:ea typeface="Tahoma" pitchFamily="34" charset="0"/>
                <a:cs typeface="Tahoma" pitchFamily="34" charset="0"/>
              </a:rPr>
              <a:t>progeria</a:t>
            </a:r>
            <a:r>
              <a:rPr lang="it-IT" i="1" dirty="0" smtClean="0">
                <a:solidFill>
                  <a:srgbClr val="002060"/>
                </a:solidFill>
                <a:latin typeface="Tahoma" pitchFamily="34" charset="0"/>
                <a:ea typeface="Tahoma" pitchFamily="34" charset="0"/>
                <a:cs typeface="Tahoma" pitchFamily="34" charset="0"/>
              </a:rPr>
              <a:t> </a:t>
            </a:r>
            <a:r>
              <a:rPr lang="it-IT" i="1" dirty="0" err="1" smtClean="0">
                <a:solidFill>
                  <a:srgbClr val="002060"/>
                </a:solidFill>
                <a:latin typeface="Tahoma" pitchFamily="34" charset="0"/>
                <a:ea typeface="Tahoma" pitchFamily="34" charset="0"/>
                <a:cs typeface="Tahoma" pitchFamily="34" charset="0"/>
              </a:rPr>
              <a:t>syndrome</a:t>
            </a:r>
            <a:endParaRPr lang="en-GB" i="1" dirty="0">
              <a:solidFill>
                <a:srgbClr val="002060"/>
              </a:solidFill>
            </a:endParaRPr>
          </a:p>
        </p:txBody>
      </p:sp>
      <p:sp>
        <p:nvSpPr>
          <p:cNvPr id="20" name="Rettangolo 19"/>
          <p:cNvSpPr/>
          <p:nvPr/>
        </p:nvSpPr>
        <p:spPr>
          <a:xfrm>
            <a:off x="785786" y="5500702"/>
            <a:ext cx="8286808" cy="1015663"/>
          </a:xfrm>
          <a:prstGeom prst="rect">
            <a:avLst/>
          </a:prstGeom>
          <a:noFill/>
          <a:ln>
            <a:noFill/>
          </a:ln>
        </p:spPr>
        <p:txBody>
          <a:bodyPr wrap="square">
            <a:spAutoFit/>
          </a:bodyPr>
          <a:lstStyle/>
          <a:p>
            <a:pPr>
              <a:buFont typeface="Arial" pitchFamily="34" charset="0"/>
              <a:buChar char="•"/>
            </a:pPr>
            <a:r>
              <a:rPr lang="en-GB" sz="2000" dirty="0" smtClean="0">
                <a:solidFill>
                  <a:prstClr val="black"/>
                </a:solidFill>
                <a:latin typeface="Tahoma" pitchFamily="34" charset="0"/>
                <a:ea typeface="Tahoma" pitchFamily="34" charset="0"/>
                <a:cs typeface="Tahoma" pitchFamily="34" charset="0"/>
              </a:rPr>
              <a:t> Identification </a:t>
            </a:r>
            <a:r>
              <a:rPr lang="en-GB" sz="2000" dirty="0" smtClean="0">
                <a:solidFill>
                  <a:prstClr val="black"/>
                </a:solidFill>
                <a:latin typeface="Tahoma" pitchFamily="34" charset="0"/>
                <a:ea typeface="Tahoma" pitchFamily="34" charset="0"/>
                <a:cs typeface="Tahoma" pitchFamily="34" charset="0"/>
              </a:rPr>
              <a:t>of new candidate genes involved in </a:t>
            </a:r>
            <a:r>
              <a:rPr lang="en-GB" sz="2000" dirty="0" err="1" smtClean="0">
                <a:solidFill>
                  <a:prstClr val="black"/>
                </a:solidFill>
                <a:latin typeface="Tahoma" pitchFamily="34" charset="0"/>
                <a:ea typeface="Tahoma" pitchFamily="34" charset="0"/>
                <a:cs typeface="Tahoma" pitchFamily="34" charset="0"/>
              </a:rPr>
              <a:t>laminopathies</a:t>
            </a:r>
            <a:r>
              <a:rPr lang="en-GB" sz="2000" dirty="0" smtClean="0">
                <a:solidFill>
                  <a:prstClr val="black"/>
                </a:solidFill>
                <a:latin typeface="Tahoma" pitchFamily="34" charset="0"/>
                <a:ea typeface="Tahoma" pitchFamily="34" charset="0"/>
                <a:cs typeface="Tahoma" pitchFamily="34" charset="0"/>
              </a:rPr>
              <a:t>	</a:t>
            </a:r>
          </a:p>
          <a:p>
            <a:pPr>
              <a:buFont typeface="Arial" pitchFamily="34" charset="0"/>
              <a:buChar char="•"/>
            </a:pPr>
            <a:r>
              <a:rPr lang="it-IT" sz="2000" dirty="0" smtClean="0">
                <a:solidFill>
                  <a:prstClr val="black"/>
                </a:solidFill>
                <a:latin typeface="Tahoma" pitchFamily="34" charset="0"/>
                <a:ea typeface="Tahoma" pitchFamily="34" charset="0"/>
                <a:cs typeface="Tahoma" pitchFamily="34" charset="0"/>
              </a:rPr>
              <a:t> </a:t>
            </a:r>
            <a:r>
              <a:rPr lang="en-GB" sz="2000" dirty="0" smtClean="0">
                <a:latin typeface="Tahoma" pitchFamily="34" charset="0"/>
                <a:ea typeface="Tahoma" pitchFamily="34" charset="0"/>
                <a:cs typeface="Tahoma" pitchFamily="34" charset="0"/>
              </a:rPr>
              <a:t>Design </a:t>
            </a:r>
            <a:r>
              <a:rPr lang="en-GB" sz="2000" dirty="0" smtClean="0">
                <a:latin typeface="Tahoma" pitchFamily="34" charset="0"/>
                <a:ea typeface="Tahoma" pitchFamily="34" charset="0"/>
                <a:cs typeface="Tahoma" pitchFamily="34" charset="0"/>
              </a:rPr>
              <a:t>of algorithms </a:t>
            </a:r>
            <a:r>
              <a:rPr lang="en-GB" sz="2000" dirty="0" smtClean="0">
                <a:latin typeface="Tahoma" pitchFamily="34" charset="0"/>
                <a:ea typeface="Tahoma" pitchFamily="34" charset="0"/>
                <a:cs typeface="Tahoma" pitchFamily="34" charset="0"/>
              </a:rPr>
              <a:t>to identify and analyze </a:t>
            </a:r>
            <a:r>
              <a:rPr lang="en-GB" sz="2000" dirty="0" err="1" smtClean="0">
                <a:latin typeface="Tahoma" pitchFamily="34" charset="0"/>
                <a:ea typeface="Tahoma" pitchFamily="34" charset="0"/>
                <a:cs typeface="Tahoma" pitchFamily="34" charset="0"/>
              </a:rPr>
              <a:t>lamin</a:t>
            </a:r>
            <a:r>
              <a:rPr lang="en-GB" sz="2000" dirty="0" smtClean="0">
                <a:latin typeface="Tahoma" pitchFamily="34" charset="0"/>
                <a:ea typeface="Tahoma" pitchFamily="34" charset="0"/>
                <a:cs typeface="Tahoma" pitchFamily="34" charset="0"/>
              </a:rPr>
              <a:t> and </a:t>
            </a:r>
            <a:r>
              <a:rPr lang="en-GB" sz="2000" dirty="0" err="1" smtClean="0">
                <a:latin typeface="Tahoma" pitchFamily="34" charset="0"/>
                <a:ea typeface="Tahoma" pitchFamily="34" charset="0"/>
                <a:cs typeface="Tahoma" pitchFamily="34" charset="0"/>
              </a:rPr>
              <a:t>polycombs</a:t>
            </a:r>
            <a:r>
              <a:rPr lang="en-GB" sz="2000" dirty="0" smtClean="0">
                <a:latin typeface="Tahoma" pitchFamily="34" charset="0"/>
                <a:ea typeface="Tahoma" pitchFamily="34" charset="0"/>
                <a:cs typeface="Tahoma" pitchFamily="34" charset="0"/>
              </a:rPr>
              <a:t> </a:t>
            </a:r>
          </a:p>
          <a:p>
            <a:r>
              <a:rPr lang="en-GB" sz="2000" dirty="0" smtClean="0">
                <a:latin typeface="Tahoma" pitchFamily="34" charset="0"/>
                <a:ea typeface="Tahoma" pitchFamily="34" charset="0"/>
                <a:cs typeface="Tahoma" pitchFamily="34" charset="0"/>
              </a:rPr>
              <a:t> </a:t>
            </a:r>
            <a:r>
              <a:rPr lang="en-GB" sz="2000" dirty="0" smtClean="0">
                <a:latin typeface="Tahoma" pitchFamily="34" charset="0"/>
                <a:ea typeface="Tahoma" pitchFamily="34" charset="0"/>
                <a:cs typeface="Tahoma" pitchFamily="34" charset="0"/>
              </a:rPr>
              <a:t> interaction in fluorescence images microscopy</a:t>
            </a:r>
            <a:endParaRPr lang="en-GB" sz="2200" dirty="0">
              <a:solidFill>
                <a:srgbClr val="002060"/>
              </a:solidFill>
              <a:latin typeface="Tahoma" pitchFamily="34" charset="0"/>
              <a:ea typeface="Tahoma" pitchFamily="34" charset="0"/>
              <a:cs typeface="Tahoma" pitchFamily="34" charset="0"/>
            </a:endParaRPr>
          </a:p>
        </p:txBody>
      </p:sp>
      <p:sp>
        <p:nvSpPr>
          <p:cNvPr id="21" name="Freccia circolare a destra 20"/>
          <p:cNvSpPr/>
          <p:nvPr/>
        </p:nvSpPr>
        <p:spPr>
          <a:xfrm rot="162182" flipH="1">
            <a:off x="8462177" y="4297123"/>
            <a:ext cx="500066" cy="1662046"/>
          </a:xfrm>
          <a:prstGeom prst="curvedRightArrow">
            <a:avLst>
              <a:gd name="adj1" fmla="val 50000"/>
              <a:gd name="adj2" fmla="val 66867"/>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Segnaposto numero diapositiva 21"/>
          <p:cNvSpPr>
            <a:spLocks noGrp="1"/>
          </p:cNvSpPr>
          <p:nvPr>
            <p:ph type="sldNum" sz="quarter" idx="12"/>
          </p:nvPr>
        </p:nvSpPr>
        <p:spPr>
          <a:xfrm>
            <a:off x="6553200" y="6492899"/>
            <a:ext cx="2133600" cy="365125"/>
          </a:xfrm>
        </p:spPr>
        <p:txBody>
          <a:bodyPr/>
          <a:lstStyle/>
          <a:p>
            <a:fld id="{B007B441-5312-499D-93C3-6E37886527FA}" type="slidenum">
              <a:rPr lang="it-IT" smtClean="0"/>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Fluorescence</a:t>
            </a:r>
            <a:r>
              <a:rPr lang="it-IT" dirty="0" smtClean="0"/>
              <a:t> </a:t>
            </a:r>
            <a:r>
              <a:rPr lang="it-IT" dirty="0" err="1" smtClean="0"/>
              <a:t>microscopy</a:t>
            </a:r>
            <a:r>
              <a:rPr lang="it-IT" dirty="0" smtClean="0"/>
              <a:t> </a:t>
            </a:r>
            <a:r>
              <a:rPr lang="it-IT" dirty="0" err="1" smtClean="0"/>
              <a:t>Issues</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5</a:t>
            </a:fld>
            <a:endParaRPr lang="it-IT"/>
          </a:p>
        </p:txBody>
      </p:sp>
      <p:sp>
        <p:nvSpPr>
          <p:cNvPr id="9" name="Rettangolo arrotondato 8"/>
          <p:cNvSpPr/>
          <p:nvPr/>
        </p:nvSpPr>
        <p:spPr>
          <a:xfrm>
            <a:off x="767919" y="2285992"/>
            <a:ext cx="7751007" cy="1071570"/>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0" name="CasellaDiTesto 9"/>
          <p:cNvSpPr txBox="1"/>
          <p:nvPr/>
        </p:nvSpPr>
        <p:spPr>
          <a:xfrm>
            <a:off x="714348" y="2339217"/>
            <a:ext cx="7858148" cy="1015663"/>
          </a:xfrm>
          <a:prstGeom prst="rect">
            <a:avLst/>
          </a:prstGeom>
          <a:noFill/>
          <a:ln>
            <a:noFill/>
          </a:ln>
        </p:spPr>
        <p:txBody>
          <a:bodyPr wrap="square" rtlCol="0">
            <a:spAutoFit/>
          </a:bodyPr>
          <a:lstStyle/>
          <a:p>
            <a:pPr marL="0" lvl="2" algn="ctr"/>
            <a:r>
              <a:rPr lang="it-IT" sz="2000" b="1" i="1" dirty="0" err="1" smtClean="0">
                <a:solidFill>
                  <a:srgbClr val="C00000"/>
                </a:solidFill>
                <a:latin typeface="Tahoma" pitchFamily="34" charset="0"/>
                <a:ea typeface="Tahoma" pitchFamily="34" charset="0"/>
                <a:cs typeface="Tahoma" pitchFamily="34" charset="0"/>
              </a:rPr>
              <a:t>Manual</a:t>
            </a:r>
            <a:r>
              <a:rPr lang="it-IT" sz="2000" b="1" i="1" dirty="0" smtClean="0">
                <a:solidFill>
                  <a:srgbClr val="C00000"/>
                </a:solidFill>
                <a:latin typeface="Tahoma" pitchFamily="34" charset="0"/>
                <a:ea typeface="Tahoma" pitchFamily="34" charset="0"/>
                <a:cs typeface="Tahoma" pitchFamily="34" charset="0"/>
              </a:rPr>
              <a:t> </a:t>
            </a:r>
            <a:r>
              <a:rPr lang="it-IT" sz="2000" b="1" i="1" dirty="0" err="1" smtClean="0">
                <a:solidFill>
                  <a:srgbClr val="C00000"/>
                </a:solidFill>
                <a:latin typeface="Tahoma" pitchFamily="34" charset="0"/>
                <a:ea typeface="Tahoma" pitchFamily="34" charset="0"/>
                <a:cs typeface="Tahoma" pitchFamily="34" charset="0"/>
              </a:rPr>
              <a:t>analysis</a:t>
            </a:r>
            <a:r>
              <a:rPr lang="it-IT" sz="2000" i="1" dirty="0" smtClean="0">
                <a:solidFill>
                  <a:srgbClr val="002060"/>
                </a:solidFill>
                <a:latin typeface="Tahoma" pitchFamily="34" charset="0"/>
                <a:ea typeface="Tahoma" pitchFamily="34" charset="0"/>
                <a:cs typeface="Tahoma" pitchFamily="34" charset="0"/>
              </a:rPr>
              <a:t> </a:t>
            </a:r>
            <a:r>
              <a:rPr lang="it-IT" sz="2000" i="1" dirty="0" err="1" smtClean="0">
                <a:solidFill>
                  <a:srgbClr val="002060"/>
                </a:solidFill>
                <a:latin typeface="Tahoma" pitchFamily="34" charset="0"/>
                <a:ea typeface="Tahoma" pitchFamily="34" charset="0"/>
                <a:cs typeface="Tahoma" pitchFamily="34" charset="0"/>
              </a:rPr>
              <a:t>to</a:t>
            </a:r>
            <a:r>
              <a:rPr lang="it-IT" sz="2000" i="1" dirty="0" smtClean="0">
                <a:solidFill>
                  <a:srgbClr val="002060"/>
                </a:solidFill>
                <a:latin typeface="Tahoma" pitchFamily="34" charset="0"/>
                <a:ea typeface="Tahoma" pitchFamily="34" charset="0"/>
                <a:cs typeface="Tahoma" pitchFamily="34" charset="0"/>
              </a:rPr>
              <a:t> </a:t>
            </a:r>
            <a:r>
              <a:rPr lang="it-IT" sz="2000" i="1" dirty="0" err="1" smtClean="0">
                <a:solidFill>
                  <a:srgbClr val="002060"/>
                </a:solidFill>
                <a:latin typeface="Tahoma" pitchFamily="34" charset="0"/>
                <a:ea typeface="Tahoma" pitchFamily="34" charset="0"/>
                <a:cs typeface="Tahoma" pitchFamily="34" charset="0"/>
              </a:rPr>
              <a:t>extract</a:t>
            </a:r>
            <a:r>
              <a:rPr lang="it-IT" sz="2000" i="1" dirty="0" smtClean="0">
                <a:solidFill>
                  <a:srgbClr val="002060"/>
                </a:solidFill>
                <a:latin typeface="Tahoma" pitchFamily="34" charset="0"/>
                <a:ea typeface="Tahoma" pitchFamily="34" charset="0"/>
                <a:cs typeface="Tahoma" pitchFamily="34" charset="0"/>
              </a:rPr>
              <a:t> information </a:t>
            </a:r>
            <a:r>
              <a:rPr lang="it-IT" sz="2000" i="1" dirty="0" err="1" smtClean="0">
                <a:solidFill>
                  <a:srgbClr val="002060"/>
                </a:solidFill>
                <a:latin typeface="Tahoma" pitchFamily="34" charset="0"/>
                <a:ea typeface="Tahoma" pitchFamily="34" charset="0"/>
                <a:cs typeface="Tahoma" pitchFamily="34" charset="0"/>
              </a:rPr>
              <a:t>by</a:t>
            </a:r>
            <a:r>
              <a:rPr lang="it-IT" sz="2000" i="1" dirty="0" smtClean="0">
                <a:solidFill>
                  <a:srgbClr val="002060"/>
                </a:solidFill>
                <a:latin typeface="Tahoma" pitchFamily="34" charset="0"/>
                <a:ea typeface="Tahoma" pitchFamily="34" charset="0"/>
                <a:cs typeface="Tahoma" pitchFamily="34" charset="0"/>
              </a:rPr>
              <a:t> </a:t>
            </a:r>
            <a:r>
              <a:rPr lang="it-IT" sz="2000" i="1" dirty="0" err="1" smtClean="0">
                <a:solidFill>
                  <a:srgbClr val="002060"/>
                </a:solidFill>
                <a:latin typeface="Tahoma" pitchFamily="34" charset="0"/>
                <a:ea typeface="Tahoma" pitchFamily="34" charset="0"/>
                <a:cs typeface="Tahoma" pitchFamily="34" charset="0"/>
              </a:rPr>
              <a:t>means</a:t>
            </a:r>
            <a:r>
              <a:rPr lang="it-IT" sz="2000" i="1" dirty="0" smtClean="0">
                <a:solidFill>
                  <a:srgbClr val="002060"/>
                </a:solidFill>
                <a:latin typeface="Tahoma" pitchFamily="34" charset="0"/>
                <a:ea typeface="Tahoma" pitchFamily="34" charset="0"/>
                <a:cs typeface="Tahoma" pitchFamily="34" charset="0"/>
              </a:rPr>
              <a:t> </a:t>
            </a:r>
            <a:r>
              <a:rPr lang="it-IT" sz="2000" i="1" dirty="0" err="1" smtClean="0">
                <a:solidFill>
                  <a:srgbClr val="002060"/>
                </a:solidFill>
                <a:latin typeface="Tahoma" pitchFamily="34" charset="0"/>
                <a:ea typeface="Tahoma" pitchFamily="34" charset="0"/>
                <a:cs typeface="Tahoma" pitchFamily="34" charset="0"/>
              </a:rPr>
              <a:t>of</a:t>
            </a:r>
            <a:r>
              <a:rPr lang="it-IT" sz="2000" i="1" dirty="0" smtClean="0">
                <a:solidFill>
                  <a:srgbClr val="002060"/>
                </a:solidFill>
                <a:latin typeface="Tahoma" pitchFamily="34" charset="0"/>
                <a:ea typeface="Tahoma" pitchFamily="34" charset="0"/>
                <a:cs typeface="Tahoma" pitchFamily="34" charset="0"/>
              </a:rPr>
              <a:t> </a:t>
            </a:r>
            <a:r>
              <a:rPr lang="it-IT" sz="2000" i="1" dirty="0" err="1" smtClean="0">
                <a:solidFill>
                  <a:srgbClr val="002060"/>
                </a:solidFill>
                <a:latin typeface="Tahoma" pitchFamily="34" charset="0"/>
                <a:ea typeface="Tahoma" pitchFamily="34" charset="0"/>
                <a:cs typeface="Tahoma" pitchFamily="34" charset="0"/>
              </a:rPr>
              <a:t>large</a:t>
            </a:r>
            <a:r>
              <a:rPr lang="it-IT" sz="2000" i="1" dirty="0" smtClean="0">
                <a:solidFill>
                  <a:srgbClr val="002060"/>
                </a:solidFill>
                <a:latin typeface="Tahoma" pitchFamily="34" charset="0"/>
                <a:ea typeface="Tahoma" pitchFamily="34" charset="0"/>
                <a:cs typeface="Tahoma" pitchFamily="34" charset="0"/>
              </a:rPr>
              <a:t> volume </a:t>
            </a:r>
            <a:r>
              <a:rPr lang="it-IT" sz="2000" i="1" dirty="0" err="1" smtClean="0">
                <a:solidFill>
                  <a:srgbClr val="002060"/>
                </a:solidFill>
                <a:latin typeface="Tahoma" pitchFamily="34" charset="0"/>
                <a:ea typeface="Tahoma" pitchFamily="34" charset="0"/>
                <a:cs typeface="Tahoma" pitchFamily="34" charset="0"/>
              </a:rPr>
              <a:t>of</a:t>
            </a:r>
            <a:r>
              <a:rPr lang="it-IT" sz="2000" i="1" dirty="0" smtClean="0">
                <a:solidFill>
                  <a:srgbClr val="002060"/>
                </a:solidFill>
                <a:latin typeface="Tahoma" pitchFamily="34" charset="0"/>
                <a:ea typeface="Tahoma" pitchFamily="34" charset="0"/>
                <a:cs typeface="Tahoma" pitchFamily="34" charset="0"/>
              </a:rPr>
              <a:t> light </a:t>
            </a:r>
            <a:r>
              <a:rPr lang="it-IT" sz="2000" i="1" dirty="0" err="1" smtClean="0">
                <a:solidFill>
                  <a:srgbClr val="002060"/>
                </a:solidFill>
                <a:latin typeface="Tahoma" pitchFamily="34" charset="0"/>
                <a:ea typeface="Tahoma" pitchFamily="34" charset="0"/>
                <a:cs typeface="Tahoma" pitchFamily="34" charset="0"/>
              </a:rPr>
              <a:t>microscopy</a:t>
            </a:r>
            <a:r>
              <a:rPr lang="it-IT" sz="2000" i="1" dirty="0" smtClean="0">
                <a:solidFill>
                  <a:srgbClr val="002060"/>
                </a:solidFill>
                <a:latin typeface="Tahoma" pitchFamily="34" charset="0"/>
                <a:ea typeface="Tahoma" pitchFamily="34" charset="0"/>
                <a:cs typeface="Tahoma" pitchFamily="34" charset="0"/>
              </a:rPr>
              <a:t> </a:t>
            </a:r>
            <a:r>
              <a:rPr lang="it-IT" sz="2000" i="1" dirty="0" err="1" smtClean="0">
                <a:solidFill>
                  <a:srgbClr val="002060"/>
                </a:solidFill>
                <a:latin typeface="Tahoma" pitchFamily="34" charset="0"/>
                <a:ea typeface="Tahoma" pitchFamily="34" charset="0"/>
                <a:cs typeface="Tahoma" pitchFamily="34" charset="0"/>
              </a:rPr>
              <a:t>images</a:t>
            </a:r>
            <a:r>
              <a:rPr lang="it-IT" sz="2000" i="1" dirty="0" smtClean="0">
                <a:solidFill>
                  <a:srgbClr val="002060"/>
                </a:solidFill>
                <a:latin typeface="Tahoma" pitchFamily="34" charset="0"/>
                <a:ea typeface="Tahoma" pitchFamily="34" charset="0"/>
                <a:cs typeface="Tahoma" pitchFamily="34" charset="0"/>
              </a:rPr>
              <a:t> </a:t>
            </a:r>
            <a:r>
              <a:rPr lang="it-IT" sz="2000" i="1" dirty="0" err="1" smtClean="0">
                <a:solidFill>
                  <a:srgbClr val="002060"/>
                </a:solidFill>
                <a:latin typeface="Tahoma" pitchFamily="34" charset="0"/>
                <a:ea typeface="Tahoma" pitchFamily="34" charset="0"/>
                <a:cs typeface="Tahoma" pitchFamily="34" charset="0"/>
              </a:rPr>
              <a:t>is</a:t>
            </a:r>
            <a:r>
              <a:rPr lang="it-IT" sz="2000" i="1" dirty="0" smtClean="0">
                <a:solidFill>
                  <a:srgbClr val="002060"/>
                </a:solidFill>
                <a:latin typeface="Tahoma" pitchFamily="34" charset="0"/>
                <a:ea typeface="Tahoma" pitchFamily="34" charset="0"/>
                <a:cs typeface="Tahoma" pitchFamily="34" charset="0"/>
              </a:rPr>
              <a:t> </a:t>
            </a:r>
            <a:r>
              <a:rPr lang="it-IT" sz="2000" b="1" i="1" dirty="0" smtClean="0">
                <a:solidFill>
                  <a:srgbClr val="C00000"/>
                </a:solidFill>
                <a:latin typeface="Tahoma" pitchFamily="34" charset="0"/>
                <a:ea typeface="Tahoma" pitchFamily="34" charset="0"/>
                <a:cs typeface="Tahoma" pitchFamily="34" charset="0"/>
              </a:rPr>
              <a:t>slow</a:t>
            </a:r>
            <a:r>
              <a:rPr lang="it-IT" sz="2000" i="1" dirty="0" smtClean="0">
                <a:solidFill>
                  <a:srgbClr val="C00000"/>
                </a:solidFill>
                <a:latin typeface="Tahoma" pitchFamily="34" charset="0"/>
                <a:ea typeface="Tahoma" pitchFamily="34" charset="0"/>
                <a:cs typeface="Tahoma" pitchFamily="34" charset="0"/>
              </a:rPr>
              <a:t>,</a:t>
            </a:r>
            <a:r>
              <a:rPr lang="it-IT" sz="2000" b="1" i="1" dirty="0" smtClean="0">
                <a:solidFill>
                  <a:srgbClr val="C00000"/>
                </a:solidFill>
                <a:latin typeface="Tahoma" pitchFamily="34" charset="0"/>
                <a:ea typeface="Tahoma" pitchFamily="34" charset="0"/>
                <a:cs typeface="Tahoma" pitchFamily="34" charset="0"/>
              </a:rPr>
              <a:t> </a:t>
            </a:r>
            <a:r>
              <a:rPr lang="it-IT" sz="2000" b="1" i="1" dirty="0" err="1" smtClean="0">
                <a:solidFill>
                  <a:srgbClr val="C00000"/>
                </a:solidFill>
                <a:latin typeface="Tahoma" pitchFamily="34" charset="0"/>
                <a:ea typeface="Tahoma" pitchFamily="34" charset="0"/>
                <a:cs typeface="Tahoma" pitchFamily="34" charset="0"/>
              </a:rPr>
              <a:t>time</a:t>
            </a:r>
            <a:r>
              <a:rPr lang="it-IT" sz="2000" b="1" i="1" dirty="0" smtClean="0">
                <a:solidFill>
                  <a:srgbClr val="C00000"/>
                </a:solidFill>
                <a:latin typeface="Tahoma" pitchFamily="34" charset="0"/>
                <a:ea typeface="Tahoma" pitchFamily="34" charset="0"/>
                <a:cs typeface="Tahoma" pitchFamily="34" charset="0"/>
              </a:rPr>
              <a:t> </a:t>
            </a:r>
            <a:r>
              <a:rPr lang="it-IT" sz="2000" b="1" i="1" dirty="0" err="1" smtClean="0">
                <a:solidFill>
                  <a:srgbClr val="C00000"/>
                </a:solidFill>
                <a:latin typeface="Tahoma" pitchFamily="34" charset="0"/>
                <a:ea typeface="Tahoma" pitchFamily="34" charset="0"/>
                <a:cs typeface="Tahoma" pitchFamily="34" charset="0"/>
              </a:rPr>
              <a:t>consuming</a:t>
            </a:r>
            <a:r>
              <a:rPr lang="it-IT" sz="2000" b="1" i="1" dirty="0" smtClean="0">
                <a:solidFill>
                  <a:srgbClr val="C00000"/>
                </a:solidFill>
                <a:latin typeface="Tahoma" pitchFamily="34" charset="0"/>
                <a:ea typeface="Tahoma" pitchFamily="34" charset="0"/>
                <a:cs typeface="Tahoma" pitchFamily="34" charset="0"/>
              </a:rPr>
              <a:t> </a:t>
            </a:r>
          </a:p>
          <a:p>
            <a:pPr marL="0" lvl="2" algn="ctr"/>
            <a:r>
              <a:rPr lang="it-IT" sz="2000" i="1" dirty="0" smtClean="0">
                <a:solidFill>
                  <a:srgbClr val="002060"/>
                </a:solidFill>
                <a:latin typeface="Tahoma" pitchFamily="34" charset="0"/>
                <a:ea typeface="Tahoma" pitchFamily="34" charset="0"/>
                <a:cs typeface="Tahoma" pitchFamily="34" charset="0"/>
              </a:rPr>
              <a:t>and</a:t>
            </a:r>
            <a:r>
              <a:rPr lang="it-IT" sz="2000" i="1" dirty="0" smtClean="0">
                <a:solidFill>
                  <a:schemeClr val="tx2"/>
                </a:solidFill>
                <a:latin typeface="Tahoma" pitchFamily="34" charset="0"/>
                <a:ea typeface="Tahoma" pitchFamily="34" charset="0"/>
                <a:cs typeface="Tahoma" pitchFamily="34" charset="0"/>
              </a:rPr>
              <a:t> </a:t>
            </a:r>
            <a:r>
              <a:rPr lang="it-IT" sz="2000" b="1" i="1" dirty="0" err="1" smtClean="0">
                <a:solidFill>
                  <a:srgbClr val="C00000"/>
                </a:solidFill>
                <a:latin typeface="Tahoma" pitchFamily="34" charset="0"/>
                <a:ea typeface="Tahoma" pitchFamily="34" charset="0"/>
                <a:cs typeface="Tahoma" pitchFamily="34" charset="0"/>
              </a:rPr>
              <a:t>subject</a:t>
            </a:r>
            <a:r>
              <a:rPr lang="it-IT" sz="2000" b="1" i="1" dirty="0" smtClean="0">
                <a:solidFill>
                  <a:srgbClr val="C00000"/>
                </a:solidFill>
                <a:latin typeface="Tahoma" pitchFamily="34" charset="0"/>
                <a:ea typeface="Tahoma" pitchFamily="34" charset="0"/>
                <a:cs typeface="Tahoma" pitchFamily="34" charset="0"/>
              </a:rPr>
              <a:t> </a:t>
            </a:r>
            <a:r>
              <a:rPr lang="it-IT" sz="2000" b="1" i="1" dirty="0" err="1" smtClean="0">
                <a:solidFill>
                  <a:srgbClr val="C00000"/>
                </a:solidFill>
                <a:latin typeface="Tahoma" pitchFamily="34" charset="0"/>
                <a:ea typeface="Tahoma" pitchFamily="34" charset="0"/>
                <a:cs typeface="Tahoma" pitchFamily="34" charset="0"/>
              </a:rPr>
              <a:t>to</a:t>
            </a:r>
            <a:r>
              <a:rPr lang="it-IT" sz="2000" b="1" i="1" dirty="0" smtClean="0">
                <a:solidFill>
                  <a:srgbClr val="C00000"/>
                </a:solidFill>
                <a:latin typeface="Tahoma" pitchFamily="34" charset="0"/>
                <a:ea typeface="Tahoma" pitchFamily="34" charset="0"/>
                <a:cs typeface="Tahoma" pitchFamily="34" charset="0"/>
              </a:rPr>
              <a:t> </a:t>
            </a:r>
            <a:r>
              <a:rPr lang="it-IT" sz="2000" b="1" i="1" dirty="0" err="1" smtClean="0">
                <a:solidFill>
                  <a:srgbClr val="C00000"/>
                </a:solidFill>
                <a:latin typeface="Tahoma" pitchFamily="34" charset="0"/>
                <a:ea typeface="Tahoma" pitchFamily="34" charset="0"/>
                <a:cs typeface="Tahoma" pitchFamily="34" charset="0"/>
              </a:rPr>
              <a:t>observer</a:t>
            </a:r>
            <a:r>
              <a:rPr lang="it-IT" sz="2000" b="1" i="1" dirty="0" smtClean="0">
                <a:solidFill>
                  <a:srgbClr val="C00000"/>
                </a:solidFill>
                <a:latin typeface="Tahoma" pitchFamily="34" charset="0"/>
                <a:ea typeface="Tahoma" pitchFamily="34" charset="0"/>
                <a:cs typeface="Tahoma" pitchFamily="34" charset="0"/>
              </a:rPr>
              <a:t> </a:t>
            </a:r>
            <a:r>
              <a:rPr lang="it-IT" sz="2000" b="1" i="1" dirty="0" err="1" smtClean="0">
                <a:solidFill>
                  <a:srgbClr val="C00000"/>
                </a:solidFill>
                <a:latin typeface="Tahoma" pitchFamily="34" charset="0"/>
                <a:ea typeface="Tahoma" pitchFamily="34" charset="0"/>
                <a:cs typeface="Tahoma" pitchFamily="34" charset="0"/>
              </a:rPr>
              <a:t>variance</a:t>
            </a:r>
            <a:endParaRPr lang="en-GB" sz="2000" b="1" dirty="0">
              <a:solidFill>
                <a:srgbClr val="C00000"/>
              </a:solidFill>
              <a:latin typeface="Tahoma" pitchFamily="34" charset="0"/>
              <a:ea typeface="Tahoma" pitchFamily="34" charset="0"/>
              <a:cs typeface="Tahoma" pitchFamily="34" charset="0"/>
            </a:endParaRPr>
          </a:p>
        </p:txBody>
      </p:sp>
      <p:sp>
        <p:nvSpPr>
          <p:cNvPr id="13" name="CasellaDiTesto 12"/>
          <p:cNvSpPr txBox="1"/>
          <p:nvPr/>
        </p:nvSpPr>
        <p:spPr>
          <a:xfrm>
            <a:off x="71407" y="857232"/>
            <a:ext cx="8501121" cy="1384995"/>
          </a:xfrm>
          <a:prstGeom prst="rect">
            <a:avLst/>
          </a:prstGeom>
          <a:noFill/>
          <a:ln>
            <a:noFill/>
          </a:ln>
        </p:spPr>
        <p:txBody>
          <a:bodyPr wrap="square" rtlCol="0">
            <a:spAutoFit/>
          </a:bodyPr>
          <a:lstStyle/>
          <a:p>
            <a:pPr marL="0" lvl="2"/>
            <a:r>
              <a:rPr lang="en-GB"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Huge amount of data </a:t>
            </a:r>
            <a:r>
              <a:rPr lang="it-IT" sz="2200" i="1" dirty="0" smtClean="0">
                <a:solidFill>
                  <a:srgbClr val="C00000"/>
                </a:solidFill>
                <a:latin typeface="Tahoma" pitchFamily="34" charset="0"/>
                <a:ea typeface="Tahoma" pitchFamily="34" charset="0"/>
                <a:cs typeface="Tahoma" pitchFamily="34" charset="0"/>
              </a:rPr>
              <a:t> </a:t>
            </a:r>
          </a:p>
          <a:p>
            <a:pPr marL="457200" lvl="3">
              <a:buFont typeface="Arial" pitchFamily="34" charset="0"/>
              <a:buChar char="•"/>
            </a:pPr>
            <a:r>
              <a:rPr lang="en-GB" sz="2000" dirty="0" smtClean="0">
                <a:solidFill>
                  <a:srgbClr val="002060"/>
                </a:solidFill>
                <a:latin typeface="Tahoma" pitchFamily="34" charset="0"/>
                <a:ea typeface="Tahoma" pitchFamily="34" charset="0"/>
                <a:cs typeface="Tahoma" pitchFamily="34" charset="0"/>
              </a:rPr>
              <a:t>many image sequences</a:t>
            </a:r>
          </a:p>
          <a:p>
            <a:pPr marL="457200" lvl="3">
              <a:buFont typeface="Arial" pitchFamily="34" charset="0"/>
              <a:buChar char="•"/>
            </a:pPr>
            <a:r>
              <a:rPr lang="en-GB" sz="2000" dirty="0" smtClean="0">
                <a:solidFill>
                  <a:srgbClr val="002060"/>
                </a:solidFill>
                <a:latin typeface="Tahoma" pitchFamily="34" charset="0"/>
                <a:ea typeface="Tahoma" pitchFamily="34" charset="0"/>
                <a:cs typeface="Tahoma" pitchFamily="34" charset="0"/>
              </a:rPr>
              <a:t># frames per sequence: from 60 to 120</a:t>
            </a:r>
          </a:p>
          <a:p>
            <a:pPr marL="457200" lvl="3">
              <a:buFont typeface="Arial" pitchFamily="34" charset="0"/>
              <a:buChar char="•"/>
            </a:pPr>
            <a:r>
              <a:rPr lang="en-GB" sz="2000" dirty="0" smtClean="0">
                <a:solidFill>
                  <a:srgbClr val="002060"/>
                </a:solidFill>
                <a:latin typeface="Tahoma" pitchFamily="34" charset="0"/>
                <a:ea typeface="Tahoma" pitchFamily="34" charset="0"/>
                <a:cs typeface="Tahoma" pitchFamily="34" charset="0"/>
              </a:rPr>
              <a:t>single frame size: 1024 x 1280</a:t>
            </a:r>
          </a:p>
        </p:txBody>
      </p:sp>
      <p:sp>
        <p:nvSpPr>
          <p:cNvPr id="19" name="CasellaDiTesto 18"/>
          <p:cNvSpPr txBox="1"/>
          <p:nvPr/>
        </p:nvSpPr>
        <p:spPr>
          <a:xfrm>
            <a:off x="71407" y="3500154"/>
            <a:ext cx="8501121" cy="2000548"/>
          </a:xfrm>
          <a:prstGeom prst="rect">
            <a:avLst/>
          </a:prstGeom>
          <a:noFill/>
          <a:ln>
            <a:noFill/>
          </a:ln>
        </p:spPr>
        <p:txBody>
          <a:bodyPr wrap="square" rtlCol="0">
            <a:spAutoFit/>
          </a:bodyPr>
          <a:lstStyle/>
          <a:p>
            <a:pPr marL="0" lvl="2"/>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Features</a:t>
            </a:r>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Fluorescence</a:t>
            </a:r>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images</a:t>
            </a:r>
            <a:endParaRPr lang="it-IT" sz="2200" i="1" dirty="0" smtClean="0">
              <a:solidFill>
                <a:srgbClr val="C00000"/>
              </a:solidFill>
              <a:latin typeface="Tahoma" pitchFamily="34" charset="0"/>
              <a:ea typeface="Tahoma" pitchFamily="34" charset="0"/>
              <a:cs typeface="Tahoma" pitchFamily="34" charset="0"/>
            </a:endParaRPr>
          </a:p>
          <a:p>
            <a:pPr marL="457200" lvl="3">
              <a:buFont typeface="Arial" pitchFamily="34" charset="0"/>
              <a:buChar char="•"/>
            </a:pPr>
            <a:r>
              <a:rPr lang="it-IT" sz="2000" dirty="0" smtClean="0">
                <a:solidFill>
                  <a:srgbClr val="002060"/>
                </a:solidFill>
                <a:latin typeface="Tahoma" pitchFamily="34" charset="0"/>
                <a:ea typeface="Tahoma" pitchFamily="34" charset="0"/>
                <a:cs typeface="Tahoma" pitchFamily="34" charset="0"/>
              </a:rPr>
              <a:t>The </a:t>
            </a:r>
            <a:r>
              <a:rPr lang="it-IT" sz="2000" dirty="0" err="1" smtClean="0">
                <a:solidFill>
                  <a:srgbClr val="002060"/>
                </a:solidFill>
                <a:latin typeface="Tahoma" pitchFamily="34" charset="0"/>
                <a:ea typeface="Tahoma" pitchFamily="34" charset="0"/>
                <a:cs typeface="Tahoma" pitchFamily="34" charset="0"/>
              </a:rPr>
              <a:t>variety</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fluorescent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proteins</a:t>
            </a:r>
            <a:r>
              <a:rPr lang="it-IT" sz="2000" dirty="0" smtClean="0">
                <a:solidFill>
                  <a:srgbClr val="002060"/>
                </a:solidFill>
                <a:latin typeface="Tahoma" pitchFamily="34" charset="0"/>
                <a:ea typeface="Tahoma" pitchFamily="34" charset="0"/>
                <a:cs typeface="Tahoma" pitchFamily="34" charset="0"/>
              </a:rPr>
              <a:t> and </a:t>
            </a:r>
            <a:r>
              <a:rPr lang="it-IT" sz="2000" dirty="0" err="1" smtClean="0">
                <a:solidFill>
                  <a:srgbClr val="002060"/>
                </a:solidFill>
                <a:latin typeface="Tahoma" pitchFamily="34" charset="0"/>
                <a:ea typeface="Tahoma" pitchFamily="34" charset="0"/>
                <a:cs typeface="Tahoma" pitchFamily="34" charset="0"/>
              </a:rPr>
              <a:t>labeling</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techniques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leads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to</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considerable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differences</a:t>
            </a:r>
            <a:r>
              <a:rPr lang="it-IT" sz="2000" dirty="0" smtClean="0">
                <a:solidFill>
                  <a:srgbClr val="002060"/>
                </a:solidFill>
                <a:latin typeface="Tahoma" pitchFamily="34" charset="0"/>
                <a:ea typeface="Tahoma" pitchFamily="34" charset="0"/>
                <a:cs typeface="Tahoma" pitchFamily="34" charset="0"/>
              </a:rPr>
              <a:t> in the </a:t>
            </a:r>
            <a:r>
              <a:rPr lang="it-IT" sz="2000" dirty="0" err="1" smtClean="0">
                <a:solidFill>
                  <a:srgbClr val="002060"/>
                </a:solidFill>
                <a:latin typeface="Tahoma" pitchFamily="34" charset="0"/>
                <a:ea typeface="Tahoma" pitchFamily="34" charset="0"/>
                <a:cs typeface="Tahoma" pitchFamily="34" charset="0"/>
              </a:rPr>
              <a:t>appearance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cells</a:t>
            </a:r>
            <a:endParaRPr lang="it-IT" sz="2000" dirty="0" smtClean="0">
              <a:solidFill>
                <a:srgbClr val="002060"/>
              </a:solidFill>
              <a:latin typeface="Tahoma" pitchFamily="34" charset="0"/>
              <a:ea typeface="Tahoma" pitchFamily="34" charset="0"/>
              <a:cs typeface="Tahoma" pitchFamily="34" charset="0"/>
            </a:endParaRPr>
          </a:p>
          <a:p>
            <a:pPr marL="457200" lvl="3">
              <a:buFont typeface="Arial" pitchFamily="34" charset="0"/>
              <a:buChar char="•"/>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Since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cells</a:t>
            </a:r>
            <a:r>
              <a:rPr lang="it-IT" sz="2000" dirty="0" smtClean="0">
                <a:solidFill>
                  <a:srgbClr val="002060"/>
                </a:solidFill>
                <a:latin typeface="Tahoma" pitchFamily="34" charset="0"/>
                <a:ea typeface="Tahoma" pitchFamily="34" charset="0"/>
                <a:cs typeface="Tahoma" pitchFamily="34" charset="0"/>
              </a:rPr>
              <a:t> are </a:t>
            </a:r>
            <a:r>
              <a:rPr lang="it-IT" sz="2000" dirty="0" err="1" smtClean="0">
                <a:solidFill>
                  <a:srgbClr val="002060"/>
                </a:solidFill>
                <a:latin typeface="Tahoma" pitchFamily="34" charset="0"/>
                <a:ea typeface="Tahoma" pitchFamily="34" charset="0"/>
                <a:cs typeface="Tahoma" pitchFamily="34" charset="0"/>
              </a:rPr>
              <a:t>sensible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to</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photodamage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fluorescence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microscopies</a:t>
            </a:r>
            <a:r>
              <a:rPr lang="it-IT" sz="2000" dirty="0" smtClean="0">
                <a:solidFill>
                  <a:srgbClr val="002060"/>
                </a:solidFill>
                <a:latin typeface="Tahoma" pitchFamily="34" charset="0"/>
                <a:ea typeface="Tahoma" pitchFamily="34" charset="0"/>
                <a:cs typeface="Tahoma" pitchFamily="34" charset="0"/>
              </a:rPr>
              <a:t> produce </a:t>
            </a:r>
            <a:r>
              <a:rPr lang="it-IT" sz="2000" dirty="0" err="1" smtClean="0">
                <a:solidFill>
                  <a:srgbClr val="002060"/>
                </a:solidFill>
                <a:latin typeface="Tahoma" pitchFamily="34" charset="0"/>
                <a:ea typeface="Tahoma" pitchFamily="34" charset="0"/>
                <a:cs typeface="Tahoma" pitchFamily="34" charset="0"/>
              </a:rPr>
              <a:t>images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with</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very</a:t>
            </a:r>
            <a:r>
              <a:rPr lang="it-IT" sz="2000" dirty="0" smtClean="0">
                <a:solidFill>
                  <a:srgbClr val="002060"/>
                </a:solidFill>
                <a:latin typeface="Tahoma" pitchFamily="34" charset="0"/>
                <a:ea typeface="Tahoma" pitchFamily="34" charset="0"/>
                <a:cs typeface="Tahoma" pitchFamily="34" charset="0"/>
              </a:rPr>
              <a:t> low </a:t>
            </a:r>
            <a:r>
              <a:rPr lang="it-IT" sz="2000" dirty="0" err="1" smtClean="0">
                <a:solidFill>
                  <a:srgbClr val="002060"/>
                </a:solidFill>
                <a:latin typeface="Tahoma" pitchFamily="34" charset="0"/>
                <a:ea typeface="Tahoma" pitchFamily="34" charset="0"/>
                <a:cs typeface="Tahoma" pitchFamily="34" charset="0"/>
              </a:rPr>
              <a:t>contrast</a:t>
            </a:r>
            <a:endParaRPr lang="it-IT" sz="2000" dirty="0" smtClean="0">
              <a:solidFill>
                <a:srgbClr val="002060"/>
              </a:solidFill>
              <a:latin typeface="Tahoma" pitchFamily="34" charset="0"/>
              <a:ea typeface="Tahoma" pitchFamily="34" charset="0"/>
              <a:cs typeface="Tahoma" pitchFamily="34" charset="0"/>
            </a:endParaRPr>
          </a:p>
          <a:p>
            <a:pPr marL="457200" lvl="3">
              <a:buFont typeface="Arial" pitchFamily="34" charset="0"/>
              <a:buChar char="•"/>
            </a:pPr>
            <a:r>
              <a:rPr lang="it-IT" sz="2000" dirty="0" err="1" smtClean="0">
                <a:solidFill>
                  <a:srgbClr val="002060"/>
                </a:solidFill>
                <a:latin typeface="Tahoma" pitchFamily="34" charset="0"/>
                <a:ea typeface="Tahoma" pitchFamily="34" charset="0"/>
                <a:cs typeface="Tahoma" pitchFamily="34" charset="0"/>
              </a:rPr>
              <a:t>Fluorescence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images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may</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contain</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autofluorescence</a:t>
            </a:r>
            <a:r>
              <a:rPr lang="it-IT" sz="2000" dirty="0" smtClean="0">
                <a:solidFill>
                  <a:srgbClr val="002060"/>
                </a:solidFill>
                <a:latin typeface="Tahoma" pitchFamily="34" charset="0"/>
                <a:ea typeface="Tahoma" pitchFamily="34" charset="0"/>
                <a:cs typeface="Tahoma" pitchFamily="34" charset="0"/>
              </a:rPr>
              <a:t> </a:t>
            </a:r>
          </a:p>
        </p:txBody>
      </p:sp>
      <p:sp>
        <p:nvSpPr>
          <p:cNvPr id="22" name="Rettangolo arrotondato 21"/>
          <p:cNvSpPr/>
          <p:nvPr/>
        </p:nvSpPr>
        <p:spPr>
          <a:xfrm>
            <a:off x="785786" y="5592328"/>
            <a:ext cx="7679585" cy="863829"/>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23" name="CasellaDiTesto 22"/>
          <p:cNvSpPr txBox="1"/>
          <p:nvPr/>
        </p:nvSpPr>
        <p:spPr>
          <a:xfrm>
            <a:off x="946521" y="5670299"/>
            <a:ext cx="7358114" cy="707886"/>
          </a:xfrm>
          <a:prstGeom prst="rect">
            <a:avLst/>
          </a:prstGeom>
          <a:noFill/>
          <a:ln>
            <a:noFill/>
          </a:ln>
        </p:spPr>
        <p:txBody>
          <a:bodyPr wrap="square" rtlCol="0">
            <a:spAutoFit/>
          </a:bodyPr>
          <a:lstStyle/>
          <a:p>
            <a:pPr marL="0" lvl="2" algn="ctr"/>
            <a:r>
              <a:rPr lang="en-GB" sz="2000" b="1" i="1" dirty="0" smtClean="0">
                <a:solidFill>
                  <a:srgbClr val="C00000"/>
                </a:solidFill>
                <a:latin typeface="Tahoma" pitchFamily="34" charset="0"/>
                <a:ea typeface="Tahoma" pitchFamily="34" charset="0"/>
                <a:cs typeface="Tahoma" pitchFamily="34" charset="0"/>
              </a:rPr>
              <a:t>Existing </a:t>
            </a:r>
            <a:r>
              <a:rPr lang="en-GB" sz="2000" b="1" i="1" dirty="0" smtClean="0">
                <a:solidFill>
                  <a:srgbClr val="C00000"/>
                </a:solidFill>
                <a:latin typeface="Tahoma" pitchFamily="34" charset="0"/>
                <a:ea typeface="Tahoma" pitchFamily="34" charset="0"/>
                <a:cs typeface="Tahoma" pitchFamily="34" charset="0"/>
              </a:rPr>
              <a:t>imaging tools </a:t>
            </a:r>
            <a:r>
              <a:rPr lang="en-GB" sz="2000" b="1" i="1" dirty="0" smtClean="0">
                <a:solidFill>
                  <a:srgbClr val="C00000"/>
                </a:solidFill>
                <a:latin typeface="Tahoma" pitchFamily="34" charset="0"/>
                <a:ea typeface="Tahoma" pitchFamily="34" charset="0"/>
                <a:cs typeface="Tahoma" pitchFamily="34" charset="0"/>
              </a:rPr>
              <a:t>are limited </a:t>
            </a:r>
            <a:r>
              <a:rPr lang="en-GB" sz="2000" i="1" dirty="0" smtClean="0">
                <a:solidFill>
                  <a:srgbClr val="002060"/>
                </a:solidFill>
                <a:latin typeface="Tahoma" pitchFamily="34" charset="0"/>
                <a:ea typeface="Tahoma" pitchFamily="34" charset="0"/>
                <a:cs typeface="Tahoma" pitchFamily="34" charset="0"/>
              </a:rPr>
              <a:t>in their scope and capacity to analyze live cell images</a:t>
            </a:r>
          </a:p>
        </p:txBody>
      </p:sp>
      <p:sp>
        <p:nvSpPr>
          <p:cNvPr id="26" name="Freccia circolare a destra 25"/>
          <p:cNvSpPr/>
          <p:nvPr/>
        </p:nvSpPr>
        <p:spPr>
          <a:xfrm rot="21437818">
            <a:off x="185883" y="1773105"/>
            <a:ext cx="500066" cy="1216152"/>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Freccia circolare a destra 26"/>
          <p:cNvSpPr/>
          <p:nvPr/>
        </p:nvSpPr>
        <p:spPr>
          <a:xfrm rot="21437818">
            <a:off x="99805" y="4916377"/>
            <a:ext cx="500066" cy="1216152"/>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Goals</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6</a:t>
            </a:fld>
            <a:endParaRPr lang="it-IT"/>
          </a:p>
        </p:txBody>
      </p:sp>
      <p:sp>
        <p:nvSpPr>
          <p:cNvPr id="7" name="Rettangolo 6"/>
          <p:cNvSpPr/>
          <p:nvPr/>
        </p:nvSpPr>
        <p:spPr>
          <a:xfrm>
            <a:off x="785786" y="857232"/>
            <a:ext cx="7500990" cy="107157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Development of an open source library </a:t>
            </a:r>
          </a:p>
          <a:p>
            <a:pPr algn="ctr"/>
            <a:r>
              <a:rPr lang="en-GB"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for live cell imaging in</a:t>
            </a:r>
          </a:p>
          <a:p>
            <a:pPr algn="ct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high performance </a:t>
            </a: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computing</a:t>
            </a:r>
            <a:r>
              <a:rPr lang="it-IT" sz="2400"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environment</a:t>
            </a:r>
            <a:endParaRPr lang="en-GB" sz="2400" dirty="0">
              <a:solidFill>
                <a:srgbClr val="002060"/>
              </a:solidFill>
              <a:effectLst>
                <a:outerShdw blurRad="38100" dist="38100" dir="2700000" algn="tl">
                  <a:srgbClr val="000000">
                    <a:alpha val="43137"/>
                  </a:srgbClr>
                </a:outerShdw>
              </a:effectLst>
            </a:endParaRPr>
          </a:p>
        </p:txBody>
      </p:sp>
      <p:sp>
        <p:nvSpPr>
          <p:cNvPr id="9" name="CasellaDiTesto 8"/>
          <p:cNvSpPr txBox="1"/>
          <p:nvPr/>
        </p:nvSpPr>
        <p:spPr>
          <a:xfrm>
            <a:off x="571473" y="3451025"/>
            <a:ext cx="7358113" cy="1077218"/>
          </a:xfrm>
          <a:prstGeom prst="rect">
            <a:avLst/>
          </a:prstGeom>
          <a:noFill/>
          <a:ln>
            <a:noFill/>
          </a:ln>
        </p:spPr>
        <p:txBody>
          <a:bodyPr wrap="square" rtlCol="0">
            <a:spAutoFit/>
          </a:bodyPr>
          <a:lstStyle/>
          <a:p>
            <a:pPr marL="0" lvl="2"/>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Preprocessing</a:t>
            </a:r>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Postprocessing</a:t>
            </a:r>
            <a:endParaRPr lang="it-IT" sz="2200" i="1" dirty="0" smtClean="0">
              <a:solidFill>
                <a:srgbClr val="C00000"/>
              </a:solidFill>
              <a:latin typeface="Tahoma" pitchFamily="34" charset="0"/>
              <a:ea typeface="Tahoma" pitchFamily="34" charset="0"/>
              <a:cs typeface="Tahoma" pitchFamily="34" charset="0"/>
            </a:endParaRPr>
          </a:p>
          <a:p>
            <a:pPr marL="457200" lvl="3">
              <a:buFont typeface="Arial" pitchFamily="34" charset="0"/>
              <a:buChar char="•"/>
            </a:pPr>
            <a:r>
              <a:rPr lang="it-IT" sz="2000" i="1"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denoising</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deblurring</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scaling</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contrast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enhancement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features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extraction</a:t>
            </a:r>
            <a:endParaRPr lang="it-IT" sz="2000" dirty="0" smtClean="0">
              <a:solidFill>
                <a:srgbClr val="002060"/>
              </a:solidFill>
              <a:latin typeface="Tahoma" pitchFamily="34" charset="0"/>
              <a:ea typeface="Tahoma" pitchFamily="34" charset="0"/>
              <a:cs typeface="Tahoma" pitchFamily="34" charset="0"/>
            </a:endParaRPr>
          </a:p>
        </p:txBody>
      </p:sp>
      <p:sp>
        <p:nvSpPr>
          <p:cNvPr id="10" name="CasellaDiTesto 9"/>
          <p:cNvSpPr txBox="1"/>
          <p:nvPr/>
        </p:nvSpPr>
        <p:spPr>
          <a:xfrm>
            <a:off x="571473" y="2214554"/>
            <a:ext cx="8072493" cy="1077218"/>
          </a:xfrm>
          <a:prstGeom prst="rect">
            <a:avLst/>
          </a:prstGeom>
          <a:noFill/>
          <a:ln>
            <a:noFill/>
          </a:ln>
        </p:spPr>
        <p:txBody>
          <a:bodyPr wrap="square" rtlCol="0">
            <a:spAutoFit/>
          </a:bodyPr>
          <a:lstStyle/>
          <a:p>
            <a:pPr marL="0" lvl="2"/>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Visualizing</a:t>
            </a:r>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Analysis</a:t>
            </a:r>
            <a:endParaRPr lang="it-IT" sz="2200" i="1" dirty="0" smtClean="0">
              <a:solidFill>
                <a:srgbClr val="C00000"/>
              </a:solidFill>
              <a:latin typeface="Tahoma" pitchFamily="34" charset="0"/>
              <a:ea typeface="Tahoma" pitchFamily="34" charset="0"/>
              <a:cs typeface="Tahoma" pitchFamily="34" charset="0"/>
            </a:endParaRPr>
          </a:p>
          <a:p>
            <a:pPr marL="457200" lvl="3">
              <a:buFont typeface="Arial" pitchFamily="34" charset="0"/>
              <a:buChar char="•"/>
            </a:pPr>
            <a:r>
              <a:rPr lang="it-IT" sz="2000" i="1" dirty="0" smtClean="0">
                <a:solidFill>
                  <a:srgbClr val="002060"/>
                </a:solidFill>
                <a:latin typeface="Tahoma" pitchFamily="34" charset="0"/>
                <a:ea typeface="Tahoma" pitchFamily="34" charset="0"/>
                <a:cs typeface="Tahoma" pitchFamily="34" charset="0"/>
              </a:rPr>
              <a:t> </a:t>
            </a:r>
            <a:r>
              <a:rPr lang="en-GB" sz="2000" dirty="0" smtClean="0">
                <a:solidFill>
                  <a:srgbClr val="002060"/>
                </a:solidFill>
                <a:latin typeface="Tahoma" pitchFamily="34" charset="0"/>
                <a:ea typeface="Tahoma" pitchFamily="34" charset="0"/>
                <a:cs typeface="Tahoma" pitchFamily="34" charset="0"/>
              </a:rPr>
              <a:t>Visualizing, quantifying and </a:t>
            </a:r>
            <a:r>
              <a:rPr lang="en-GB" sz="2000" dirty="0" smtClean="0">
                <a:solidFill>
                  <a:srgbClr val="002060"/>
                </a:solidFill>
                <a:latin typeface="Tahoma" pitchFamily="34" charset="0"/>
                <a:ea typeface="Tahoma" pitchFamily="34" charset="0"/>
                <a:cs typeface="Tahoma" pitchFamily="34" charset="0"/>
              </a:rPr>
              <a:t>modelling </a:t>
            </a:r>
            <a:r>
              <a:rPr lang="en-GB" sz="2000" dirty="0" smtClean="0">
                <a:solidFill>
                  <a:srgbClr val="002060"/>
                </a:solidFill>
                <a:latin typeface="Tahoma" pitchFamily="34" charset="0"/>
                <a:ea typeface="Tahoma" pitchFamily="34" charset="0"/>
                <a:cs typeface="Tahoma" pitchFamily="34" charset="0"/>
              </a:rPr>
              <a:t>cellular and sub-cellular morphological features with high spatial and temporal resolution </a:t>
            </a:r>
          </a:p>
        </p:txBody>
      </p:sp>
      <p:sp>
        <p:nvSpPr>
          <p:cNvPr id="13" name="CasellaDiTesto 12"/>
          <p:cNvSpPr txBox="1"/>
          <p:nvPr/>
        </p:nvSpPr>
        <p:spPr>
          <a:xfrm>
            <a:off x="571472" y="4649094"/>
            <a:ext cx="8001056" cy="1692771"/>
          </a:xfrm>
          <a:prstGeom prst="rect">
            <a:avLst/>
          </a:prstGeom>
          <a:solidFill>
            <a:srgbClr val="FFFFCC"/>
          </a:solidFill>
          <a:ln>
            <a:solidFill>
              <a:srgbClr val="C00000"/>
            </a:solidFill>
          </a:ln>
        </p:spPr>
        <p:txBody>
          <a:bodyPr wrap="square" rtlCol="0">
            <a:spAutoFit/>
          </a:bodyPr>
          <a:lstStyle/>
          <a:p>
            <a:pPr marL="0" lvl="2"/>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Processing </a:t>
            </a:r>
          </a:p>
          <a:p>
            <a:pPr marL="457200" lvl="3">
              <a:buFont typeface="Arial" pitchFamily="34" charset="0"/>
              <a:buChar char="•"/>
            </a:pPr>
            <a:r>
              <a:rPr lang="it-IT" sz="2000" i="1"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segmentation</a:t>
            </a:r>
            <a:r>
              <a:rPr lang="it-IT" sz="2000" dirty="0" smtClean="0">
                <a:solidFill>
                  <a:srgbClr val="002060"/>
                </a:solidFill>
                <a:latin typeface="Tahoma" pitchFamily="34" charset="0"/>
                <a:ea typeface="Tahoma" pitchFamily="34" charset="0"/>
                <a:cs typeface="Tahoma" pitchFamily="34" charset="0"/>
              </a:rPr>
              <a:t> </a:t>
            </a:r>
            <a:r>
              <a:rPr lang="it-IT" sz="2000" dirty="0" smtClean="0">
                <a:solidFill>
                  <a:srgbClr val="002060"/>
                </a:solidFill>
                <a:latin typeface="Tahoma" pitchFamily="34" charset="0"/>
                <a:ea typeface="Tahoma" pitchFamily="34" charset="0"/>
                <a:cs typeface="Tahoma" pitchFamily="34" charset="0"/>
                <a:sym typeface="Wingdings" pitchFamily="2" charset="2"/>
              </a:rPr>
              <a:t> “easy” </a:t>
            </a:r>
            <a:r>
              <a:rPr lang="it-IT" sz="2000" dirty="0" err="1" smtClean="0">
                <a:solidFill>
                  <a:srgbClr val="002060"/>
                </a:solidFill>
                <a:latin typeface="Tahoma" pitchFamily="34" charset="0"/>
                <a:ea typeface="Tahoma" pitchFamily="34" charset="0"/>
                <a:cs typeface="Tahoma" pitchFamily="34" charset="0"/>
                <a:sym typeface="Wingdings" pitchFamily="2" charset="2"/>
              </a:rPr>
              <a:t>description</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of</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cell</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images</a:t>
            </a:r>
            <a:endParaRPr lang="it-IT" sz="2000" dirty="0" smtClean="0">
              <a:solidFill>
                <a:srgbClr val="002060"/>
              </a:solidFill>
              <a:latin typeface="Tahoma" pitchFamily="34" charset="0"/>
              <a:ea typeface="Tahoma" pitchFamily="34" charset="0"/>
              <a:cs typeface="Tahoma" pitchFamily="34" charset="0"/>
            </a:endParaRPr>
          </a:p>
          <a:p>
            <a:pPr marL="457200" lvl="3"/>
            <a:r>
              <a:rPr lang="it-IT" sz="2000" dirty="0" smtClean="0">
                <a:solidFill>
                  <a:srgbClr val="002060"/>
                </a:solidFill>
                <a:latin typeface="Tahoma" pitchFamily="34" charset="0"/>
                <a:ea typeface="Tahoma" pitchFamily="34" charset="0"/>
                <a:cs typeface="Tahoma" pitchFamily="34" charset="0"/>
              </a:rPr>
              <a:t>                      </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features</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extraction</a:t>
            </a:r>
            <a:endParaRPr lang="it-IT" sz="2000" dirty="0" smtClean="0">
              <a:solidFill>
                <a:srgbClr val="002060"/>
              </a:solidFill>
              <a:latin typeface="Tahoma" pitchFamily="34" charset="0"/>
              <a:ea typeface="Tahoma" pitchFamily="34" charset="0"/>
              <a:cs typeface="Tahoma" pitchFamily="34" charset="0"/>
              <a:sym typeface="Wingdings" pitchFamily="2" charset="2"/>
            </a:endParaRPr>
          </a:p>
          <a:p>
            <a:pPr marL="457200" lvl="3"/>
            <a:endParaRPr lang="it-IT" sz="2000" dirty="0" smtClean="0">
              <a:solidFill>
                <a:srgbClr val="002060"/>
              </a:solidFill>
              <a:latin typeface="Tahoma" pitchFamily="34" charset="0"/>
              <a:ea typeface="Tahoma" pitchFamily="34" charset="0"/>
              <a:cs typeface="Tahoma" pitchFamily="34" charset="0"/>
            </a:endParaRPr>
          </a:p>
          <a:p>
            <a:pPr marL="457200" lvl="3">
              <a:buFont typeface="Arial" pitchFamily="34" charset="0"/>
              <a:buChar char="•"/>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tracking</a:t>
            </a:r>
            <a:r>
              <a:rPr lang="it-IT" sz="2000" dirty="0" smtClean="0">
                <a:solidFill>
                  <a:srgbClr val="002060"/>
                </a:solidFill>
                <a:latin typeface="Tahoma" pitchFamily="34" charset="0"/>
                <a:ea typeface="Tahoma" pitchFamily="34" charset="0"/>
                <a:cs typeface="Tahoma" pitchFamily="34" charset="0"/>
              </a:rPr>
              <a:t>        </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temporal</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analysis</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of</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dynamic</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cellular</a:t>
            </a:r>
            <a:r>
              <a:rPr lang="it-IT" sz="2000" dirty="0" smtClean="0">
                <a:solidFill>
                  <a:srgbClr val="002060"/>
                </a:solidFill>
                <a:latin typeface="Tahoma" pitchFamily="34" charset="0"/>
                <a:ea typeface="Tahoma" pitchFamily="34" charset="0"/>
                <a:cs typeface="Tahoma" pitchFamily="34" charset="0"/>
                <a:sym typeface="Wingdings" pitchFamily="2" charset="2"/>
              </a:rPr>
              <a:t> </a:t>
            </a:r>
            <a:r>
              <a:rPr lang="it-IT" sz="2000" dirty="0" err="1" smtClean="0">
                <a:solidFill>
                  <a:srgbClr val="002060"/>
                </a:solidFill>
                <a:latin typeface="Tahoma" pitchFamily="34" charset="0"/>
                <a:ea typeface="Tahoma" pitchFamily="34" charset="0"/>
                <a:cs typeface="Tahoma" pitchFamily="34" charset="0"/>
                <a:sym typeface="Wingdings" pitchFamily="2" charset="2"/>
              </a:rPr>
              <a:t>processes</a:t>
            </a:r>
            <a:endParaRPr lang="it-IT" sz="2000" dirty="0" smtClean="0">
              <a:solidFill>
                <a:srgbClr val="002060"/>
              </a:solidFill>
              <a:latin typeface="Tahoma" pitchFamily="34" charset="0"/>
              <a:ea typeface="Tahoma" pitchFamily="34" charset="0"/>
              <a:cs typeface="Tahoma" pitchFamily="34" charset="0"/>
            </a:endParaRPr>
          </a:p>
        </p:txBody>
      </p:sp>
      <p:sp>
        <p:nvSpPr>
          <p:cNvPr id="16" name="CasellaDiTesto 15"/>
          <p:cNvSpPr txBox="1"/>
          <p:nvPr/>
        </p:nvSpPr>
        <p:spPr>
          <a:xfrm rot="2056204">
            <a:off x="7204608" y="655976"/>
            <a:ext cx="1768048" cy="646331"/>
          </a:xfrm>
          <a:prstGeom prst="rect">
            <a:avLst/>
          </a:prstGeom>
          <a:solidFill>
            <a:schemeClr val="bg1"/>
          </a:solidFill>
          <a:ln>
            <a:solidFill>
              <a:schemeClr val="accent1"/>
            </a:solidFill>
          </a:ln>
        </p:spPr>
        <p:txBody>
          <a:bodyPr wrap="none" rtlCol="0">
            <a:spAutoFit/>
          </a:bodyPr>
          <a:lstStyle/>
          <a:p>
            <a:pPr algn="ctr"/>
            <a:r>
              <a:rPr lang="it-IT" i="1" dirty="0" smtClean="0">
                <a:latin typeface="Times New Roman" pitchFamily="18" charset="0"/>
                <a:cs typeface="Times New Roman" pitchFamily="18" charset="0"/>
              </a:rPr>
              <a:t>Work in progress</a:t>
            </a:r>
          </a:p>
          <a:p>
            <a:pPr algn="ctr"/>
            <a:r>
              <a:rPr lang="it-IT" i="1" dirty="0" smtClean="0">
                <a:latin typeface="Times New Roman" pitchFamily="18" charset="0"/>
                <a:cs typeface="Times New Roman" pitchFamily="18" charset="0"/>
              </a:rPr>
              <a:t>2013 - 2015</a:t>
            </a:r>
            <a:endParaRPr lang="en-GB"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71406" y="4786038"/>
            <a:ext cx="8449435" cy="2000548"/>
          </a:xfrm>
          <a:prstGeom prst="rect">
            <a:avLst/>
          </a:prstGeom>
          <a:noFill/>
          <a:ln>
            <a:noFill/>
          </a:ln>
        </p:spPr>
        <p:txBody>
          <a:bodyPr wrap="square" rtlCol="0">
            <a:spAutoFit/>
          </a:bodyPr>
          <a:lstStyle/>
          <a:p>
            <a:pPr marL="0" lvl="2"/>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Region</a:t>
            </a:r>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Based</a:t>
            </a:r>
            <a:r>
              <a:rPr lang="it-IT" sz="2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Models</a:t>
            </a:r>
            <a:endParaRPr lang="it-IT" sz="2200" i="1" dirty="0" smtClean="0">
              <a:solidFill>
                <a:srgbClr val="C00000"/>
              </a:solidFill>
              <a:latin typeface="Tahoma" pitchFamily="34" charset="0"/>
              <a:ea typeface="Tahoma" pitchFamily="34" charset="0"/>
              <a:cs typeface="Tahoma" pitchFamily="34" charset="0"/>
            </a:endParaRPr>
          </a:p>
          <a:p>
            <a:pPr marL="457200" lvl="3">
              <a:buFont typeface="Arial" pitchFamily="34" charset="0"/>
              <a:buChar char="•"/>
            </a:pPr>
            <a:r>
              <a:rPr lang="it-IT" sz="2000" i="1"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provide</a:t>
            </a:r>
            <a:r>
              <a:rPr lang="it-IT" sz="2000" dirty="0" smtClean="0">
                <a:solidFill>
                  <a:srgbClr val="002060"/>
                </a:solidFill>
                <a:latin typeface="Tahoma" pitchFamily="34" charset="0"/>
                <a:ea typeface="Tahoma" pitchFamily="34" charset="0"/>
                <a:cs typeface="Tahoma" pitchFamily="34" charset="0"/>
              </a:rPr>
              <a:t> a </a:t>
            </a:r>
            <a:r>
              <a:rPr lang="it-IT" sz="2000" dirty="0" err="1" smtClean="0">
                <a:solidFill>
                  <a:srgbClr val="002060"/>
                </a:solidFill>
                <a:latin typeface="Tahoma" pitchFamily="34" charset="0"/>
                <a:ea typeface="Tahoma" pitchFamily="34" charset="0"/>
                <a:cs typeface="Tahoma" pitchFamily="34" charset="0"/>
              </a:rPr>
              <a:t>simplified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image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as</a:t>
            </a:r>
            <a:r>
              <a:rPr lang="it-IT" sz="2000" dirty="0" smtClean="0">
                <a:solidFill>
                  <a:srgbClr val="002060"/>
                </a:solidFill>
                <a:latin typeface="Tahoma" pitchFamily="34" charset="0"/>
                <a:ea typeface="Tahoma" pitchFamily="34" charset="0"/>
                <a:cs typeface="Tahoma" pitchFamily="34" charset="0"/>
              </a:rPr>
              <a:t> a </a:t>
            </a:r>
            <a:r>
              <a:rPr lang="it-IT" sz="2000" dirty="0" err="1" smtClean="0">
                <a:solidFill>
                  <a:srgbClr val="002060"/>
                </a:solidFill>
                <a:latin typeface="Tahoma" pitchFamily="34" charset="0"/>
                <a:ea typeface="Tahoma" pitchFamily="34" charset="0"/>
                <a:cs typeface="Tahoma" pitchFamily="34" charset="0"/>
              </a:rPr>
              <a:t>combination</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regions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costant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intensities</a:t>
            </a:r>
            <a:r>
              <a:rPr lang="it-IT" sz="2000" dirty="0" smtClean="0">
                <a:solidFill>
                  <a:srgbClr val="002060"/>
                </a:solidFill>
                <a:latin typeface="Tahoma" pitchFamily="34" charset="0"/>
                <a:ea typeface="Tahoma" pitchFamily="34" charset="0"/>
                <a:cs typeface="Tahoma" pitchFamily="34" charset="0"/>
              </a:rPr>
              <a:t>:</a:t>
            </a:r>
          </a:p>
          <a:p>
            <a:pPr marL="914400" lvl="4">
              <a:buFont typeface="Wingdings" pitchFamily="2" charset="2"/>
              <a:buChar char="ü"/>
            </a:pPr>
            <a:r>
              <a:rPr lang="it-IT" sz="2000" i="1"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Mumford</a:t>
            </a:r>
            <a:r>
              <a:rPr lang="it-IT" sz="2000" dirty="0" smtClean="0">
                <a:solidFill>
                  <a:srgbClr val="002060"/>
                </a:solidFill>
                <a:latin typeface="Tahoma" pitchFamily="34" charset="0"/>
                <a:ea typeface="Tahoma" pitchFamily="34" charset="0"/>
                <a:cs typeface="Tahoma" pitchFamily="34" charset="0"/>
              </a:rPr>
              <a:t> and </a:t>
            </a:r>
            <a:r>
              <a:rPr lang="it-IT" sz="2000" dirty="0" err="1" smtClean="0">
                <a:solidFill>
                  <a:srgbClr val="002060"/>
                </a:solidFill>
                <a:latin typeface="Tahoma" pitchFamily="34" charset="0"/>
                <a:ea typeface="Tahoma" pitchFamily="34" charset="0"/>
                <a:cs typeface="Tahoma" pitchFamily="34" charset="0"/>
              </a:rPr>
              <a:t>Shah</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approach</a:t>
            </a:r>
            <a:r>
              <a:rPr lang="it-IT" sz="2000" dirty="0" smtClean="0">
                <a:solidFill>
                  <a:srgbClr val="002060"/>
                </a:solidFill>
                <a:latin typeface="Tahoma" pitchFamily="34" charset="0"/>
                <a:ea typeface="Tahoma" pitchFamily="34" charset="0"/>
                <a:cs typeface="Tahoma" pitchFamily="34" charset="0"/>
              </a:rPr>
              <a:t> </a:t>
            </a:r>
          </a:p>
          <a:p>
            <a:pPr marL="914400" lvl="4">
              <a:buFont typeface="Wingdings" pitchFamily="2" charset="2"/>
              <a:buChar char="ü"/>
            </a:pPr>
            <a:r>
              <a:rPr lang="it-IT" sz="2000" dirty="0" smtClean="0">
                <a:solidFill>
                  <a:srgbClr val="002060"/>
                </a:solidFill>
                <a:latin typeface="Tahoma" pitchFamily="34" charset="0"/>
                <a:ea typeface="Tahoma" pitchFamily="34" charset="0"/>
                <a:cs typeface="Tahoma" pitchFamily="34" charset="0"/>
              </a:rPr>
              <a:t> Global </a:t>
            </a:r>
            <a:r>
              <a:rPr lang="it-IT" sz="2000" dirty="0" err="1" smtClean="0">
                <a:solidFill>
                  <a:srgbClr val="002060"/>
                </a:solidFill>
                <a:latin typeface="Tahoma" pitchFamily="34" charset="0"/>
                <a:ea typeface="Tahoma" pitchFamily="34" charset="0"/>
                <a:cs typeface="Tahoma" pitchFamily="34" charset="0"/>
              </a:rPr>
              <a:t>tresholding</a:t>
            </a:r>
            <a:endParaRPr lang="it-IT" sz="2000" dirty="0" smtClean="0">
              <a:solidFill>
                <a:srgbClr val="002060"/>
              </a:solidFill>
              <a:latin typeface="Tahoma" pitchFamily="34" charset="0"/>
              <a:ea typeface="Tahoma" pitchFamily="34" charset="0"/>
              <a:cs typeface="Tahoma" pitchFamily="34" charset="0"/>
            </a:endParaRPr>
          </a:p>
          <a:p>
            <a:pPr marL="914400" lvl="4">
              <a:buFont typeface="Wingdings" pitchFamily="2" charset="2"/>
              <a:buChar char="ü"/>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watershed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algorithm</a:t>
            </a:r>
            <a:r>
              <a:rPr lang="it-IT" sz="2000" dirty="0" smtClean="0">
                <a:solidFill>
                  <a:srgbClr val="002060"/>
                </a:solidFill>
                <a:latin typeface="Tahoma" pitchFamily="34" charset="0"/>
                <a:ea typeface="Tahoma" pitchFamily="34" charset="0"/>
                <a:cs typeface="Tahoma" pitchFamily="34" charset="0"/>
              </a:rPr>
              <a:t> </a:t>
            </a:r>
          </a:p>
        </p:txBody>
      </p:sp>
      <p:sp>
        <p:nvSpPr>
          <p:cNvPr id="13" name="Rettangolo 12"/>
          <p:cNvSpPr/>
          <p:nvPr/>
        </p:nvSpPr>
        <p:spPr>
          <a:xfrm>
            <a:off x="1071538" y="4456805"/>
            <a:ext cx="7143800" cy="30661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p:txBody>
          <a:bodyPr>
            <a:normAutofit/>
          </a:bodyPr>
          <a:lstStyle/>
          <a:p>
            <a:r>
              <a:rPr lang="it-IT" dirty="0" err="1" smtClean="0"/>
              <a:t>Cell</a:t>
            </a:r>
            <a:r>
              <a:rPr lang="it-IT" dirty="0" smtClean="0"/>
              <a:t> </a:t>
            </a:r>
            <a:r>
              <a:rPr lang="it-IT" dirty="0" err="1" smtClean="0"/>
              <a:t>Segmentation</a:t>
            </a:r>
            <a:r>
              <a:rPr lang="it-IT" dirty="0" smtClean="0"/>
              <a:t> </a:t>
            </a:r>
            <a:r>
              <a:rPr lang="it-IT" dirty="0" err="1" smtClean="0"/>
              <a:t>Models</a:t>
            </a:r>
            <a:r>
              <a:rPr lang="it-IT" dirty="0" smtClean="0"/>
              <a:t> and </a:t>
            </a:r>
            <a:r>
              <a:rPr lang="it-IT" dirty="0" err="1" smtClean="0"/>
              <a:t>Methods</a:t>
            </a:r>
            <a:endParaRPr lang="en-GB" dirty="0"/>
          </a:p>
        </p:txBody>
      </p:sp>
      <p:sp>
        <p:nvSpPr>
          <p:cNvPr id="4" name="Segnaposto numero diapositiva 3"/>
          <p:cNvSpPr>
            <a:spLocks noGrp="1"/>
          </p:cNvSpPr>
          <p:nvPr>
            <p:ph type="sldNum" sz="quarter" idx="12"/>
          </p:nvPr>
        </p:nvSpPr>
        <p:spPr>
          <a:xfrm>
            <a:off x="6581804" y="6350023"/>
            <a:ext cx="2133600" cy="365125"/>
          </a:xfrm>
        </p:spPr>
        <p:txBody>
          <a:bodyPr/>
          <a:lstStyle/>
          <a:p>
            <a:fld id="{B007B441-5312-499D-93C3-6E37886527FA}" type="slidenum">
              <a:rPr lang="it-IT" smtClean="0"/>
              <a:pPr/>
              <a:t>7</a:t>
            </a:fld>
            <a:endParaRPr lang="it-IT" dirty="0"/>
          </a:p>
        </p:txBody>
      </p:sp>
      <p:sp>
        <p:nvSpPr>
          <p:cNvPr id="6" name="Rettangolo arrotondato 5"/>
          <p:cNvSpPr/>
          <p:nvPr/>
        </p:nvSpPr>
        <p:spPr>
          <a:xfrm>
            <a:off x="269250" y="714356"/>
            <a:ext cx="8429684" cy="107157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rgbClr val="C00000"/>
              </a:solidFill>
            </a:endParaRPr>
          </a:p>
        </p:txBody>
      </p:sp>
      <p:sp>
        <p:nvSpPr>
          <p:cNvPr id="7" name="CasellaDiTesto 6"/>
          <p:cNvSpPr txBox="1"/>
          <p:nvPr/>
        </p:nvSpPr>
        <p:spPr>
          <a:xfrm>
            <a:off x="214282" y="767581"/>
            <a:ext cx="8572561" cy="1015663"/>
          </a:xfrm>
          <a:prstGeom prst="rect">
            <a:avLst/>
          </a:prstGeom>
          <a:noFill/>
        </p:spPr>
        <p:txBody>
          <a:bodyPr wrap="square" rtlCol="0">
            <a:spAutoFit/>
          </a:bodyPr>
          <a:lstStyle/>
          <a:p>
            <a:pPr marL="0" lvl="2" algn="ctr"/>
            <a:r>
              <a:rPr lang="it-IT" sz="2000" dirty="0" smtClean="0">
                <a:solidFill>
                  <a:srgbClr val="002060"/>
                </a:solidFill>
                <a:latin typeface="Tahoma" pitchFamily="34" charset="0"/>
                <a:ea typeface="Tahoma" pitchFamily="34" charset="0"/>
                <a:cs typeface="Tahoma" pitchFamily="34" charset="0"/>
              </a:rPr>
              <a:t>The </a:t>
            </a:r>
            <a:r>
              <a:rPr lang="it-IT" sz="2000" dirty="0" err="1" smtClean="0">
                <a:solidFill>
                  <a:srgbClr val="002060"/>
                </a:solidFill>
                <a:latin typeface="Tahoma" pitchFamily="34" charset="0"/>
                <a:ea typeface="Tahoma" pitchFamily="34" charset="0"/>
                <a:cs typeface="Tahoma" pitchFamily="34" charset="0"/>
              </a:rPr>
              <a:t>kind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features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to</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be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highlighted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directly</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related</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to</a:t>
            </a:r>
            <a:r>
              <a:rPr lang="it-IT" sz="2000" dirty="0" smtClean="0">
                <a:solidFill>
                  <a:srgbClr val="002060"/>
                </a:solidFill>
                <a:latin typeface="Tahoma" pitchFamily="34" charset="0"/>
                <a:ea typeface="Tahoma" pitchFamily="34" charset="0"/>
                <a:cs typeface="Tahoma" pitchFamily="34" charset="0"/>
              </a:rPr>
              <a:t> the </a:t>
            </a:r>
            <a:r>
              <a:rPr lang="it-IT" sz="2000" dirty="0" err="1" smtClean="0">
                <a:solidFill>
                  <a:srgbClr val="002060"/>
                </a:solidFill>
                <a:latin typeface="Tahoma" pitchFamily="34" charset="0"/>
                <a:ea typeface="Tahoma" pitchFamily="34" charset="0"/>
                <a:cs typeface="Tahoma" pitchFamily="34" charset="0"/>
              </a:rPr>
              <a:t>biological</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experiment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therefore</a:t>
            </a:r>
            <a:r>
              <a:rPr lang="it-IT" sz="2000" dirty="0" smtClean="0">
                <a:solidFill>
                  <a:srgbClr val="002060"/>
                </a:solidFill>
                <a:latin typeface="Tahoma" pitchFamily="34" charset="0"/>
                <a:ea typeface="Tahoma" pitchFamily="34" charset="0"/>
                <a:cs typeface="Tahoma" pitchFamily="34" charset="0"/>
              </a:rPr>
              <a:t> the </a:t>
            </a:r>
            <a:r>
              <a:rPr lang="it-IT" sz="2000" dirty="0" err="1" smtClean="0">
                <a:solidFill>
                  <a:srgbClr val="002060"/>
                </a:solidFill>
                <a:latin typeface="Tahoma" pitchFamily="34" charset="0"/>
                <a:ea typeface="Tahoma" pitchFamily="34" charset="0"/>
                <a:cs typeface="Tahoma" pitchFamily="34" charset="0"/>
              </a:rPr>
              <a:t>choice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the </a:t>
            </a:r>
            <a:r>
              <a:rPr lang="it-IT" sz="2000" dirty="0" err="1" smtClean="0">
                <a:solidFill>
                  <a:srgbClr val="002060"/>
                </a:solidFill>
                <a:latin typeface="Tahoma" pitchFamily="34" charset="0"/>
                <a:ea typeface="Tahoma" pitchFamily="34" charset="0"/>
                <a:cs typeface="Tahoma" pitchFamily="34" charset="0"/>
              </a:rPr>
              <a:t>model</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fundamental</a:t>
            </a:r>
            <a:r>
              <a:rPr lang="it-IT" sz="2000" dirty="0" smtClean="0">
                <a:solidFill>
                  <a:srgbClr val="002060"/>
                </a:solidFill>
                <a:latin typeface="Tahoma" pitchFamily="34" charset="0"/>
                <a:ea typeface="Tahoma" pitchFamily="34" charset="0"/>
                <a:cs typeface="Tahoma" pitchFamily="34" charset="0"/>
              </a:rPr>
              <a:t> in </a:t>
            </a:r>
            <a:r>
              <a:rPr lang="it-IT" sz="2000" dirty="0" err="1" smtClean="0">
                <a:solidFill>
                  <a:srgbClr val="002060"/>
                </a:solidFill>
                <a:latin typeface="Tahoma" pitchFamily="34" charset="0"/>
                <a:ea typeface="Tahoma" pitchFamily="34" charset="0"/>
                <a:cs typeface="Tahoma" pitchFamily="34" charset="0"/>
              </a:rPr>
              <a:t>order</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to</a:t>
            </a:r>
            <a:r>
              <a:rPr lang="it-IT" sz="2000" dirty="0" smtClean="0">
                <a:solidFill>
                  <a:srgbClr val="002060"/>
                </a:solidFill>
                <a:latin typeface="Tahoma" pitchFamily="34" charset="0"/>
                <a:ea typeface="Tahoma" pitchFamily="34" charset="0"/>
                <a:cs typeface="Tahoma" pitchFamily="34" charset="0"/>
              </a:rPr>
              <a:t> produce a </a:t>
            </a:r>
            <a:r>
              <a:rPr lang="it-IT" sz="2000" dirty="0" err="1" smtClean="0">
                <a:solidFill>
                  <a:srgbClr val="002060"/>
                </a:solidFill>
                <a:latin typeface="Tahoma" pitchFamily="34" charset="0"/>
                <a:ea typeface="Tahoma" pitchFamily="34" charset="0"/>
                <a:cs typeface="Tahoma" pitchFamily="34" charset="0"/>
              </a:rPr>
              <a:t>correct</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segmentation</a:t>
            </a:r>
            <a:r>
              <a:rPr lang="it-IT" sz="2000" dirty="0" smtClean="0">
                <a:solidFill>
                  <a:srgbClr val="002060"/>
                </a:solidFill>
                <a:latin typeface="Tahoma" pitchFamily="34" charset="0"/>
                <a:ea typeface="Tahoma" pitchFamily="34" charset="0"/>
                <a:cs typeface="Tahoma" pitchFamily="34" charset="0"/>
              </a:rPr>
              <a:t>.  </a:t>
            </a:r>
            <a:endParaRPr lang="en-GB" sz="2000" dirty="0">
              <a:solidFill>
                <a:srgbClr val="002060"/>
              </a:solidFill>
              <a:latin typeface="Tahoma" pitchFamily="34" charset="0"/>
              <a:ea typeface="Tahoma" pitchFamily="34" charset="0"/>
              <a:cs typeface="Tahoma" pitchFamily="34" charset="0"/>
            </a:endParaRPr>
          </a:p>
        </p:txBody>
      </p:sp>
      <p:sp>
        <p:nvSpPr>
          <p:cNvPr id="9" name="CasellaDiTesto 8"/>
          <p:cNvSpPr txBox="1"/>
          <p:nvPr/>
        </p:nvSpPr>
        <p:spPr>
          <a:xfrm>
            <a:off x="142844" y="3429000"/>
            <a:ext cx="8215370" cy="1384995"/>
          </a:xfrm>
          <a:prstGeom prst="rect">
            <a:avLst/>
          </a:prstGeom>
          <a:noFill/>
          <a:ln>
            <a:noFill/>
          </a:ln>
        </p:spPr>
        <p:txBody>
          <a:bodyPr wrap="square" rtlCol="0">
            <a:spAutoFit/>
          </a:bodyPr>
          <a:lstStyle/>
          <a:p>
            <a:pPr marL="0" lvl="2"/>
            <a:r>
              <a:rPr lang="it-IT" sz="2400" b="1" i="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Active</a:t>
            </a:r>
            <a:r>
              <a:rPr lang="it-IT" sz="2400" b="1" i="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b="1" i="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Contours</a:t>
            </a:r>
            <a:r>
              <a:rPr lang="it-IT" sz="2400" b="1" i="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2400" b="1" i="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Models</a:t>
            </a:r>
            <a:r>
              <a:rPr lang="it-IT" sz="2400" b="1" i="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it-IT" sz="2200" i="1" dirty="0" smtClean="0">
              <a:solidFill>
                <a:srgbClr val="C00000"/>
              </a:solidFill>
              <a:latin typeface="Tahoma" pitchFamily="34" charset="0"/>
              <a:ea typeface="Tahoma" pitchFamily="34" charset="0"/>
              <a:cs typeface="Tahoma" pitchFamily="34" charset="0"/>
            </a:endParaRPr>
          </a:p>
          <a:p>
            <a:pPr marL="457200" lvl="3">
              <a:buFont typeface="Arial" pitchFamily="34" charset="0"/>
              <a:buChar char="•"/>
            </a:pPr>
            <a:r>
              <a:rPr lang="it-IT" sz="2000" i="1" dirty="0" smtClean="0">
                <a:solidFill>
                  <a:srgbClr val="002060"/>
                </a:solidFill>
                <a:latin typeface="Tahoma" pitchFamily="34" charset="0"/>
                <a:ea typeface="Tahoma" pitchFamily="34" charset="0"/>
                <a:cs typeface="Tahoma" pitchFamily="34" charset="0"/>
              </a:rPr>
              <a:t> </a:t>
            </a:r>
            <a:r>
              <a:rPr lang="en-GB" sz="2000" dirty="0" smtClean="0">
                <a:solidFill>
                  <a:srgbClr val="002060"/>
                </a:solidFill>
                <a:latin typeface="Tahoma" pitchFamily="34" charset="0"/>
                <a:ea typeface="Tahoma" pitchFamily="34" charset="0"/>
                <a:cs typeface="Tahoma" pitchFamily="34" charset="0"/>
              </a:rPr>
              <a:t>model image contours as curves that match the highest gradient</a:t>
            </a:r>
          </a:p>
          <a:p>
            <a:pPr marL="914400" lvl="4">
              <a:buFont typeface="Wingdings" pitchFamily="2" charset="2"/>
              <a:buChar char="ü"/>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edge</a:t>
            </a:r>
            <a:r>
              <a:rPr lang="it-IT" sz="2000" dirty="0" smtClean="0">
                <a:solidFill>
                  <a:srgbClr val="002060"/>
                </a:solidFill>
                <a:latin typeface="Tahoma" pitchFamily="34" charset="0"/>
                <a:ea typeface="Tahoma" pitchFamily="34" charset="0"/>
                <a:cs typeface="Tahoma" pitchFamily="34" charset="0"/>
              </a:rPr>
              <a:t> detector </a:t>
            </a:r>
            <a:r>
              <a:rPr lang="it-IT" sz="2000" dirty="0" err="1" smtClean="0">
                <a:solidFill>
                  <a:srgbClr val="002060"/>
                </a:solidFill>
                <a:latin typeface="Tahoma" pitchFamily="34" charset="0"/>
                <a:ea typeface="Tahoma" pitchFamily="34" charset="0"/>
                <a:cs typeface="Tahoma" pitchFamily="34" charset="0"/>
              </a:rPr>
              <a:t>based</a:t>
            </a:r>
            <a:r>
              <a:rPr lang="it-IT" sz="2000" dirty="0" smtClean="0">
                <a:solidFill>
                  <a:srgbClr val="002060"/>
                </a:solidFill>
                <a:latin typeface="Tahoma" pitchFamily="34" charset="0"/>
                <a:ea typeface="Tahoma" pitchFamily="34" charset="0"/>
                <a:cs typeface="Tahoma" pitchFamily="34" charset="0"/>
              </a:rPr>
              <a:t> on </a:t>
            </a:r>
            <a:r>
              <a:rPr lang="it-IT" sz="2000" dirty="0" err="1" smtClean="0">
                <a:solidFill>
                  <a:srgbClr val="002060"/>
                </a:solidFill>
                <a:latin typeface="Tahoma" pitchFamily="34" charset="0"/>
                <a:ea typeface="Tahoma" pitchFamily="34" charset="0"/>
                <a:cs typeface="Tahoma" pitchFamily="34" charset="0"/>
              </a:rPr>
              <a:t>image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gradient</a:t>
            </a:r>
            <a:r>
              <a:rPr lang="it-IT" sz="2000" dirty="0" smtClean="0">
                <a:solidFill>
                  <a:srgbClr val="002060"/>
                </a:solidFill>
                <a:latin typeface="Tahoma" pitchFamily="34" charset="0"/>
                <a:ea typeface="Tahoma" pitchFamily="34" charset="0"/>
                <a:cs typeface="Tahoma" pitchFamily="34" charset="0"/>
              </a:rPr>
              <a:t> </a:t>
            </a:r>
          </a:p>
          <a:p>
            <a:pPr marL="914400" lvl="4">
              <a:buFont typeface="Wingdings" pitchFamily="2" charset="2"/>
              <a:buChar char="ü"/>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edge</a:t>
            </a:r>
            <a:r>
              <a:rPr lang="it-IT" sz="2000" dirty="0" smtClean="0">
                <a:solidFill>
                  <a:srgbClr val="002060"/>
                </a:solidFill>
                <a:latin typeface="Tahoma" pitchFamily="34" charset="0"/>
                <a:ea typeface="Tahoma" pitchFamily="34" charset="0"/>
                <a:cs typeface="Tahoma" pitchFamily="34" charset="0"/>
              </a:rPr>
              <a:t> detector NOT </a:t>
            </a:r>
            <a:r>
              <a:rPr lang="it-IT" sz="2000" dirty="0" err="1" smtClean="0">
                <a:solidFill>
                  <a:srgbClr val="002060"/>
                </a:solidFill>
                <a:latin typeface="Tahoma" pitchFamily="34" charset="0"/>
                <a:ea typeface="Tahoma" pitchFamily="34" charset="0"/>
                <a:cs typeface="Tahoma" pitchFamily="34" charset="0"/>
              </a:rPr>
              <a:t>based</a:t>
            </a:r>
            <a:r>
              <a:rPr lang="it-IT" sz="2000" dirty="0" smtClean="0">
                <a:solidFill>
                  <a:srgbClr val="002060"/>
                </a:solidFill>
                <a:latin typeface="Tahoma" pitchFamily="34" charset="0"/>
                <a:ea typeface="Tahoma" pitchFamily="34" charset="0"/>
                <a:cs typeface="Tahoma" pitchFamily="34" charset="0"/>
              </a:rPr>
              <a:t> on </a:t>
            </a:r>
            <a:r>
              <a:rPr lang="it-IT" sz="2000" dirty="0" err="1" smtClean="0">
                <a:solidFill>
                  <a:srgbClr val="002060"/>
                </a:solidFill>
                <a:latin typeface="Tahoma" pitchFamily="34" charset="0"/>
                <a:ea typeface="Tahoma" pitchFamily="34" charset="0"/>
                <a:cs typeface="Tahoma" pitchFamily="34" charset="0"/>
              </a:rPr>
              <a:t>image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gradient</a:t>
            </a:r>
            <a:endParaRPr lang="it-IT" sz="2000" dirty="0" smtClean="0">
              <a:solidFill>
                <a:srgbClr val="002060"/>
              </a:solidFill>
              <a:latin typeface="Tahoma" pitchFamily="34" charset="0"/>
              <a:ea typeface="Tahoma" pitchFamily="34" charset="0"/>
              <a:cs typeface="Tahoma" pitchFamily="34" charset="0"/>
            </a:endParaRPr>
          </a:p>
        </p:txBody>
      </p:sp>
      <p:sp>
        <p:nvSpPr>
          <p:cNvPr id="11" name="Rettangolo 10"/>
          <p:cNvSpPr/>
          <p:nvPr/>
        </p:nvSpPr>
        <p:spPr>
          <a:xfrm>
            <a:off x="2143108" y="1928802"/>
            <a:ext cx="6643734" cy="1500198"/>
          </a:xfrm>
          <a:prstGeom prst="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it-IT" sz="2000" b="1" dirty="0" err="1" smtClean="0">
                <a:solidFill>
                  <a:srgbClr val="002060"/>
                </a:solidFill>
                <a:latin typeface="Tahoma" pitchFamily="34" charset="0"/>
                <a:ea typeface="Tahoma" pitchFamily="34" charset="0"/>
                <a:cs typeface="Tahoma" pitchFamily="34" charset="0"/>
              </a:rPr>
              <a:t>microscopy</a:t>
            </a:r>
            <a:r>
              <a:rPr lang="it-IT" sz="2000" b="1" dirty="0" smtClean="0">
                <a:solidFill>
                  <a:srgbClr val="002060"/>
                </a:solidFill>
                <a:latin typeface="Tahoma" pitchFamily="34" charset="0"/>
                <a:ea typeface="Tahoma" pitchFamily="34" charset="0"/>
                <a:cs typeface="Tahoma" pitchFamily="34" charset="0"/>
              </a:rPr>
              <a:t> </a:t>
            </a:r>
            <a:r>
              <a:rPr lang="it-IT" sz="2000" b="1" dirty="0" err="1" smtClean="0">
                <a:solidFill>
                  <a:srgbClr val="002060"/>
                </a:solidFill>
                <a:latin typeface="Tahoma" pitchFamily="34" charset="0"/>
                <a:ea typeface="Tahoma" pitchFamily="34" charset="0"/>
                <a:cs typeface="Tahoma" pitchFamily="34" charset="0"/>
              </a:rPr>
              <a:t>images</a:t>
            </a:r>
            <a:r>
              <a:rPr lang="it-IT" sz="2000" b="1" dirty="0" smtClean="0">
                <a:solidFill>
                  <a:srgbClr val="002060"/>
                </a:solidFill>
                <a:latin typeface="Tahoma" pitchFamily="34" charset="0"/>
                <a:ea typeface="Tahoma" pitchFamily="34" charset="0"/>
                <a:cs typeface="Tahoma" pitchFamily="34" charset="0"/>
              </a:rPr>
              <a:t> </a:t>
            </a:r>
            <a:r>
              <a:rPr lang="it-IT" sz="2000" b="1" dirty="0" err="1" smtClean="0">
                <a:solidFill>
                  <a:srgbClr val="002060"/>
                </a:solidFill>
                <a:latin typeface="Tahoma" pitchFamily="34" charset="0"/>
                <a:ea typeface="Tahoma" pitchFamily="34" charset="0"/>
                <a:cs typeface="Tahoma" pitchFamily="34" charset="0"/>
              </a:rPr>
              <a:t>features</a:t>
            </a:r>
            <a:r>
              <a:rPr lang="it-IT" sz="2000" b="1" dirty="0" smtClean="0">
                <a:solidFill>
                  <a:srgbClr val="002060"/>
                </a:solidFill>
                <a:latin typeface="Tahoma" pitchFamily="34" charset="0"/>
                <a:ea typeface="Tahoma" pitchFamily="34" charset="0"/>
                <a:cs typeface="Tahoma" pitchFamily="34" charset="0"/>
              </a:rPr>
              <a:t>:</a:t>
            </a:r>
          </a:p>
          <a:p>
            <a:pPr>
              <a:lnSpc>
                <a:spcPts val="1800"/>
              </a:lnSpc>
            </a:pPr>
            <a:endParaRPr lang="it-IT" sz="2000" dirty="0" smtClean="0">
              <a:solidFill>
                <a:srgbClr val="002060"/>
              </a:solidFill>
              <a:latin typeface="Tahoma" pitchFamily="34" charset="0"/>
              <a:ea typeface="Tahoma" pitchFamily="34" charset="0"/>
              <a:cs typeface="Tahoma" pitchFamily="34" charset="0"/>
            </a:endParaRPr>
          </a:p>
          <a:p>
            <a:pPr>
              <a:lnSpc>
                <a:spcPts val="1800"/>
              </a:lnSpc>
              <a:buFont typeface="Wingdings" pitchFamily="2" charset="2"/>
              <a:buChar char="Ø"/>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smooth</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boundaries</a:t>
            </a:r>
            <a:endParaRPr lang="it-IT" sz="2000" dirty="0" smtClean="0">
              <a:solidFill>
                <a:srgbClr val="002060"/>
              </a:solidFill>
              <a:latin typeface="Tahoma" pitchFamily="34" charset="0"/>
              <a:ea typeface="Tahoma" pitchFamily="34" charset="0"/>
              <a:cs typeface="Tahoma" pitchFamily="34" charset="0"/>
            </a:endParaRPr>
          </a:p>
          <a:p>
            <a:pPr>
              <a:buFont typeface="Wingdings" pitchFamily="2" charset="2"/>
              <a:buChar char="Ø"/>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two</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phase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images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regions</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interest and background</a:t>
            </a:r>
          </a:p>
          <a:p>
            <a:pPr>
              <a:buFont typeface="Wingdings" pitchFamily="2" charset="2"/>
              <a:buChar char="Ø"/>
            </a:pP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presence</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of</a:t>
            </a:r>
            <a:r>
              <a:rPr lang="it-IT" sz="2000" dirty="0" smtClean="0">
                <a:solidFill>
                  <a:srgbClr val="002060"/>
                </a:solidFill>
                <a:latin typeface="Tahoma" pitchFamily="34" charset="0"/>
                <a:ea typeface="Tahoma" pitchFamily="34" charset="0"/>
                <a:cs typeface="Tahoma" pitchFamily="34" charset="0"/>
              </a:rPr>
              <a:t> </a:t>
            </a:r>
            <a:r>
              <a:rPr lang="it-IT" sz="2000" dirty="0" err="1" smtClean="0">
                <a:solidFill>
                  <a:srgbClr val="002060"/>
                </a:solidFill>
                <a:latin typeface="Tahoma" pitchFamily="34" charset="0"/>
                <a:ea typeface="Tahoma" pitchFamily="34" charset="0"/>
                <a:cs typeface="Tahoma" pitchFamily="34" charset="0"/>
              </a:rPr>
              <a:t>noise</a:t>
            </a:r>
            <a:endParaRPr lang="it-IT" sz="2000" dirty="0" smtClean="0">
              <a:solidFill>
                <a:srgbClr val="002060"/>
              </a:solidFill>
              <a:latin typeface="Tahoma" pitchFamily="34" charset="0"/>
              <a:ea typeface="Tahoma" pitchFamily="34" charset="0"/>
              <a:cs typeface="Tahoma" pitchFamily="34" charset="0"/>
            </a:endParaRPr>
          </a:p>
        </p:txBody>
      </p:sp>
      <p:sp>
        <p:nvSpPr>
          <p:cNvPr id="12" name="Freccia circolare a destra 11"/>
          <p:cNvSpPr/>
          <p:nvPr/>
        </p:nvSpPr>
        <p:spPr>
          <a:xfrm rot="21437818" flipH="1" flipV="1">
            <a:off x="8183315" y="3106287"/>
            <a:ext cx="500066" cy="1662046"/>
          </a:xfrm>
          <a:prstGeom prst="curvedRightArrow">
            <a:avLst>
              <a:gd name="adj1" fmla="val 50000"/>
              <a:gd name="adj2" fmla="val 66867"/>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arrotondato 12"/>
          <p:cNvSpPr/>
          <p:nvPr/>
        </p:nvSpPr>
        <p:spPr>
          <a:xfrm>
            <a:off x="142875" y="3252801"/>
            <a:ext cx="8807694" cy="8572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p:txBody>
          <a:bodyPr>
            <a:normAutofit/>
          </a:bodyPr>
          <a:lstStyle/>
          <a:p>
            <a:r>
              <a:rPr lang="it-IT" dirty="0" err="1" smtClean="0"/>
              <a:t>Active</a:t>
            </a:r>
            <a:r>
              <a:rPr lang="it-IT" dirty="0" smtClean="0"/>
              <a:t> </a:t>
            </a:r>
            <a:r>
              <a:rPr lang="it-IT" dirty="0" err="1" smtClean="0"/>
              <a:t>Contour</a:t>
            </a:r>
            <a:r>
              <a:rPr lang="it-IT" dirty="0" smtClean="0"/>
              <a:t> </a:t>
            </a:r>
            <a:r>
              <a:rPr lang="it-IT" dirty="0" err="1" smtClean="0"/>
              <a:t>Models</a:t>
            </a:r>
            <a:endParaRPr lang="en-GB" dirty="0"/>
          </a:p>
        </p:txBody>
      </p:sp>
      <p:graphicFrame>
        <p:nvGraphicFramePr>
          <p:cNvPr id="7" name="Oggetto 6"/>
          <p:cNvGraphicFramePr>
            <a:graphicFrameLocks noChangeAspect="1"/>
          </p:cNvGraphicFramePr>
          <p:nvPr/>
        </p:nvGraphicFramePr>
        <p:xfrm>
          <a:off x="1062024" y="1357298"/>
          <a:ext cx="1581150" cy="555625"/>
        </p:xfrm>
        <a:graphic>
          <a:graphicData uri="http://schemas.openxmlformats.org/presentationml/2006/ole">
            <p:oleObj spid="_x0000_s52227" name="Equazione" r:id="rId4" imgW="723600" imgH="253800" progId="Equation.3">
              <p:embed/>
            </p:oleObj>
          </a:graphicData>
        </a:graphic>
      </p:graphicFrame>
      <p:graphicFrame>
        <p:nvGraphicFramePr>
          <p:cNvPr id="1028" name="Object 4"/>
          <p:cNvGraphicFramePr>
            <a:graphicFrameLocks noChangeAspect="1"/>
          </p:cNvGraphicFramePr>
          <p:nvPr/>
        </p:nvGraphicFramePr>
        <p:xfrm>
          <a:off x="981066" y="1715592"/>
          <a:ext cx="2305050" cy="500062"/>
        </p:xfrm>
        <a:graphic>
          <a:graphicData uri="http://schemas.openxmlformats.org/presentationml/2006/ole">
            <p:oleObj spid="_x0000_s52228" name="Equazione" r:id="rId5" imgW="1054080" imgH="228600" progId="Equation.3">
              <p:embed/>
            </p:oleObj>
          </a:graphicData>
        </a:graphic>
      </p:graphicFrame>
      <p:graphicFrame>
        <p:nvGraphicFramePr>
          <p:cNvPr id="10" name="Oggetto 9"/>
          <p:cNvGraphicFramePr>
            <a:graphicFrameLocks noChangeAspect="1"/>
          </p:cNvGraphicFramePr>
          <p:nvPr/>
        </p:nvGraphicFramePr>
        <p:xfrm>
          <a:off x="428596" y="3351213"/>
          <a:ext cx="8286808" cy="792162"/>
        </p:xfrm>
        <a:graphic>
          <a:graphicData uri="http://schemas.openxmlformats.org/presentationml/2006/ole">
            <p:oleObj spid="_x0000_s52229" name="Equazione" r:id="rId6" imgW="3276360" imgH="342720" progId="Equation.3">
              <p:embed/>
            </p:oleObj>
          </a:graphicData>
        </a:graphic>
      </p:graphicFrame>
      <p:sp>
        <p:nvSpPr>
          <p:cNvPr id="11" name="CasellaDiTesto 10"/>
          <p:cNvSpPr txBox="1"/>
          <p:nvPr/>
        </p:nvSpPr>
        <p:spPr>
          <a:xfrm>
            <a:off x="3786182" y="2639793"/>
            <a:ext cx="5299399" cy="646331"/>
          </a:xfrm>
          <a:prstGeom prst="rect">
            <a:avLst/>
          </a:prstGeom>
          <a:noFill/>
        </p:spPr>
        <p:txBody>
          <a:bodyPr wrap="none" rtlCol="0">
            <a:spAutoFit/>
          </a:bodyPr>
          <a:lstStyle/>
          <a:p>
            <a:pPr algn="r"/>
            <a:r>
              <a:rPr lang="it-IT" i="1" dirty="0" err="1" smtClean="0">
                <a:solidFill>
                  <a:srgbClr val="C00000"/>
                </a:solidFill>
                <a:latin typeface="Times New Roman" pitchFamily="18" charset="0"/>
                <a:cs typeface="Times New Roman" pitchFamily="18" charset="0"/>
              </a:rPr>
              <a:t>Kass</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Witkin</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Terzopoulus</a:t>
            </a:r>
            <a:r>
              <a:rPr lang="it-IT" i="1" dirty="0" smtClean="0">
                <a:solidFill>
                  <a:srgbClr val="C00000"/>
                </a:solidFill>
                <a:latin typeface="Times New Roman" pitchFamily="18" charset="0"/>
                <a:cs typeface="Times New Roman" pitchFamily="18" charset="0"/>
              </a:rPr>
              <a:t>, </a:t>
            </a:r>
          </a:p>
          <a:p>
            <a:pPr algn="r"/>
            <a:r>
              <a:rPr lang="it-IT" i="1" dirty="0" smtClean="0">
                <a:solidFill>
                  <a:srgbClr val="C00000"/>
                </a:solidFill>
                <a:latin typeface="Times New Roman" pitchFamily="18" charset="0"/>
                <a:cs typeface="Times New Roman" pitchFamily="18" charset="0"/>
              </a:rPr>
              <a:t>“</a:t>
            </a:r>
            <a:r>
              <a:rPr lang="it-IT" i="1" dirty="0" err="1" smtClean="0">
                <a:solidFill>
                  <a:srgbClr val="C00000"/>
                </a:solidFill>
                <a:latin typeface="Times New Roman" pitchFamily="18" charset="0"/>
                <a:cs typeface="Times New Roman" pitchFamily="18" charset="0"/>
              </a:rPr>
              <a:t>Snakes</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Active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Contour</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Models</a:t>
            </a:r>
            <a:r>
              <a:rPr lang="it-IT" i="1" dirty="0" smtClean="0">
                <a:solidFill>
                  <a:srgbClr val="C00000"/>
                </a:solidFill>
                <a:latin typeface="Times New Roman" pitchFamily="18" charset="0"/>
                <a:cs typeface="Times New Roman" pitchFamily="18" charset="0"/>
              </a:rPr>
              <a:t>”, Int. J. </a:t>
            </a:r>
            <a:r>
              <a:rPr lang="it-IT" i="1" dirty="0" err="1" smtClean="0">
                <a:solidFill>
                  <a:srgbClr val="C00000"/>
                </a:solidFill>
                <a:latin typeface="Times New Roman" pitchFamily="18" charset="0"/>
                <a:cs typeface="Times New Roman" pitchFamily="18" charset="0"/>
              </a:rPr>
              <a:t>Comput</a:t>
            </a:r>
            <a:r>
              <a:rPr lang="it-IT" i="1" dirty="0" smtClean="0">
                <a:solidFill>
                  <a:srgbClr val="C00000"/>
                </a:solidFill>
                <a:latin typeface="Times New Roman" pitchFamily="18" charset="0"/>
                <a:cs typeface="Times New Roman" pitchFamily="18" charset="0"/>
              </a:rPr>
              <a:t>. Vis. </a:t>
            </a:r>
            <a:endParaRPr lang="en-GB" i="1" dirty="0">
              <a:solidFill>
                <a:srgbClr val="C00000"/>
              </a:solidFill>
              <a:latin typeface="Times New Roman" pitchFamily="18" charset="0"/>
              <a:cs typeface="Times New Roman" pitchFamily="18" charset="0"/>
            </a:endParaRPr>
          </a:p>
        </p:txBody>
      </p:sp>
      <p:sp>
        <p:nvSpPr>
          <p:cNvPr id="17" name="CasellaDiTesto 16"/>
          <p:cNvSpPr txBox="1"/>
          <p:nvPr/>
        </p:nvSpPr>
        <p:spPr>
          <a:xfrm>
            <a:off x="0" y="2824173"/>
            <a:ext cx="1949573" cy="369332"/>
          </a:xfrm>
          <a:prstGeom prst="rect">
            <a:avLst/>
          </a:prstGeom>
          <a:noFill/>
        </p:spPr>
        <p:txBody>
          <a:bodyPr wrap="none" rtlCol="0">
            <a:spAutoFit/>
          </a:bodyPr>
          <a:lstStyle/>
          <a:p>
            <a:r>
              <a:rPr lang="it-IT" b="1" dirty="0" err="1" smtClean="0">
                <a:solidFill>
                  <a:schemeClr val="tx2"/>
                </a:solidFill>
                <a:latin typeface="Tahoma" pitchFamily="34" charset="0"/>
                <a:ea typeface="Tahoma" pitchFamily="34" charset="0"/>
                <a:cs typeface="Tahoma" pitchFamily="34" charset="0"/>
              </a:rPr>
              <a:t>Classical</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Model</a:t>
            </a:r>
            <a:endParaRPr lang="en-GB" b="1" dirty="0">
              <a:solidFill>
                <a:schemeClr val="tx2"/>
              </a:solidFill>
              <a:latin typeface="Tahoma" pitchFamily="34" charset="0"/>
              <a:ea typeface="Tahoma" pitchFamily="34" charset="0"/>
              <a:cs typeface="Tahoma" pitchFamily="34" charset="0"/>
            </a:endParaRPr>
          </a:p>
        </p:txBody>
      </p:sp>
      <p:sp>
        <p:nvSpPr>
          <p:cNvPr id="20" name="Rettangolo arrotondato 19"/>
          <p:cNvSpPr/>
          <p:nvPr/>
        </p:nvSpPr>
        <p:spPr>
          <a:xfrm>
            <a:off x="71438" y="5124478"/>
            <a:ext cx="8949753" cy="1285884"/>
          </a:xfrm>
          <a:prstGeom prst="round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Oggetto 20"/>
          <p:cNvGraphicFramePr>
            <a:graphicFrameLocks noChangeAspect="1"/>
          </p:cNvGraphicFramePr>
          <p:nvPr/>
        </p:nvGraphicFramePr>
        <p:xfrm>
          <a:off x="4524408" y="5335608"/>
          <a:ext cx="265112" cy="995363"/>
        </p:xfrm>
        <a:graphic>
          <a:graphicData uri="http://schemas.openxmlformats.org/presentationml/2006/ole">
            <p:oleObj spid="_x0000_s52230" name="Equazione" r:id="rId7" imgW="114120" imgH="431640" progId="Equation.3">
              <p:embed/>
            </p:oleObj>
          </a:graphicData>
        </a:graphic>
      </p:graphicFrame>
      <p:graphicFrame>
        <p:nvGraphicFramePr>
          <p:cNvPr id="24" name="Object 6"/>
          <p:cNvGraphicFramePr>
            <a:graphicFrameLocks noChangeAspect="1"/>
          </p:cNvGraphicFramePr>
          <p:nvPr/>
        </p:nvGraphicFramePr>
        <p:xfrm>
          <a:off x="142844" y="5184792"/>
          <a:ext cx="3017837" cy="673100"/>
        </p:xfrm>
        <a:graphic>
          <a:graphicData uri="http://schemas.openxmlformats.org/presentationml/2006/ole">
            <p:oleObj spid="_x0000_s52231" name="Equazione" r:id="rId8" imgW="1307880" imgH="291960" progId="Equation.3">
              <p:embed/>
            </p:oleObj>
          </a:graphicData>
        </a:graphic>
      </p:graphicFrame>
      <p:graphicFrame>
        <p:nvGraphicFramePr>
          <p:cNvPr id="25" name="Object 7"/>
          <p:cNvGraphicFramePr>
            <a:graphicFrameLocks noChangeAspect="1"/>
          </p:cNvGraphicFramePr>
          <p:nvPr/>
        </p:nvGraphicFramePr>
        <p:xfrm>
          <a:off x="1073150" y="5667375"/>
          <a:ext cx="7596188" cy="762000"/>
        </p:xfrm>
        <a:graphic>
          <a:graphicData uri="http://schemas.openxmlformats.org/presentationml/2006/ole">
            <p:oleObj spid="_x0000_s52232" name="Equazione" r:id="rId9" imgW="3288960" imgH="330120" progId="Equation.3">
              <p:embed/>
            </p:oleObj>
          </a:graphicData>
        </a:graphic>
      </p:graphicFrame>
      <p:sp>
        <p:nvSpPr>
          <p:cNvPr id="27" name="CasellaDiTesto 26"/>
          <p:cNvSpPr txBox="1"/>
          <p:nvPr/>
        </p:nvSpPr>
        <p:spPr>
          <a:xfrm>
            <a:off x="3271687" y="4481536"/>
            <a:ext cx="5872313" cy="646331"/>
          </a:xfrm>
          <a:prstGeom prst="rect">
            <a:avLst/>
          </a:prstGeom>
          <a:noFill/>
        </p:spPr>
        <p:txBody>
          <a:bodyPr wrap="none" rtlCol="0">
            <a:spAutoFit/>
          </a:bodyPr>
          <a:lstStyle/>
          <a:p>
            <a:pPr algn="r"/>
            <a:r>
              <a:rPr lang="it-IT" i="1" dirty="0" smtClean="0">
                <a:solidFill>
                  <a:srgbClr val="C00000"/>
                </a:solidFill>
                <a:latin typeface="Times New Roman" pitchFamily="18" charset="0"/>
                <a:cs typeface="Times New Roman" pitchFamily="18" charset="0"/>
              </a:rPr>
              <a:t>Chan, </a:t>
            </a:r>
            <a:r>
              <a:rPr lang="it-IT" i="1" dirty="0" err="1" smtClean="0">
                <a:solidFill>
                  <a:srgbClr val="C00000"/>
                </a:solidFill>
                <a:latin typeface="Times New Roman" pitchFamily="18" charset="0"/>
                <a:cs typeface="Times New Roman" pitchFamily="18" charset="0"/>
              </a:rPr>
              <a:t>Vese</a:t>
            </a:r>
            <a:r>
              <a:rPr lang="it-IT" i="1" dirty="0" smtClean="0">
                <a:solidFill>
                  <a:srgbClr val="C00000"/>
                </a:solidFill>
                <a:latin typeface="Times New Roman" pitchFamily="18" charset="0"/>
                <a:cs typeface="Times New Roman" pitchFamily="18" charset="0"/>
              </a:rPr>
              <a:t>, </a:t>
            </a:r>
          </a:p>
          <a:p>
            <a:pPr algn="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Active</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Contour</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Without</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Edges</a:t>
            </a:r>
            <a:r>
              <a:rPr lang="it-IT" i="1" dirty="0" smtClean="0">
                <a:solidFill>
                  <a:srgbClr val="C00000"/>
                </a:solidFill>
                <a:latin typeface="Times New Roman" pitchFamily="18" charset="0"/>
                <a:cs typeface="Times New Roman" pitchFamily="18" charset="0"/>
              </a:rPr>
              <a:t>”, IEEE Trans. on </a:t>
            </a:r>
            <a:r>
              <a:rPr lang="it-IT" i="1" dirty="0" err="1" smtClean="0">
                <a:solidFill>
                  <a:srgbClr val="C00000"/>
                </a:solidFill>
                <a:latin typeface="Times New Roman" pitchFamily="18" charset="0"/>
                <a:cs typeface="Times New Roman" pitchFamily="18" charset="0"/>
              </a:rPr>
              <a:t>Im</a:t>
            </a:r>
            <a:r>
              <a:rPr lang="it-IT" i="1" dirty="0" smtClean="0">
                <a:solidFill>
                  <a:srgbClr val="C00000"/>
                </a:solidFill>
                <a:latin typeface="Times New Roman" pitchFamily="18" charset="0"/>
                <a:cs typeface="Times New Roman" pitchFamily="18" charset="0"/>
              </a:rPr>
              <a:t>. Proc.  </a:t>
            </a:r>
            <a:endParaRPr lang="en-GB" i="1" dirty="0">
              <a:solidFill>
                <a:srgbClr val="C00000"/>
              </a:solidFill>
              <a:latin typeface="Times New Roman" pitchFamily="18" charset="0"/>
              <a:cs typeface="Times New Roman" pitchFamily="18" charset="0"/>
            </a:endParaRPr>
          </a:p>
        </p:txBody>
      </p:sp>
      <p:sp>
        <p:nvSpPr>
          <p:cNvPr id="28" name="CasellaDiTesto 27"/>
          <p:cNvSpPr txBox="1"/>
          <p:nvPr/>
        </p:nvSpPr>
        <p:spPr>
          <a:xfrm>
            <a:off x="0" y="4683708"/>
            <a:ext cx="2257349" cy="369332"/>
          </a:xfrm>
          <a:prstGeom prst="rect">
            <a:avLst/>
          </a:prstGeom>
          <a:noFill/>
        </p:spPr>
        <p:txBody>
          <a:bodyPr wrap="none" rtlCol="0">
            <a:spAutoFit/>
          </a:bodyPr>
          <a:lstStyle/>
          <a:p>
            <a:r>
              <a:rPr lang="it-IT" b="1" dirty="0" err="1" smtClean="0">
                <a:solidFill>
                  <a:schemeClr val="tx2"/>
                </a:solidFill>
                <a:latin typeface="Tahoma" pitchFamily="34" charset="0"/>
                <a:ea typeface="Tahoma" pitchFamily="34" charset="0"/>
                <a:cs typeface="Tahoma" pitchFamily="34" charset="0"/>
              </a:rPr>
              <a:t>Chan-Vese</a:t>
            </a:r>
            <a:r>
              <a:rPr lang="it-IT" b="1" dirty="0" smtClean="0">
                <a:solidFill>
                  <a:schemeClr val="tx2"/>
                </a:solidFill>
                <a:latin typeface="Tahoma" pitchFamily="34" charset="0"/>
                <a:ea typeface="Tahoma" pitchFamily="34" charset="0"/>
                <a:cs typeface="Tahoma" pitchFamily="34" charset="0"/>
              </a:rPr>
              <a:t> </a:t>
            </a:r>
            <a:r>
              <a:rPr lang="it-IT" b="1" dirty="0" err="1" smtClean="0">
                <a:solidFill>
                  <a:schemeClr val="tx2"/>
                </a:solidFill>
                <a:latin typeface="Tahoma" pitchFamily="34" charset="0"/>
                <a:ea typeface="Tahoma" pitchFamily="34" charset="0"/>
                <a:cs typeface="Tahoma" pitchFamily="34" charset="0"/>
              </a:rPr>
              <a:t>Model</a:t>
            </a:r>
            <a:endParaRPr lang="en-GB" b="1" dirty="0">
              <a:solidFill>
                <a:schemeClr val="tx2"/>
              </a:solidFill>
              <a:latin typeface="Tahoma" pitchFamily="34" charset="0"/>
              <a:ea typeface="Tahoma" pitchFamily="34" charset="0"/>
              <a:cs typeface="Tahoma" pitchFamily="34" charset="0"/>
            </a:endParaRPr>
          </a:p>
        </p:txBody>
      </p:sp>
      <p:sp>
        <p:nvSpPr>
          <p:cNvPr id="19" name="Segnaposto numero diapositiva 18"/>
          <p:cNvSpPr>
            <a:spLocks noGrp="1"/>
          </p:cNvSpPr>
          <p:nvPr>
            <p:ph type="sldNum" sz="quarter" idx="12"/>
          </p:nvPr>
        </p:nvSpPr>
        <p:spPr/>
        <p:txBody>
          <a:bodyPr/>
          <a:lstStyle/>
          <a:p>
            <a:fld id="{B007B441-5312-499D-93C3-6E37886527FA}" type="slidenum">
              <a:rPr lang="it-IT" smtClean="0"/>
              <a:pPr/>
              <a:t>8</a:t>
            </a:fld>
            <a:endParaRPr lang="it-IT"/>
          </a:p>
        </p:txBody>
      </p:sp>
      <p:sp>
        <p:nvSpPr>
          <p:cNvPr id="22" name="CasellaDiTesto 4"/>
          <p:cNvSpPr txBox="1">
            <a:spLocks noChangeArrowheads="1"/>
          </p:cNvSpPr>
          <p:nvPr/>
        </p:nvSpPr>
        <p:spPr bwMode="auto">
          <a:xfrm>
            <a:off x="715037" y="571480"/>
            <a:ext cx="6571607" cy="2000548"/>
          </a:xfrm>
          <a:prstGeom prst="rect">
            <a:avLst/>
          </a:prstGeom>
          <a:noFill/>
          <a:ln w="9525">
            <a:noFill/>
            <a:miter lim="800000"/>
            <a:headEnd/>
            <a:tailEnd/>
          </a:ln>
        </p:spPr>
        <p:txBody>
          <a:bodyPr wrap="none">
            <a:spAutoFit/>
          </a:bodyPr>
          <a:lstStyle/>
          <a:p>
            <a:endParaRPr lang="it-IT" sz="2400" dirty="0" smtClean="0">
              <a:latin typeface="Tahoma" pitchFamily="34" charset="0"/>
              <a:cs typeface="Tahoma" pitchFamily="34" charset="0"/>
            </a:endParaRPr>
          </a:p>
          <a:p>
            <a:pPr>
              <a:buFont typeface="Arial" charset="0"/>
              <a:buChar char="•"/>
            </a:pPr>
            <a:r>
              <a:rPr lang="it-IT" sz="2400" dirty="0" smtClean="0">
                <a:latin typeface="Tahoma" pitchFamily="34" charset="0"/>
                <a:cs typeface="Tahoma" pitchFamily="34" charset="0"/>
              </a:rPr>
              <a:t>             </a:t>
            </a:r>
            <a:r>
              <a:rPr lang="it-IT" sz="2400" dirty="0" err="1" smtClean="0">
                <a:latin typeface="Tahoma" pitchFamily="34" charset="0"/>
                <a:cs typeface="Tahoma" pitchFamily="34" charset="0"/>
              </a:rPr>
              <a:t>bounded</a:t>
            </a:r>
            <a:r>
              <a:rPr lang="it-IT" sz="2400" dirty="0" smtClean="0">
                <a:latin typeface="Tahoma" pitchFamily="34" charset="0"/>
                <a:cs typeface="Tahoma" pitchFamily="34" charset="0"/>
              </a:rPr>
              <a:t> open set </a:t>
            </a:r>
            <a:r>
              <a:rPr lang="it-IT" sz="2400" dirty="0" err="1" smtClean="0">
                <a:latin typeface="Tahoma" pitchFamily="34" charset="0"/>
                <a:cs typeface="Tahoma" pitchFamily="34" charset="0"/>
              </a:rPr>
              <a:t>with</a:t>
            </a:r>
            <a:r>
              <a:rPr lang="it-IT" sz="2400" dirty="0" smtClean="0">
                <a:latin typeface="Tahoma" pitchFamily="34" charset="0"/>
                <a:cs typeface="Tahoma" pitchFamily="34" charset="0"/>
              </a:rPr>
              <a:t> </a:t>
            </a:r>
            <a:r>
              <a:rPr lang="it-IT" sz="2400" dirty="0" err="1" smtClean="0">
                <a:latin typeface="Tahoma" pitchFamily="34" charset="0"/>
                <a:cs typeface="Tahoma" pitchFamily="34" charset="0"/>
              </a:rPr>
              <a:t>boundary</a:t>
            </a:r>
            <a:r>
              <a:rPr lang="it-IT" sz="2400" dirty="0" smtClean="0">
                <a:latin typeface="Tahoma" pitchFamily="34" charset="0"/>
                <a:cs typeface="Tahoma" pitchFamily="34" charset="0"/>
              </a:rPr>
              <a:t> </a:t>
            </a:r>
            <a:r>
              <a:rPr lang="it-IT" sz="2800" dirty="0" smtClean="0">
                <a:latin typeface="Times New Roman" pitchFamily="18" charset="0"/>
                <a:cs typeface="Tahoma" pitchFamily="34" charset="0"/>
              </a:rPr>
              <a:t>∂</a:t>
            </a:r>
            <a:r>
              <a:rPr lang="el-GR" sz="2800" dirty="0" smtClean="0">
                <a:latin typeface="Times New Roman" pitchFamily="18" charset="0"/>
                <a:cs typeface="Tahoma" pitchFamily="34" charset="0"/>
              </a:rPr>
              <a:t>Ω</a:t>
            </a:r>
            <a:endParaRPr lang="it-IT" sz="2400" dirty="0" smtClean="0">
              <a:latin typeface="Tahoma" pitchFamily="34" charset="0"/>
              <a:cs typeface="Tahoma" pitchFamily="34" charset="0"/>
            </a:endParaRPr>
          </a:p>
          <a:p>
            <a:pPr>
              <a:buFont typeface="Arial" charset="0"/>
              <a:buChar char="•"/>
            </a:pPr>
            <a:r>
              <a:rPr lang="it-IT" sz="2400" dirty="0" smtClean="0">
                <a:latin typeface="Tahoma" pitchFamily="34" charset="0"/>
                <a:cs typeface="Tahoma" pitchFamily="34" charset="0"/>
              </a:rPr>
              <a:t>                    </a:t>
            </a:r>
            <a:r>
              <a:rPr lang="it-IT" sz="2400" dirty="0" err="1">
                <a:latin typeface="Tahoma" pitchFamily="34" charset="0"/>
                <a:cs typeface="Tahoma" pitchFamily="34" charset="0"/>
              </a:rPr>
              <a:t>given</a:t>
            </a:r>
            <a:r>
              <a:rPr lang="it-IT" sz="2400" dirty="0">
                <a:latin typeface="Tahoma" pitchFamily="34" charset="0"/>
                <a:cs typeface="Tahoma" pitchFamily="34" charset="0"/>
              </a:rPr>
              <a:t> </a:t>
            </a:r>
            <a:r>
              <a:rPr lang="it-IT" sz="2400" dirty="0" err="1">
                <a:latin typeface="Tahoma" pitchFamily="34" charset="0"/>
                <a:cs typeface="Tahoma" pitchFamily="34" charset="0"/>
              </a:rPr>
              <a:t>image</a:t>
            </a:r>
            <a:r>
              <a:rPr lang="it-IT" sz="2400" dirty="0">
                <a:latin typeface="Tahoma" pitchFamily="34" charset="0"/>
                <a:cs typeface="Tahoma" pitchFamily="34" charset="0"/>
              </a:rPr>
              <a:t> </a:t>
            </a:r>
          </a:p>
          <a:p>
            <a:pPr>
              <a:buFont typeface="Arial" charset="0"/>
              <a:buChar char="•"/>
            </a:pPr>
            <a:r>
              <a:rPr lang="it-IT" sz="2400" dirty="0">
                <a:latin typeface="Tahoma" pitchFamily="34" charset="0"/>
                <a:cs typeface="Tahoma" pitchFamily="34" charset="0"/>
              </a:rPr>
              <a:t>                         </a:t>
            </a:r>
            <a:r>
              <a:rPr lang="it-IT" sz="2400" dirty="0" err="1">
                <a:latin typeface="Tahoma" pitchFamily="34" charset="0"/>
                <a:cs typeface="Tahoma" pitchFamily="34" charset="0"/>
              </a:rPr>
              <a:t>parameterized</a:t>
            </a:r>
            <a:r>
              <a:rPr lang="it-IT" sz="2400" dirty="0">
                <a:latin typeface="Tahoma" pitchFamily="34" charset="0"/>
                <a:cs typeface="Tahoma" pitchFamily="34" charset="0"/>
              </a:rPr>
              <a:t> curve</a:t>
            </a:r>
          </a:p>
          <a:p>
            <a:r>
              <a:rPr lang="it-IT" sz="2400" dirty="0">
                <a:latin typeface="Tahoma" pitchFamily="34" charset="0"/>
                <a:cs typeface="Tahoma" pitchFamily="34" charset="0"/>
              </a:rPr>
              <a:t> </a:t>
            </a:r>
            <a:endParaRPr lang="en-GB" sz="2400" dirty="0">
              <a:latin typeface="Tahoma" pitchFamily="34" charset="0"/>
              <a:cs typeface="Tahoma" pitchFamily="34" charset="0"/>
            </a:endParaRPr>
          </a:p>
        </p:txBody>
      </p:sp>
      <p:graphicFrame>
        <p:nvGraphicFramePr>
          <p:cNvPr id="52233" name="Object 9"/>
          <p:cNvGraphicFramePr>
            <a:graphicFrameLocks noChangeAspect="1"/>
          </p:cNvGraphicFramePr>
          <p:nvPr/>
        </p:nvGraphicFramePr>
        <p:xfrm>
          <a:off x="1007137" y="928670"/>
          <a:ext cx="1108075" cy="474663"/>
        </p:xfrm>
        <a:graphic>
          <a:graphicData uri="http://schemas.openxmlformats.org/presentationml/2006/ole">
            <p:oleObj spid="_x0000_s52233" name="Equation" r:id="rId10" imgW="444240" imgH="1904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193431" y="928670"/>
            <a:ext cx="4164255" cy="1643074"/>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p:cNvSpPr txBox="1"/>
          <p:nvPr/>
        </p:nvSpPr>
        <p:spPr>
          <a:xfrm>
            <a:off x="-32" y="928670"/>
            <a:ext cx="4429156" cy="2062103"/>
          </a:xfrm>
          <a:prstGeom prst="rect">
            <a:avLst/>
          </a:prstGeom>
          <a:noFill/>
        </p:spPr>
        <p:txBody>
          <a:bodyPr wrap="square" rtlCol="0">
            <a:spAutoFit/>
          </a:bodyPr>
          <a:lstStyle/>
          <a:p>
            <a:pPr algn="ctr"/>
            <a:r>
              <a:rPr lang="it-IT" sz="2400" dirty="0" smtClean="0">
                <a:latin typeface="Tahoma" pitchFamily="34" charset="0"/>
                <a:ea typeface="Tahoma" pitchFamily="34" charset="0"/>
                <a:cs typeface="Tahoma" pitchFamily="34" charset="0"/>
              </a:rPr>
              <a:t>The </a:t>
            </a:r>
            <a:r>
              <a:rPr lang="it-IT" sz="2400" dirty="0" err="1" smtClean="0">
                <a:solidFill>
                  <a:srgbClr val="002060"/>
                </a:solidFill>
                <a:latin typeface="Tahoma" pitchFamily="34" charset="0"/>
                <a:ea typeface="Tahoma" pitchFamily="34" charset="0"/>
                <a:cs typeface="Tahoma" pitchFamily="34" charset="0"/>
              </a:rPr>
              <a:t>paramaterized</a:t>
            </a:r>
            <a:r>
              <a:rPr lang="it-IT" sz="2400" dirty="0" smtClean="0">
                <a:latin typeface="Tahoma" pitchFamily="34" charset="0"/>
                <a:ea typeface="Tahoma" pitchFamily="34" charset="0"/>
                <a:cs typeface="Tahoma" pitchFamily="34" charset="0"/>
              </a:rPr>
              <a:t> </a:t>
            </a:r>
            <a:r>
              <a:rPr lang="it-IT" sz="2400" dirty="0" smtClean="0">
                <a:solidFill>
                  <a:srgbClr val="002060"/>
                </a:solidFill>
                <a:latin typeface="Tahoma" pitchFamily="34" charset="0"/>
                <a:ea typeface="Tahoma" pitchFamily="34" charset="0"/>
                <a:cs typeface="Tahoma" pitchFamily="34" charset="0"/>
              </a:rPr>
              <a:t>curve </a:t>
            </a:r>
          </a:p>
          <a:p>
            <a:pPr algn="ctr"/>
            <a:r>
              <a:rPr lang="it-IT" sz="2800" i="1" dirty="0" smtClean="0">
                <a:solidFill>
                  <a:srgbClr val="002060"/>
                </a:solidFill>
                <a:latin typeface="Times New Roman" pitchFamily="18" charset="0"/>
                <a:ea typeface="Tahoma" pitchFamily="34" charset="0"/>
                <a:cs typeface="Times New Roman" pitchFamily="18" charset="0"/>
              </a:rPr>
              <a:t>C </a:t>
            </a:r>
            <a:r>
              <a:rPr lang="it-IT" sz="2800" i="1" dirty="0" smtClean="0">
                <a:solidFill>
                  <a:srgbClr val="002060"/>
                </a:solidFill>
                <a:latin typeface="Times New Roman" pitchFamily="18" charset="0"/>
                <a:ea typeface="Tahoma" pitchFamily="34" charset="0"/>
                <a:cs typeface="Times New Roman" pitchFamily="18" charset="0"/>
                <a:sym typeface="Symbol"/>
              </a:rPr>
              <a:t></a:t>
            </a:r>
            <a:r>
              <a:rPr lang="it-IT" sz="2400" i="1" dirty="0" smtClean="0">
                <a:solidFill>
                  <a:srgbClr val="002060"/>
                </a:solidFill>
                <a:latin typeface="Tahoma" pitchFamily="34" charset="0"/>
                <a:ea typeface="Tahoma" pitchFamily="34" charset="0"/>
                <a:cs typeface="Tahoma" pitchFamily="34" charset="0"/>
              </a:rPr>
              <a:t>  </a:t>
            </a:r>
            <a:r>
              <a:rPr lang="el-GR" sz="2800" dirty="0" smtClean="0">
                <a:solidFill>
                  <a:srgbClr val="002060"/>
                </a:solidFill>
                <a:latin typeface="Times New Roman" pitchFamily="18" charset="0"/>
                <a:ea typeface="Tahoma"/>
                <a:cs typeface="Times New Roman" pitchFamily="18" charset="0"/>
              </a:rPr>
              <a:t>Ω</a:t>
            </a:r>
            <a:r>
              <a:rPr lang="it-IT" sz="2400" i="1" dirty="0" smtClean="0">
                <a:solidFill>
                  <a:srgbClr val="002060"/>
                </a:solidFill>
                <a:latin typeface="Times New Roman" pitchFamily="18" charset="0"/>
                <a:ea typeface="Tahoma" pitchFamily="34" charset="0"/>
                <a:cs typeface="Times New Roman" pitchFamily="18" charset="0"/>
                <a:sym typeface="Symbol"/>
              </a:rPr>
              <a:t> </a:t>
            </a:r>
            <a:r>
              <a:rPr lang="it-IT" sz="2400" dirty="0" err="1" smtClean="0">
                <a:solidFill>
                  <a:srgbClr val="002060"/>
                </a:solidFill>
                <a:latin typeface="Tahoma" pitchFamily="34" charset="0"/>
                <a:ea typeface="Tahoma" pitchFamily="34" charset="0"/>
                <a:cs typeface="Tahoma" pitchFamily="34" charset="0"/>
              </a:rPr>
              <a:t>is</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represented</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by</a:t>
            </a:r>
            <a:r>
              <a:rPr lang="it-IT" sz="2400" dirty="0" smtClean="0">
                <a:solidFill>
                  <a:srgbClr val="002060"/>
                </a:solidFill>
                <a:latin typeface="Tahoma" pitchFamily="34" charset="0"/>
                <a:ea typeface="Tahoma" pitchFamily="34" charset="0"/>
                <a:cs typeface="Tahoma" pitchFamily="34" charset="0"/>
              </a:rPr>
              <a:t> the zero </a:t>
            </a:r>
            <a:r>
              <a:rPr lang="it-IT" sz="2400" dirty="0" err="1" smtClean="0">
                <a:solidFill>
                  <a:srgbClr val="002060"/>
                </a:solidFill>
                <a:latin typeface="Tahoma" pitchFamily="34" charset="0"/>
                <a:ea typeface="Tahoma" pitchFamily="34" charset="0"/>
                <a:cs typeface="Tahoma" pitchFamily="34" charset="0"/>
              </a:rPr>
              <a:t>level</a:t>
            </a:r>
            <a:r>
              <a:rPr lang="it-IT" sz="2400" dirty="0" smtClean="0">
                <a:solidFill>
                  <a:srgbClr val="002060"/>
                </a:solidFill>
                <a:latin typeface="Tahoma" pitchFamily="34" charset="0"/>
                <a:ea typeface="Tahoma" pitchFamily="34" charset="0"/>
                <a:cs typeface="Tahoma" pitchFamily="34" charset="0"/>
              </a:rPr>
              <a:t> set </a:t>
            </a:r>
            <a:r>
              <a:rPr lang="it-IT" sz="2400" dirty="0" err="1" smtClean="0">
                <a:solidFill>
                  <a:srgbClr val="002060"/>
                </a:solidFill>
                <a:latin typeface="Tahoma"/>
                <a:ea typeface="Tahoma"/>
                <a:cs typeface="Tahoma"/>
              </a:rPr>
              <a:t>of</a:t>
            </a:r>
            <a:r>
              <a:rPr lang="it-IT" sz="2400" dirty="0" smtClean="0">
                <a:solidFill>
                  <a:srgbClr val="002060"/>
                </a:solidFill>
                <a:latin typeface="Tahoma"/>
                <a:ea typeface="Tahoma"/>
                <a:cs typeface="Tahoma"/>
              </a:rPr>
              <a:t> a </a:t>
            </a:r>
            <a:r>
              <a:rPr lang="it-IT" sz="2400" dirty="0" err="1" smtClean="0">
                <a:solidFill>
                  <a:srgbClr val="002060"/>
                </a:solidFill>
                <a:latin typeface="Tahoma"/>
                <a:ea typeface="Tahoma"/>
                <a:cs typeface="Tahoma"/>
              </a:rPr>
              <a:t>Lipschtz</a:t>
            </a:r>
            <a:r>
              <a:rPr lang="it-IT" sz="2400" dirty="0" smtClean="0">
                <a:solidFill>
                  <a:srgbClr val="002060"/>
                </a:solidFill>
                <a:latin typeface="Tahoma"/>
                <a:ea typeface="Tahoma"/>
                <a:cs typeface="Tahoma"/>
              </a:rPr>
              <a:t> </a:t>
            </a:r>
            <a:r>
              <a:rPr lang="it-IT" sz="2400" dirty="0" err="1" smtClean="0">
                <a:solidFill>
                  <a:srgbClr val="002060"/>
                </a:solidFill>
                <a:latin typeface="Tahoma"/>
                <a:ea typeface="Tahoma"/>
                <a:cs typeface="Tahoma"/>
              </a:rPr>
              <a:t>function</a:t>
            </a:r>
            <a:r>
              <a:rPr lang="it-IT" sz="2400" i="1" dirty="0" smtClean="0">
                <a:solidFill>
                  <a:srgbClr val="002060"/>
                </a:solidFill>
                <a:latin typeface="Tahoma"/>
                <a:ea typeface="Tahoma"/>
                <a:cs typeface="Tahoma"/>
              </a:rPr>
              <a:t> </a:t>
            </a:r>
            <a:r>
              <a:rPr lang="it-IT" sz="2400" dirty="0" smtClean="0">
                <a:solidFill>
                  <a:srgbClr val="002060"/>
                </a:solidFill>
                <a:latin typeface="Tahoma"/>
                <a:ea typeface="Tahoma"/>
                <a:cs typeface="Tahoma"/>
              </a:rPr>
              <a:t> </a:t>
            </a:r>
            <a:r>
              <a:rPr lang="it-IT" sz="2800" i="1" dirty="0" smtClean="0">
                <a:solidFill>
                  <a:srgbClr val="002060"/>
                </a:solidFill>
                <a:latin typeface="Times New Roman" pitchFamily="18" charset="0"/>
                <a:ea typeface="Tahoma"/>
                <a:cs typeface="Times New Roman" pitchFamily="18" charset="0"/>
                <a:sym typeface="Symbol"/>
              </a:rPr>
              <a:t> : </a:t>
            </a:r>
          </a:p>
          <a:p>
            <a:pPr algn="ctr"/>
            <a:endParaRPr lang="en-GB" sz="2400" i="1" dirty="0">
              <a:latin typeface="Times New Roman" pitchFamily="18" charset="0"/>
              <a:ea typeface="Tahoma" pitchFamily="34" charset="0"/>
              <a:cs typeface="Times New Roman" pitchFamily="18" charset="0"/>
            </a:endParaRPr>
          </a:p>
        </p:txBody>
      </p:sp>
      <p:sp>
        <p:nvSpPr>
          <p:cNvPr id="2" name="Titolo 1"/>
          <p:cNvSpPr>
            <a:spLocks noGrp="1"/>
          </p:cNvSpPr>
          <p:nvPr>
            <p:ph type="title"/>
          </p:nvPr>
        </p:nvSpPr>
        <p:spPr>
          <a:xfrm>
            <a:off x="457200" y="-71462"/>
            <a:ext cx="8686800" cy="1143000"/>
          </a:xfrm>
        </p:spPr>
        <p:txBody>
          <a:bodyPr>
            <a:normAutofit/>
          </a:bodyPr>
          <a:lstStyle/>
          <a:p>
            <a:r>
              <a:rPr lang="it-IT" dirty="0" smtClean="0"/>
              <a:t>AC </a:t>
            </a:r>
            <a:r>
              <a:rPr lang="it-IT" dirty="0" err="1" smtClean="0"/>
              <a:t>Chan-Vese</a:t>
            </a:r>
            <a:r>
              <a:rPr lang="it-IT" dirty="0" smtClean="0"/>
              <a:t> </a:t>
            </a:r>
            <a:r>
              <a:rPr lang="it-IT" dirty="0" err="1" smtClean="0"/>
              <a:t>Level</a:t>
            </a:r>
            <a:r>
              <a:rPr lang="it-IT" dirty="0" smtClean="0"/>
              <a:t> Set </a:t>
            </a:r>
            <a:r>
              <a:rPr lang="it-IT" dirty="0" err="1" smtClean="0"/>
              <a:t>Formulation</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9</a:t>
            </a:fld>
            <a:endParaRPr lang="it-IT"/>
          </a:p>
        </p:txBody>
      </p:sp>
      <p:pic>
        <p:nvPicPr>
          <p:cNvPr id="5" name="Immagine 4" descr="ACC.png"/>
          <p:cNvPicPr>
            <a:picLocks noChangeAspect="1"/>
          </p:cNvPicPr>
          <p:nvPr/>
        </p:nvPicPr>
        <p:blipFill>
          <a:blip r:embed="rId4"/>
          <a:stretch>
            <a:fillRect/>
          </a:stretch>
        </p:blipFill>
        <p:spPr>
          <a:xfrm>
            <a:off x="5022873" y="1214422"/>
            <a:ext cx="4049721" cy="2571768"/>
          </a:xfrm>
          <a:prstGeom prst="rect">
            <a:avLst/>
          </a:prstGeom>
        </p:spPr>
      </p:pic>
      <p:graphicFrame>
        <p:nvGraphicFramePr>
          <p:cNvPr id="7" name="Oggetto 6"/>
          <p:cNvGraphicFramePr>
            <a:graphicFrameLocks noChangeAspect="1"/>
          </p:cNvGraphicFramePr>
          <p:nvPr/>
        </p:nvGraphicFramePr>
        <p:xfrm>
          <a:off x="285720" y="2786058"/>
          <a:ext cx="4321175" cy="476250"/>
        </p:xfrm>
        <a:graphic>
          <a:graphicData uri="http://schemas.openxmlformats.org/presentationml/2006/ole">
            <p:oleObj spid="_x0000_s7170" name="Equazione" r:id="rId5" imgW="2044440" imgH="215640" progId="Equation.3">
              <p:embed/>
            </p:oleObj>
          </a:graphicData>
        </a:graphic>
      </p:graphicFrame>
      <p:sp>
        <p:nvSpPr>
          <p:cNvPr id="8" name="CasellaDiTesto 7"/>
          <p:cNvSpPr txBox="1"/>
          <p:nvPr/>
        </p:nvSpPr>
        <p:spPr>
          <a:xfrm>
            <a:off x="4210236" y="714356"/>
            <a:ext cx="4933787" cy="646331"/>
          </a:xfrm>
          <a:prstGeom prst="rect">
            <a:avLst/>
          </a:prstGeom>
          <a:noFill/>
        </p:spPr>
        <p:txBody>
          <a:bodyPr wrap="none" rtlCol="0">
            <a:spAutoFit/>
          </a:bodyPr>
          <a:lstStyle/>
          <a:p>
            <a:pPr algn="r"/>
            <a:r>
              <a:rPr lang="it-IT" i="1" dirty="0" err="1" smtClean="0">
                <a:solidFill>
                  <a:srgbClr val="C00000"/>
                </a:solidFill>
                <a:latin typeface="Times New Roman" pitchFamily="18" charset="0"/>
                <a:cs typeface="Times New Roman" pitchFamily="18" charset="0"/>
              </a:rPr>
              <a:t>Sethian</a:t>
            </a:r>
            <a:r>
              <a:rPr lang="it-IT" i="1" dirty="0" smtClean="0">
                <a:solidFill>
                  <a:srgbClr val="C00000"/>
                </a:solidFill>
                <a:latin typeface="Times New Roman" pitchFamily="18" charset="0"/>
                <a:cs typeface="Times New Roman" pitchFamily="18" charset="0"/>
              </a:rPr>
              <a:t>, </a:t>
            </a:r>
          </a:p>
          <a:p>
            <a:pPr algn="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Level</a:t>
            </a:r>
            <a:r>
              <a:rPr lang="it-IT" i="1" dirty="0" smtClean="0">
                <a:solidFill>
                  <a:srgbClr val="C00000"/>
                </a:solidFill>
                <a:latin typeface="Times New Roman" pitchFamily="18" charset="0"/>
                <a:cs typeface="Times New Roman" pitchFamily="18" charset="0"/>
              </a:rPr>
              <a:t> Set </a:t>
            </a:r>
            <a:r>
              <a:rPr lang="it-IT" i="1" dirty="0" err="1" smtClean="0">
                <a:solidFill>
                  <a:srgbClr val="C00000"/>
                </a:solidFill>
                <a:latin typeface="Times New Roman" pitchFamily="18" charset="0"/>
                <a:cs typeface="Times New Roman" pitchFamily="18" charset="0"/>
              </a:rPr>
              <a:t>Methods</a:t>
            </a:r>
            <a:r>
              <a:rPr lang="it-IT" i="1" dirty="0" smtClean="0">
                <a:solidFill>
                  <a:srgbClr val="C00000"/>
                </a:solidFill>
                <a:latin typeface="Times New Roman" pitchFamily="18" charset="0"/>
                <a:cs typeface="Times New Roman" pitchFamily="18" charset="0"/>
              </a:rPr>
              <a:t> and Fast </a:t>
            </a:r>
            <a:r>
              <a:rPr lang="it-IT" i="1" dirty="0" err="1" smtClean="0">
                <a:solidFill>
                  <a:srgbClr val="C00000"/>
                </a:solidFill>
                <a:latin typeface="Times New Roman" pitchFamily="18" charset="0"/>
                <a:cs typeface="Times New Roman" pitchFamily="18" charset="0"/>
              </a:rPr>
              <a:t>Marching</a:t>
            </a:r>
            <a:r>
              <a:rPr lang="it-IT" i="1" dirty="0" smtClean="0">
                <a:solidFill>
                  <a:srgbClr val="C00000"/>
                </a:solidFill>
                <a:latin typeface="Times New Roman" pitchFamily="18" charset="0"/>
                <a:cs typeface="Times New Roman" pitchFamily="18" charset="0"/>
              </a:rPr>
              <a:t> </a:t>
            </a:r>
            <a:r>
              <a:rPr lang="it-IT" i="1" dirty="0" err="1" smtClean="0">
                <a:solidFill>
                  <a:srgbClr val="C00000"/>
                </a:solidFill>
                <a:latin typeface="Times New Roman" pitchFamily="18" charset="0"/>
                <a:cs typeface="Times New Roman" pitchFamily="18" charset="0"/>
              </a:rPr>
              <a:t>Methods</a:t>
            </a:r>
            <a:r>
              <a:rPr lang="it-IT" i="1" dirty="0" smtClean="0">
                <a:solidFill>
                  <a:srgbClr val="C00000"/>
                </a:solidFill>
                <a:latin typeface="Times New Roman" pitchFamily="18" charset="0"/>
                <a:cs typeface="Times New Roman" pitchFamily="18" charset="0"/>
              </a:rPr>
              <a:t>” </a:t>
            </a:r>
            <a:endParaRPr lang="en-GB" i="1" dirty="0">
              <a:solidFill>
                <a:srgbClr val="C00000"/>
              </a:solidFill>
              <a:latin typeface="Times New Roman" pitchFamily="18" charset="0"/>
              <a:cs typeface="Times New Roman" pitchFamily="18" charset="0"/>
            </a:endParaRPr>
          </a:p>
        </p:txBody>
      </p:sp>
      <p:sp>
        <p:nvSpPr>
          <p:cNvPr id="9" name="Rettangolo arrotondato 8"/>
          <p:cNvSpPr/>
          <p:nvPr/>
        </p:nvSpPr>
        <p:spPr>
          <a:xfrm>
            <a:off x="857224" y="3757652"/>
            <a:ext cx="6715172" cy="2028824"/>
          </a:xfrm>
          <a:prstGeom prst="round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6"/>
          <p:cNvGraphicFramePr>
            <a:graphicFrameLocks noChangeAspect="1"/>
          </p:cNvGraphicFramePr>
          <p:nvPr/>
        </p:nvGraphicFramePr>
        <p:xfrm>
          <a:off x="1000156" y="3757651"/>
          <a:ext cx="5159319" cy="731830"/>
        </p:xfrm>
        <a:graphic>
          <a:graphicData uri="http://schemas.openxmlformats.org/presentationml/2006/ole">
            <p:oleObj spid="_x0000_s7171" name="Equazione" r:id="rId6" imgW="2234880" imgH="317160" progId="Equation.3">
              <p:embed/>
            </p:oleObj>
          </a:graphicData>
        </a:graphic>
      </p:graphicFrame>
      <p:graphicFrame>
        <p:nvGraphicFramePr>
          <p:cNvPr id="11" name="Object 7"/>
          <p:cNvGraphicFramePr>
            <a:graphicFrameLocks noChangeAspect="1"/>
          </p:cNvGraphicFramePr>
          <p:nvPr/>
        </p:nvGraphicFramePr>
        <p:xfrm>
          <a:off x="1471667" y="4392645"/>
          <a:ext cx="5803837" cy="1465247"/>
        </p:xfrm>
        <a:graphic>
          <a:graphicData uri="http://schemas.openxmlformats.org/presentationml/2006/ole">
            <p:oleObj spid="_x0000_s7172" name="Equazione" r:id="rId7" imgW="2514600" imgH="634680" progId="Equation.3">
              <p:embed/>
            </p:oleObj>
          </a:graphicData>
        </a:graphic>
      </p:graphicFrame>
      <p:sp>
        <p:nvSpPr>
          <p:cNvPr id="13" name="CasellaDiTesto 12"/>
          <p:cNvSpPr txBox="1"/>
          <p:nvPr/>
        </p:nvSpPr>
        <p:spPr>
          <a:xfrm>
            <a:off x="71406" y="5834738"/>
            <a:ext cx="8858280" cy="523220"/>
          </a:xfrm>
          <a:prstGeom prst="rect">
            <a:avLst/>
          </a:prstGeom>
          <a:noFill/>
        </p:spPr>
        <p:txBody>
          <a:bodyPr wrap="square" rtlCol="0">
            <a:spAutoFit/>
          </a:bodyPr>
          <a:lstStyle/>
          <a:p>
            <a:r>
              <a:rPr lang="it-IT" sz="2400" dirty="0" err="1" smtClean="0">
                <a:solidFill>
                  <a:srgbClr val="002060"/>
                </a:solidFill>
                <a:latin typeface="Tahoma" pitchFamily="34" charset="0"/>
                <a:ea typeface="Tahoma" pitchFamily="34" charset="0"/>
                <a:cs typeface="Tahoma" pitchFamily="34" charset="0"/>
              </a:rPr>
              <a:t>Keeping</a:t>
            </a:r>
            <a:r>
              <a:rPr lang="it-IT" sz="2400" dirty="0" smtClean="0">
                <a:solidFill>
                  <a:srgbClr val="002060"/>
                </a:solidFill>
                <a:latin typeface="Tahoma"/>
                <a:ea typeface="Tahoma"/>
                <a:cs typeface="Tahoma"/>
              </a:rPr>
              <a:t>  </a:t>
            </a:r>
            <a:r>
              <a:rPr lang="it-IT" sz="2800" i="1" dirty="0" smtClean="0">
                <a:solidFill>
                  <a:srgbClr val="002060"/>
                </a:solidFill>
                <a:latin typeface="Times New Roman" pitchFamily="18" charset="0"/>
                <a:ea typeface="Tahoma"/>
                <a:cs typeface="Times New Roman" pitchFamily="18" charset="0"/>
                <a:sym typeface="Symbol"/>
              </a:rPr>
              <a:t></a:t>
            </a:r>
            <a:r>
              <a:rPr lang="it-IT" sz="2800" dirty="0" smtClean="0">
                <a:solidFill>
                  <a:srgbClr val="002060"/>
                </a:solidFill>
                <a:latin typeface="Times New Roman" pitchFamily="18" charset="0"/>
                <a:ea typeface="Tahoma"/>
                <a:cs typeface="Times New Roman" pitchFamily="18" charset="0"/>
                <a:sym typeface="Symbol"/>
              </a:rPr>
              <a:t>  </a:t>
            </a:r>
            <a:r>
              <a:rPr lang="it-IT" sz="2400" dirty="0" err="1" smtClean="0">
                <a:solidFill>
                  <a:srgbClr val="002060"/>
                </a:solidFill>
                <a:latin typeface="Tahoma" pitchFamily="34" charset="0"/>
                <a:ea typeface="Tahoma" pitchFamily="34" charset="0"/>
                <a:cs typeface="Tahoma" pitchFamily="34" charset="0"/>
              </a:rPr>
              <a:t>fixed</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we</a:t>
            </a:r>
            <a:r>
              <a:rPr lang="it-IT" sz="2400" dirty="0" smtClean="0">
                <a:solidFill>
                  <a:srgbClr val="002060"/>
                </a:solidFill>
                <a:latin typeface="Tahoma" pitchFamily="34" charset="0"/>
                <a:ea typeface="Tahoma" pitchFamily="34" charset="0"/>
                <a:cs typeface="Tahoma" pitchFamily="34" charset="0"/>
              </a:rPr>
              <a:t> can </a:t>
            </a:r>
            <a:r>
              <a:rPr lang="it-IT" sz="2400" dirty="0" err="1" smtClean="0">
                <a:solidFill>
                  <a:srgbClr val="002060"/>
                </a:solidFill>
                <a:latin typeface="Tahoma" pitchFamily="34" charset="0"/>
                <a:ea typeface="Tahoma" pitchFamily="34" charset="0"/>
                <a:cs typeface="Tahoma" pitchFamily="34" charset="0"/>
              </a:rPr>
              <a:t>compute</a:t>
            </a:r>
            <a:r>
              <a:rPr lang="it-IT" sz="2400" dirty="0" smtClean="0">
                <a:solidFill>
                  <a:srgbClr val="002060"/>
                </a:solidFill>
                <a:latin typeface="Tahoma" pitchFamily="34" charset="0"/>
                <a:ea typeface="Tahoma" pitchFamily="34" charset="0"/>
                <a:cs typeface="Tahoma" pitchFamily="34" charset="0"/>
              </a:rPr>
              <a:t> </a:t>
            </a:r>
            <a:r>
              <a:rPr lang="it-IT" sz="2800" i="1" dirty="0" smtClean="0">
                <a:solidFill>
                  <a:srgbClr val="002060"/>
                </a:solidFill>
                <a:latin typeface="Times New Roman" pitchFamily="18" charset="0"/>
                <a:ea typeface="Tahoma"/>
                <a:cs typeface="Times New Roman" pitchFamily="18" charset="0"/>
                <a:sym typeface="Symbol"/>
              </a:rPr>
              <a:t>c</a:t>
            </a:r>
            <a:r>
              <a:rPr lang="it-IT" sz="2800" i="1" baseline="-25000" dirty="0" smtClean="0">
                <a:solidFill>
                  <a:srgbClr val="002060"/>
                </a:solidFill>
                <a:latin typeface="Times New Roman" pitchFamily="18" charset="0"/>
                <a:ea typeface="Tahoma"/>
                <a:cs typeface="Times New Roman" pitchFamily="18" charset="0"/>
                <a:sym typeface="Symbol"/>
              </a:rPr>
              <a:t>1</a:t>
            </a:r>
            <a:r>
              <a:rPr lang="it-IT" sz="2400" dirty="0" smtClean="0">
                <a:solidFill>
                  <a:srgbClr val="002060"/>
                </a:solidFill>
                <a:latin typeface="Tahoma" pitchFamily="34" charset="0"/>
                <a:ea typeface="Tahoma" pitchFamily="34" charset="0"/>
                <a:cs typeface="Tahoma" pitchFamily="34" charset="0"/>
              </a:rPr>
              <a:t> and </a:t>
            </a:r>
            <a:r>
              <a:rPr lang="it-IT" sz="2800" i="1" dirty="0" smtClean="0">
                <a:solidFill>
                  <a:srgbClr val="002060"/>
                </a:solidFill>
                <a:latin typeface="Times New Roman" pitchFamily="18" charset="0"/>
                <a:ea typeface="Tahoma"/>
                <a:cs typeface="Times New Roman" pitchFamily="18" charset="0"/>
                <a:sym typeface="Symbol"/>
              </a:rPr>
              <a:t>c</a:t>
            </a:r>
            <a:r>
              <a:rPr lang="it-IT" sz="2800" i="1" baseline="-25000" dirty="0" smtClean="0">
                <a:solidFill>
                  <a:srgbClr val="002060"/>
                </a:solidFill>
                <a:latin typeface="Times New Roman" pitchFamily="18" charset="0"/>
                <a:ea typeface="Tahoma"/>
                <a:cs typeface="Times New Roman" pitchFamily="18" charset="0"/>
                <a:sym typeface="Symbol"/>
              </a:rPr>
              <a:t>2</a:t>
            </a:r>
            <a:r>
              <a:rPr lang="it-IT" sz="2800" baseline="-25000" dirty="0" smtClean="0">
                <a:solidFill>
                  <a:srgbClr val="002060"/>
                </a:solidFill>
                <a:latin typeface="Times New Roman" pitchFamily="18" charset="0"/>
                <a:ea typeface="Tahoma"/>
                <a:cs typeface="Times New Roman" pitchFamily="18" charset="0"/>
                <a:sym typeface="Symbol"/>
              </a:rPr>
              <a:t> </a:t>
            </a:r>
            <a:r>
              <a:rPr lang="it-IT" sz="2400" dirty="0" err="1" smtClean="0">
                <a:solidFill>
                  <a:srgbClr val="002060"/>
                </a:solidFill>
                <a:latin typeface="Tahoma" pitchFamily="34" charset="0"/>
                <a:ea typeface="Tahoma" pitchFamily="34" charset="0"/>
                <a:cs typeface="Tahoma" pitchFamily="34" charset="0"/>
              </a:rPr>
              <a:t>as</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function</a:t>
            </a:r>
            <a:r>
              <a:rPr lang="it-IT" sz="2400" dirty="0" smtClean="0">
                <a:solidFill>
                  <a:srgbClr val="002060"/>
                </a:solidFill>
                <a:latin typeface="Tahoma" pitchFamily="34" charset="0"/>
                <a:ea typeface="Tahoma" pitchFamily="34" charset="0"/>
                <a:cs typeface="Tahoma" pitchFamily="34" charset="0"/>
              </a:rPr>
              <a:t> </a:t>
            </a:r>
            <a:r>
              <a:rPr lang="it-IT" sz="2400" dirty="0" err="1" smtClean="0">
                <a:solidFill>
                  <a:srgbClr val="002060"/>
                </a:solidFill>
                <a:latin typeface="Tahoma" pitchFamily="34" charset="0"/>
                <a:ea typeface="Tahoma" pitchFamily="34" charset="0"/>
                <a:cs typeface="Tahoma" pitchFamily="34" charset="0"/>
              </a:rPr>
              <a:t>of</a:t>
            </a:r>
            <a:r>
              <a:rPr lang="it-IT" sz="2400" dirty="0" smtClean="0">
                <a:solidFill>
                  <a:srgbClr val="002060"/>
                </a:solidFill>
                <a:latin typeface="Tahoma" pitchFamily="34" charset="0"/>
                <a:ea typeface="Tahoma" pitchFamily="34" charset="0"/>
                <a:cs typeface="Tahoma" pitchFamily="34" charset="0"/>
              </a:rPr>
              <a:t> </a:t>
            </a:r>
            <a:r>
              <a:rPr lang="it-IT" sz="2800" i="1" dirty="0" smtClean="0">
                <a:solidFill>
                  <a:srgbClr val="002060"/>
                </a:solidFill>
                <a:latin typeface="Times New Roman" pitchFamily="18" charset="0"/>
                <a:ea typeface="Tahoma"/>
                <a:cs typeface="Times New Roman" pitchFamily="18" charset="0"/>
                <a:sym typeface="Symbol"/>
              </a:rPr>
              <a:t></a:t>
            </a:r>
            <a:r>
              <a:rPr lang="it-IT" sz="2400" i="1" dirty="0" smtClean="0">
                <a:solidFill>
                  <a:srgbClr val="002060"/>
                </a:solidFill>
                <a:latin typeface="Tahoma" pitchFamily="34" charset="0"/>
                <a:ea typeface="Tahoma" pitchFamily="34" charset="0"/>
                <a:cs typeface="Tahoma" pitchFamily="34" charset="0"/>
              </a:rPr>
              <a:t> </a:t>
            </a:r>
            <a:endParaRPr lang="en-GB" sz="2400" i="1"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26479</TotalTime>
  <Words>2651</Words>
  <PresentationFormat>Presentazione su schermo (4:3)</PresentationFormat>
  <Paragraphs>430</Paragraphs>
  <Slides>25</Slides>
  <Notes>19</Notes>
  <HiddenSlides>0</HiddenSlides>
  <MMClips>1</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25</vt:i4>
      </vt:variant>
    </vt:vector>
  </HeadingPairs>
  <TitlesOfParts>
    <vt:vector size="29" baseType="lpstr">
      <vt:lpstr>Tema di Office</vt:lpstr>
      <vt:lpstr>Microsoft Equation 3.0</vt:lpstr>
      <vt:lpstr>Equazione</vt:lpstr>
      <vt:lpstr>Equation</vt:lpstr>
      <vt:lpstr>Mathematical and Computational  Issues for Live Cell Segmentation  in Fluorescence Microscopy</vt:lpstr>
      <vt:lpstr>Research Context</vt:lpstr>
      <vt:lpstr>Laminopathies </vt:lpstr>
      <vt:lpstr>Role of Polycomb proteins in laminopathies </vt:lpstr>
      <vt:lpstr>Fluorescence microscopy Issues</vt:lpstr>
      <vt:lpstr>Goals</vt:lpstr>
      <vt:lpstr>Cell Segmentation Models and Methods</vt:lpstr>
      <vt:lpstr>Active Contour Models</vt:lpstr>
      <vt:lpstr>AC Chan-Vese Level Set Formulation</vt:lpstr>
      <vt:lpstr>Regularization</vt:lpstr>
      <vt:lpstr>Numerical Algorithm</vt:lpstr>
      <vt:lpstr>test 1: fluorescence image segmentation</vt:lpstr>
      <vt:lpstr>test 1: fluorescence image segmentation</vt:lpstr>
      <vt:lpstr>test 1: fluorescence image segmentation</vt:lpstr>
      <vt:lpstr>test 2: time-lapse segmentation</vt:lpstr>
      <vt:lpstr>test 3: image sequence tracking</vt:lpstr>
      <vt:lpstr>Model and Algorithm Evaluation </vt:lpstr>
      <vt:lpstr>Improving the model</vt:lpstr>
      <vt:lpstr>Improving the solution method</vt:lpstr>
      <vt:lpstr>Speeding-up the implementation</vt:lpstr>
      <vt:lpstr>Diapositiva 21</vt:lpstr>
      <vt:lpstr>Goals of FIRB Project </vt:lpstr>
      <vt:lpstr>Active Contour Chan-Vese Model</vt:lpstr>
      <vt:lpstr>Euler-Lagrange Regularized Equations</vt:lpstr>
      <vt:lpstr>Discretization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laura</dc:creator>
  <cp:lastModifiedBy>laura</cp:lastModifiedBy>
  <cp:revision>526</cp:revision>
  <dcterms:created xsi:type="dcterms:W3CDTF">2012-12-27T09:44:39Z</dcterms:created>
  <dcterms:modified xsi:type="dcterms:W3CDTF">2013-01-15T11:13:19Z</dcterms:modified>
</cp:coreProperties>
</file>