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698" r:id="rId2"/>
  </p:sldMasterIdLst>
  <p:notesMasterIdLst>
    <p:notesMasterId r:id="rId28"/>
  </p:notesMasterIdLst>
  <p:sldIdLst>
    <p:sldId id="257" r:id="rId3"/>
    <p:sldId id="348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7" r:id="rId12"/>
    <p:sldId id="356" r:id="rId13"/>
    <p:sldId id="358" r:id="rId14"/>
    <p:sldId id="368" r:id="rId15"/>
    <p:sldId id="369" r:id="rId16"/>
    <p:sldId id="371" r:id="rId17"/>
    <p:sldId id="370" r:id="rId18"/>
    <p:sldId id="359" r:id="rId19"/>
    <p:sldId id="364" r:id="rId20"/>
    <p:sldId id="365" r:id="rId21"/>
    <p:sldId id="366" r:id="rId22"/>
    <p:sldId id="360" r:id="rId23"/>
    <p:sldId id="363" r:id="rId24"/>
    <p:sldId id="361" r:id="rId25"/>
    <p:sldId id="367" r:id="rId26"/>
    <p:sldId id="362" r:id="rId27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054F13-E448-9E4C-B565-303AB6ACC986}">
          <p14:sldIdLst>
            <p14:sldId id="25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7"/>
            <p14:sldId id="356"/>
            <p14:sldId id="358"/>
            <p14:sldId id="368"/>
            <p14:sldId id="369"/>
            <p14:sldId id="371"/>
            <p14:sldId id="370"/>
            <p14:sldId id="359"/>
            <p14:sldId id="364"/>
            <p14:sldId id="365"/>
            <p14:sldId id="366"/>
            <p14:sldId id="360"/>
            <p14:sldId id="363"/>
            <p14:sldId id="361"/>
            <p14:sldId id="367"/>
            <p14:sldId id="3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5D00"/>
    <a:srgbClr val="A74A00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95"/>
    <p:restoredTop sz="86429"/>
  </p:normalViewPr>
  <p:slideViewPr>
    <p:cSldViewPr snapToGrid="0" snapToObjects="1">
      <p:cViewPr varScale="1">
        <p:scale>
          <a:sx n="184" d="100"/>
          <a:sy n="184" d="100"/>
        </p:scale>
        <p:origin x="-40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CEB00-4F39-5346-9313-F649647A2B6D}" type="datetimeFigureOut">
              <a:rPr lang="en-US" smtClean="0"/>
              <a:t>2/10/21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F363E-8017-0F4A-B9F0-BFE29A50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859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0111" y="3133584"/>
            <a:ext cx="8523889" cy="757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813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05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962011" y="5407223"/>
            <a:ext cx="7172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D05D00"/>
                </a:solidFill>
              </a:rPr>
              <a:t>IndAM</a:t>
            </a:r>
            <a:r>
              <a:rPr lang="en-US" sz="1400" baseline="0" dirty="0">
                <a:solidFill>
                  <a:schemeClr val="bg1">
                    <a:lumMod val="75000"/>
                  </a:schemeClr>
                </a:solidFill>
              </a:rPr>
              <a:t> ⋅ </a:t>
            </a:r>
            <a:r>
              <a:rPr lang="en-US" sz="1400" dirty="0">
                <a:solidFill>
                  <a:srgbClr val="CCCCCC"/>
                </a:solidFill>
              </a:rPr>
              <a:t>Mathematical Methods for Objects Reconstruction: from 3D Vision to 3D Printing</a:t>
            </a:r>
            <a:r>
              <a:rPr lang="en-US" sz="1400" baseline="0" dirty="0">
                <a:solidFill>
                  <a:srgbClr val="CCCCCC"/>
                </a:solidFill>
              </a:rPr>
              <a:t>, 2021</a:t>
            </a:r>
            <a:endParaRPr lang="en-US" sz="1400" dirty="0">
              <a:solidFill>
                <a:srgbClr val="CCCCCC"/>
              </a:solidFill>
            </a:endParaRPr>
          </a:p>
        </p:txBody>
      </p:sp>
      <p:sp>
        <p:nvSpPr>
          <p:cNvPr id="26" name="Text Placeholder 2"/>
          <p:cNvSpPr>
            <a:spLocks noGrp="1"/>
          </p:cNvSpPr>
          <p:nvPr>
            <p:ph type="body" idx="1"/>
          </p:nvPr>
        </p:nvSpPr>
        <p:spPr>
          <a:xfrm>
            <a:off x="388883" y="1521354"/>
            <a:ext cx="8523889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388883" y="651641"/>
            <a:ext cx="8523889" cy="757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849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11150" indent="-311150" algn="l" defTabSz="914400" rtl="0" eaLnBrk="1" latinLnBrk="0" hangingPunct="1">
        <a:lnSpc>
          <a:spcPct val="90000"/>
        </a:lnSpc>
        <a:spcBef>
          <a:spcPts val="1000"/>
        </a:spcBef>
        <a:buClr>
          <a:srgbClr val="D05D00"/>
        </a:buClr>
        <a:buFont typeface="LucidaGrande" charset="0"/>
        <a:buChar char="◆"/>
        <a:tabLst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20725" indent="-263525" algn="l" defTabSz="914400" rtl="0" eaLnBrk="1" latinLnBrk="0" hangingPunct="1">
        <a:lnSpc>
          <a:spcPct val="90000"/>
        </a:lnSpc>
        <a:spcBef>
          <a:spcPts val="500"/>
        </a:spcBef>
        <a:buClr>
          <a:srgbClr val="D05D00"/>
        </a:buClr>
        <a:buFont typeface="LucidaGrande" charset="0"/>
        <a:buChar char="◆"/>
        <a:tabLst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05D00"/>
        </a:buClr>
        <a:buFont typeface="LucidaGrande" charset="0"/>
        <a:buChar char="◆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05D00"/>
        </a:buClr>
        <a:buFont typeface="LucidaGrande" charset="0"/>
        <a:buChar char="◆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05D00"/>
        </a:buClr>
        <a:buFont typeface="LucidaGrande" charset="0"/>
        <a:buChar char="◆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0111" y="3133584"/>
            <a:ext cx="8523889" cy="757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416494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4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9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OkNEiTHok14gcVf3NxFIbAFutDN6-Tx6" TargetMode="External"/><Relationship Id="rId2" Type="http://schemas.openxmlformats.org/officeDocument/2006/relationships/hyperlink" Target="https://arxiv.org/pdf/1911.07255.pdf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36962" y="1883953"/>
            <a:ext cx="7319953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A Geometric Approach to Matrix Completion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Alex Bronstein, </a:t>
            </a:r>
            <a:r>
              <a:rPr lang="en-US" sz="2000" dirty="0" err="1">
                <a:solidFill>
                  <a:schemeClr val="bg1"/>
                </a:solidFill>
              </a:rPr>
              <a:t>CS@Technion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Joint work with Amit </a:t>
            </a:r>
            <a:r>
              <a:rPr lang="en-US" sz="2000" dirty="0" err="1">
                <a:solidFill>
                  <a:schemeClr val="bg1"/>
                </a:solidFill>
              </a:rPr>
              <a:t>Boyarski</a:t>
            </a:r>
            <a:r>
              <a:rPr lang="en-US" sz="2000" dirty="0">
                <a:solidFill>
                  <a:schemeClr val="bg1"/>
                </a:solidFill>
              </a:rPr>
              <a:t> &amp; Sanketh </a:t>
            </a:r>
            <a:r>
              <a:rPr lang="en-US" sz="2000" dirty="0" err="1">
                <a:solidFill>
                  <a:schemeClr val="bg1"/>
                </a:solidFill>
              </a:rPr>
              <a:t>Vedula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63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Spectral parametrization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ACD3FF0-4FF0-8F4B-BC06-97CF4AAEE30F}"/>
                  </a:ext>
                </a:extLst>
              </p:cNvPr>
              <p:cNvSpPr/>
              <p:nvPr/>
            </p:nvSpPr>
            <p:spPr>
              <a:xfrm>
                <a:off x="1479684" y="2171830"/>
                <a:ext cx="1685657" cy="4056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𝚽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𝚽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ACD3FF0-4FF0-8F4B-BC06-97CF4AAEE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684" y="2171830"/>
                <a:ext cx="1685657" cy="4056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652D29-92AC-B249-99CC-8286DBC5C83D}"/>
                  </a:ext>
                </a:extLst>
              </p:cNvPr>
              <p:cNvSpPr/>
              <p:nvPr/>
            </p:nvSpPr>
            <p:spPr>
              <a:xfrm>
                <a:off x="3369791" y="2171830"/>
                <a:ext cx="1685657" cy="4056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𝚿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𝚿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652D29-92AC-B249-99CC-8286DBC5C8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791" y="2171830"/>
                <a:ext cx="1685657" cy="4056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319E6B84-0728-5042-9D51-E41E70F613B9}"/>
              </a:ext>
            </a:extLst>
          </p:cNvPr>
          <p:cNvSpPr/>
          <p:nvPr/>
        </p:nvSpPr>
        <p:spPr>
          <a:xfrm>
            <a:off x="1479684" y="1747033"/>
            <a:ext cx="3780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Orthogonal </a:t>
            </a:r>
            <a:r>
              <a:rPr lang="en-US" sz="2000" dirty="0" err="1">
                <a:solidFill>
                  <a:schemeClr val="bg1"/>
                </a:solidFill>
              </a:rPr>
              <a:t>eigendecomposition</a:t>
            </a:r>
            <a:endParaRPr lang="en-US" sz="20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FE4B3A-DAE0-384F-ABAE-5431D3CF0CE9}"/>
                  </a:ext>
                </a:extLst>
              </p:cNvPr>
              <p:cNvSpPr/>
              <p:nvPr/>
            </p:nvSpPr>
            <p:spPr>
              <a:xfrm>
                <a:off x="5318985" y="2182253"/>
                <a:ext cx="1685657" cy="4056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rgbClr val="D05D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𝐗</m:t>
                      </m:r>
                      <m:r>
                        <a:rPr lang="en-US" sz="2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0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𝚽</m:t>
                      </m:r>
                      <m:r>
                        <a:rPr lang="en-US" sz="2000" b="1" i="0" smtClean="0">
                          <a:solidFill>
                            <a:srgbClr val="D05D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𝐂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𝚿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FE4B3A-DAE0-384F-ABAE-5431D3CF0C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8985" y="2182253"/>
                <a:ext cx="1685657" cy="405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82D017-857F-0846-9802-E89350CA8669}"/>
                  </a:ext>
                </a:extLst>
              </p:cNvPr>
              <p:cNvSpPr/>
              <p:nvPr/>
            </p:nvSpPr>
            <p:spPr>
              <a:xfrm>
                <a:off x="1435156" y="2929797"/>
                <a:ext cx="3310201" cy="439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𝐸</m:t>
                      </m:r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𝐗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𝐋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en-US" sz="2000" b="1">
                              <a:solidFill>
                                <a:srgbClr val="D05D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𝐗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𝐗</m:t>
                              </m:r>
                              <m:r>
                                <a:rPr lang="en-US" sz="20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𝐋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c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𝐗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82D017-857F-0846-9802-E89350CA86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156" y="2929797"/>
                <a:ext cx="3310201" cy="4397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79FABC7-A56E-D746-9A2A-6F4691C89026}"/>
                  </a:ext>
                </a:extLst>
              </p:cNvPr>
              <p:cNvSpPr/>
              <p:nvPr/>
            </p:nvSpPr>
            <p:spPr>
              <a:xfrm>
                <a:off x="1676696" y="3502008"/>
                <a:ext cx="5332998" cy="439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𝚿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𝐂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𝚽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𝐋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en-US" sz="20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𝚽</m:t>
                          </m:r>
                          <m:r>
                            <a:rPr lang="en-US" sz="2000" b="1">
                              <a:solidFill>
                                <a:srgbClr val="D05D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𝐂</m:t>
                          </m:r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𝚿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𝚽</m:t>
                              </m:r>
                              <m:r>
                                <a:rPr lang="en-US" sz="20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𝐂</m:t>
                              </m:r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𝚿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T</m:t>
                                  </m:r>
                                </m:sup>
                              </m:sSup>
                              <m:r>
                                <a:rPr lang="en-US" sz="20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𝐋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c</m:t>
                              </m:r>
                            </m:sub>
                          </m:sSub>
                          <m:r>
                            <a:rPr lang="en-US" sz="20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𝚿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𝐂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𝚽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79FABC7-A56E-D746-9A2A-6F4691C890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696" y="3502008"/>
                <a:ext cx="5332998" cy="4397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DE8F7C3-8398-BB43-BF30-3CA8AF063C9E}"/>
                  </a:ext>
                </a:extLst>
              </p:cNvPr>
              <p:cNvSpPr/>
              <p:nvPr/>
            </p:nvSpPr>
            <p:spPr>
              <a:xfrm>
                <a:off x="1676696" y="4063796"/>
                <a:ext cx="3094180" cy="439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𝐂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en-US" sz="2000" b="1">
                              <a:solidFill>
                                <a:srgbClr val="D05D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𝐂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𝐂</m:t>
                              </m:r>
                              <m:r>
                                <a:rPr lang="en-US" sz="20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c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𝐂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DE8F7C3-8398-BB43-BF30-3CA8AF063C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696" y="4063796"/>
                <a:ext cx="3094180" cy="4397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42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Spectral geometric matrix completion (SGMC)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FAF8BB5-E708-9342-99A3-E07B3E393819}"/>
                  </a:ext>
                </a:extLst>
              </p:cNvPr>
              <p:cNvSpPr/>
              <p:nvPr/>
            </p:nvSpPr>
            <p:spPr>
              <a:xfrm>
                <a:off x="1020451" y="1657972"/>
                <a:ext cx="7170937" cy="622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200" b="1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𝐂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𝚽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D05D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𝐂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charset="0"/>
                                            </a:rPr>
                                            <m:t>𝚿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charset="0"/>
                                            </a:rPr>
                                            <m:t>T</m:t>
                                          </m:r>
                                        </m:sup>
                                      </m:sSup>
                                      <m: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𝐌</m:t>
                                      </m:r>
                                    </m:e>
                                  </m:d>
                                  <m:r>
                                    <a:rPr lang="en-US" sz="2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⨀</m:t>
                                  </m:r>
                                  <m:r>
                                    <a:rPr lang="en-US" sz="2200" b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𝐒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F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r</m:t>
                          </m:r>
                        </m:sub>
                      </m:sSub>
                      <m:r>
                        <a:rPr lang="en-US" sz="22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𝐂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en-US" sz="2200" b="1">
                              <a:solidFill>
                                <a:srgbClr val="D05D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𝐂</m:t>
                          </m:r>
                        </m:e>
                      </m:d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  <m:r>
                        <a:rPr lang="en-US" sz="22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𝐂</m:t>
                              </m:r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c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𝐂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FAF8BB5-E708-9342-99A3-E07B3E393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451" y="1657972"/>
                <a:ext cx="7170937" cy="622350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22D0CD2-951A-CE43-BE37-A0523584A9FA}"/>
                  </a:ext>
                </a:extLst>
              </p:cNvPr>
              <p:cNvSpPr/>
              <p:nvPr/>
            </p:nvSpPr>
            <p:spPr>
              <a:xfrm>
                <a:off x="1107877" y="2513847"/>
                <a:ext cx="332905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We assumed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known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22D0CD2-951A-CE43-BE37-A0523584A9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877" y="2513847"/>
                <a:ext cx="3329053" cy="400110"/>
              </a:xfrm>
              <a:prstGeom prst="rect">
                <a:avLst/>
              </a:prstGeom>
              <a:blipFill>
                <a:blip r:embed="rId3"/>
                <a:stretch>
                  <a:fillRect l="-1521" t="-6250" r="-76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39C663E-8D28-DE44-AAD1-5762B82A521D}"/>
                  </a:ext>
                </a:extLst>
              </p:cNvPr>
              <p:cNvSpPr/>
              <p:nvPr/>
            </p:nvSpPr>
            <p:spPr>
              <a:xfrm>
                <a:off x="1107877" y="3572279"/>
                <a:ext cx="1685657" cy="4056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𝚽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′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𝚽</m:t>
                    </m:r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𝐏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39C663E-8D28-DE44-AAD1-5762B82A5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877" y="3572279"/>
                <a:ext cx="1685657" cy="405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778C550-A72F-C848-ACDE-0E8903CEB5A6}"/>
                  </a:ext>
                </a:extLst>
              </p:cNvPr>
              <p:cNvSpPr/>
              <p:nvPr/>
            </p:nvSpPr>
            <p:spPr>
              <a:xfrm>
                <a:off x="2997984" y="3572279"/>
                <a:ext cx="1685657" cy="4056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𝚿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=</m:t>
                    </m:r>
                    <m:r>
                      <a:rPr lang="en-US" sz="2000" b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𝚿</m:t>
                    </m:r>
                    <m:r>
                      <a:rPr lang="en-US" sz="20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𝐐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778C550-A72F-C848-ACDE-0E8903CEB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984" y="3572279"/>
                <a:ext cx="1685657" cy="405624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DEA9945B-48EA-5A41-A874-EE431B386F97}"/>
              </a:ext>
            </a:extLst>
          </p:cNvPr>
          <p:cNvSpPr/>
          <p:nvPr/>
        </p:nvSpPr>
        <p:spPr>
          <a:xfrm>
            <a:off x="1107877" y="3147482"/>
            <a:ext cx="3780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Learn modified bases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53EAB5-1E62-FE4A-A3B8-4D9EF4D64888}"/>
              </a:ext>
            </a:extLst>
          </p:cNvPr>
          <p:cNvSpPr/>
          <p:nvPr/>
        </p:nvSpPr>
        <p:spPr>
          <a:xfrm>
            <a:off x="265648" y="5037741"/>
            <a:ext cx="3625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Kovnatsky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et al.,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2013 ⋅ Litany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et al.,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1451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Spectral geometric matrix completion (SGMC)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FAF8BB5-E708-9342-99A3-E07B3E393819}"/>
                  </a:ext>
                </a:extLst>
              </p:cNvPr>
              <p:cNvSpPr/>
              <p:nvPr/>
            </p:nvSpPr>
            <p:spPr>
              <a:xfrm>
                <a:off x="861060" y="1390553"/>
                <a:ext cx="3819379" cy="66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200" b="1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𝐂</m:t>
                              </m:r>
                              <m:r>
                                <a:rPr lang="en-US" sz="22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  <m:r>
                                <a:rPr lang="en-US" sz="22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2200" b="1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𝐐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𝚽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𝐏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D05D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𝐂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1" i="0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𝐐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 b="0" i="0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T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sz="220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charset="0"/>
                                            </a:rPr>
                                            <m:t>𝚿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charset="0"/>
                                            </a:rPr>
                                            <m:t>T</m:t>
                                          </m:r>
                                        </m:sup>
                                      </m:sSup>
                                      <m: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𝐌</m:t>
                                      </m:r>
                                    </m:e>
                                  </m:d>
                                  <m:r>
                                    <a:rPr lang="en-US" sz="2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⨀</m:t>
                                  </m:r>
                                  <m:r>
                                    <a:rPr lang="en-US" sz="2200" b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𝐒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F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FAF8BB5-E708-9342-99A3-E07B3E393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" y="1390553"/>
                <a:ext cx="3819379" cy="660887"/>
              </a:xfrm>
              <a:prstGeom prst="rect">
                <a:avLst/>
              </a:prstGeom>
              <a:blipFill>
                <a:blip r:embed="rId2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DEEB4F2-0E0A-FA4E-A60A-7386FF8E0404}"/>
                  </a:ext>
                </a:extLst>
              </p:cNvPr>
              <p:cNvSpPr/>
              <p:nvPr/>
            </p:nvSpPr>
            <p:spPr>
              <a:xfrm>
                <a:off x="1458265" y="3197939"/>
                <a:ext cx="4342534" cy="5854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𝑜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r</m:t>
                          </m:r>
                        </m:sub>
                      </m:sSub>
                      <m:sSubSup>
                        <m:sSub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𝐏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T</m:t>
                                  </m:r>
                                </m:sup>
                              </m:sSup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  <m:r>
                                <a:rPr lang="en-US" sz="22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sz="22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𝐈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F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</a:rPr>
                        <m:t> </m:t>
                      </m:r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𝑜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  <m:sSubSup>
                        <m:sSub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1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𝐐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T</m:t>
                                  </m:r>
                                </m:sup>
                              </m:sSup>
                              <m:r>
                                <a:rPr lang="en-US" sz="2200" b="1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𝐐</m:t>
                              </m:r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𝐈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F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DEEB4F2-0E0A-FA4E-A60A-7386FF8E04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65" y="3197939"/>
                <a:ext cx="4342534" cy="585481"/>
              </a:xfrm>
              <a:prstGeom prst="rect">
                <a:avLst/>
              </a:prstGeom>
              <a:blipFill>
                <a:blip r:embed="rId3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A02011-2284-7B40-B64F-18563DF5770C}"/>
                  </a:ext>
                </a:extLst>
              </p:cNvPr>
              <p:cNvSpPr/>
              <p:nvPr/>
            </p:nvSpPr>
            <p:spPr>
              <a:xfrm>
                <a:off x="1458265" y="3886099"/>
                <a:ext cx="5229573" cy="5854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r</m:t>
                          </m:r>
                        </m:sub>
                      </m:sSub>
                      <m:sSubSup>
                        <m:sSub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off</m:t>
                              </m:r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𝐏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T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𝚲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r</m:t>
                                      </m:r>
                                    </m:sub>
                                  </m:sSub>
                                  <m:r>
                                    <a:rPr lang="en-US" sz="22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𝐏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F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</a:rPr>
                        <m:t> </m:t>
                      </m:r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  <m:sSubSup>
                        <m:sSub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off</m:t>
                              </m:r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𝐐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T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𝚲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2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  <m:r>
                                    <a:rPr lang="en-US" sz="2200" b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𝐐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F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A02011-2284-7B40-B64F-18563DF57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65" y="3886099"/>
                <a:ext cx="5229573" cy="585481"/>
              </a:xfrm>
              <a:prstGeom prst="rect">
                <a:avLst/>
              </a:prstGeom>
              <a:blipFill>
                <a:blip r:embed="rId4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D426604B-F0C7-1248-B538-F6404D10BEDA}"/>
              </a:ext>
            </a:extLst>
          </p:cNvPr>
          <p:cNvSpPr/>
          <p:nvPr/>
        </p:nvSpPr>
        <p:spPr>
          <a:xfrm>
            <a:off x="6779207" y="2440094"/>
            <a:ext cx="1446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smoothness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6ADDB-7A81-B54E-ACD1-BB253AB302C5}"/>
              </a:ext>
            </a:extLst>
          </p:cNvPr>
          <p:cNvSpPr/>
          <p:nvPr/>
        </p:nvSpPr>
        <p:spPr>
          <a:xfrm>
            <a:off x="6779207" y="3290624"/>
            <a:ext cx="1596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orthogonality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BB1FE-B0F6-5846-AC20-F1973F23FBE1}"/>
              </a:ext>
            </a:extLst>
          </p:cNvPr>
          <p:cNvSpPr/>
          <p:nvPr/>
        </p:nvSpPr>
        <p:spPr>
          <a:xfrm>
            <a:off x="6779207" y="3824896"/>
            <a:ext cx="17649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approximate 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diagonalization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5AFA89-7A78-3D47-9D08-808A09FFD083}"/>
                  </a:ext>
                </a:extLst>
              </p:cNvPr>
              <p:cNvSpPr/>
              <p:nvPr/>
            </p:nvSpPr>
            <p:spPr>
              <a:xfrm>
                <a:off x="1458265" y="2082372"/>
                <a:ext cx="3154069" cy="474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r</m:t>
                          </m:r>
                        </m:sub>
                      </m:sSub>
                      <m:r>
                        <a:rPr lang="en-US" sz="22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𝐐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𝐂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en-US" sz="2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𝐏</m:t>
                          </m:r>
                          <m:r>
                            <a:rPr lang="en-US" sz="2200" b="1">
                              <a:solidFill>
                                <a:srgbClr val="D05D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𝐂</m:t>
                          </m:r>
                          <m:sSup>
                            <m:sSupPr>
                              <m:ctrlPr>
                                <a:rPr lang="en-US" sz="2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𝐐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5AFA89-7A78-3D47-9D08-808A09FFD0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65" y="2082372"/>
                <a:ext cx="3154069" cy="474489"/>
              </a:xfrm>
              <a:prstGeom prst="rect">
                <a:avLst/>
              </a:prstGeom>
              <a:blipFill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8C76840E-D51E-2C4F-BA2B-1471D71035B9}"/>
              </a:ext>
            </a:extLst>
          </p:cNvPr>
          <p:cNvSpPr/>
          <p:nvPr/>
        </p:nvSpPr>
        <p:spPr>
          <a:xfrm>
            <a:off x="861060" y="4684261"/>
            <a:ext cx="6185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SGMC</a:t>
            </a:r>
            <a:r>
              <a:rPr lang="en-US" sz="2000" dirty="0">
                <a:solidFill>
                  <a:schemeClr val="bg1"/>
                </a:solidFill>
              </a:rPr>
              <a:t> = a form of </a:t>
            </a:r>
            <a:r>
              <a:rPr lang="en-US" sz="2000" b="1" dirty="0">
                <a:solidFill>
                  <a:schemeClr val="bg1"/>
                </a:solidFill>
              </a:rPr>
              <a:t>DMF</a:t>
            </a:r>
            <a:r>
              <a:rPr lang="en-US" sz="2000" dirty="0">
                <a:solidFill>
                  <a:schemeClr val="bg1"/>
                </a:solidFill>
              </a:rPr>
              <a:t> + geometric regularization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8786F9-1DAE-1941-9FC0-C75AB24E2417}"/>
              </a:ext>
            </a:extLst>
          </p:cNvPr>
          <p:cNvSpPr/>
          <p:nvPr/>
        </p:nvSpPr>
        <p:spPr>
          <a:xfrm>
            <a:off x="2021748" y="1474444"/>
            <a:ext cx="771786" cy="405720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7E32BDD-AE8D-4042-94C0-0A9AD51C8E05}"/>
                  </a:ext>
                </a:extLst>
              </p:cNvPr>
              <p:cNvSpPr/>
              <p:nvPr/>
            </p:nvSpPr>
            <p:spPr>
              <a:xfrm>
                <a:off x="1458265" y="2665865"/>
                <a:ext cx="3163687" cy="474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  <m:r>
                        <a:rPr lang="en-US" sz="22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𝐂</m:t>
                              </m:r>
                              <m:sSup>
                                <m:sSupPr>
                                  <m:ctrlPr>
                                    <a:rPr lang="en-US" sz="2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𝐐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T</m:t>
                                  </m:r>
                                </m:sup>
                              </m:sSup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c</m:t>
                              </m:r>
                            </m:sub>
                          </m:sSub>
                          <m:r>
                            <a:rPr lang="en-US" sz="2200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𝐐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𝐂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7E32BDD-AE8D-4042-94C0-0A9AD51C8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65" y="2665865"/>
                <a:ext cx="3163687" cy="474489"/>
              </a:xfrm>
              <a:prstGeom prst="rect">
                <a:avLst/>
              </a:prstGeom>
              <a:blipFill>
                <a:blip r:embed="rId6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460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4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F6D47BEA-3563-4FB6-B120-DB9B579743CC}"/>
              </a:ext>
            </a:extLst>
          </p:cNvPr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Geometric Interpretation</a:t>
            </a:r>
            <a:endParaRPr lang="en-US" sz="2000" dirty="0"/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1B4AB454-CC0B-47D0-A257-45C8EF61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62" y="1224392"/>
            <a:ext cx="5195086" cy="4003272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5143DE85-163C-4559-8D19-DEDCBE685A9C}"/>
              </a:ext>
            </a:extLst>
          </p:cNvPr>
          <p:cNvSpPr txBox="1"/>
          <p:nvPr/>
        </p:nvSpPr>
        <p:spPr>
          <a:xfrm>
            <a:off x="6685870" y="1645160"/>
            <a:ext cx="1668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מלבן 20">
                <a:extLst>
                  <a:ext uri="{FF2B5EF4-FFF2-40B4-BE49-F238E27FC236}">
                    <a16:creationId xmlns:a16="http://schemas.microsoft.com/office/drawing/2014/main" id="{DE5890F1-8B3E-41C4-8AB4-36BCAF794732}"/>
                  </a:ext>
                </a:extLst>
              </p:cNvPr>
              <p:cNvSpPr/>
              <p:nvPr/>
            </p:nvSpPr>
            <p:spPr>
              <a:xfrm>
                <a:off x="6556984" y="3515842"/>
                <a:ext cx="2270455" cy="5816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smtClean="0">
                          <a:solidFill>
                            <a:srgbClr val="D05D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𝐗</m:t>
                      </m:r>
                      <m:r>
                        <m:rPr>
                          <m:aln/>
                        </m:rPr>
                        <a:rPr lang="he-IL" sz="3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a:rPr lang="en-US" sz="3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𝚷</m:t>
                          </m:r>
                        </m:e>
                        <m:sub>
                          <m:r>
                            <a:rPr lang="en-US" sz="3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𝟏</m:t>
                          </m:r>
                        </m:sub>
                      </m:sSub>
                      <m:r>
                        <a:rPr lang="en-US" sz="3000" b="1">
                          <a:solidFill>
                            <a:srgbClr val="D05D00"/>
                          </a:solidFill>
                          <a:latin typeface="Cambria Math" panose="02040503050406030204" pitchFamily="18" charset="0"/>
                          <a:ea typeface="Cambria Math" charset="0"/>
                        </a:rPr>
                        <m:t>𝐙</m:t>
                      </m:r>
                      <m:sSubSup>
                        <m:sSubSupPr>
                          <m:ctrlPr>
                            <a:rPr lang="en-US" sz="3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3000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𝚷</m:t>
                          </m:r>
                        </m:e>
                        <m:sub>
                          <m:r>
                            <a:rPr lang="en-US" sz="3000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</m:sub>
                        <m:sup>
                          <m:r>
                            <a:rPr lang="en-US" sz="3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𝑻</m:t>
                          </m:r>
                        </m:sup>
                      </m:sSubSup>
                    </m:oMath>
                  </m:oMathPara>
                </a14:m>
                <a:br>
                  <a:rPr lang="en-US" sz="3000" b="1" i="1" dirty="0">
                    <a:solidFill>
                      <a:srgbClr val="00B050"/>
                    </a:solidFill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</a:br>
                <a:endParaRPr lang="en-US" sz="3000" dirty="0"/>
              </a:p>
            </p:txBody>
          </p:sp>
        </mc:Choice>
        <mc:Fallback xmlns="">
          <p:sp>
            <p:nvSpPr>
              <p:cNvPr id="21" name="מלבן 20">
                <a:extLst>
                  <a:ext uri="{FF2B5EF4-FFF2-40B4-BE49-F238E27FC236}">
                    <a16:creationId xmlns:a16="http://schemas.microsoft.com/office/drawing/2014/main" id="{DE5890F1-8B3E-41C4-8AB4-36BCAF7947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984" y="3515842"/>
                <a:ext cx="2270455" cy="5816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4">
                <a:extLst>
                  <a:ext uri="{FF2B5EF4-FFF2-40B4-BE49-F238E27FC236}">
                    <a16:creationId xmlns:a16="http://schemas.microsoft.com/office/drawing/2014/main" id="{AFBF6AD0-3DE9-48BC-A956-0E67F2041B7B}"/>
                  </a:ext>
                </a:extLst>
              </p:cNvPr>
              <p:cNvSpPr txBox="1"/>
              <p:nvPr/>
            </p:nvSpPr>
            <p:spPr>
              <a:xfrm>
                <a:off x="6747179" y="2812309"/>
                <a:ext cx="166809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3000" b="0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≅ </m:t>
                    </m:r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4">
                <a:extLst>
                  <a:ext uri="{FF2B5EF4-FFF2-40B4-BE49-F238E27FC236}">
                    <a16:creationId xmlns:a16="http://schemas.microsoft.com/office/drawing/2014/main" id="{AFBF6AD0-3DE9-48BC-A956-0E67F2041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179" y="2812309"/>
                <a:ext cx="1668090" cy="553998"/>
              </a:xfrm>
              <a:prstGeom prst="rect">
                <a:avLst/>
              </a:prstGeom>
              <a:blipFill>
                <a:blip r:embed="rId4"/>
                <a:stretch>
                  <a:fillRect l="-8791" t="-13187" b="-3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4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>
            <a:extLst>
              <a:ext uri="{FF2B5EF4-FFF2-40B4-BE49-F238E27FC236}">
                <a16:creationId xmlns:a16="http://schemas.microsoft.com/office/drawing/2014/main" id="{1B4AB454-CC0B-47D0-A257-45C8EF61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62" y="1224392"/>
            <a:ext cx="5195086" cy="4003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7">
                <a:extLst>
                  <a:ext uri="{FF2B5EF4-FFF2-40B4-BE49-F238E27FC236}">
                    <a16:creationId xmlns:a16="http://schemas.microsoft.com/office/drawing/2014/main" id="{C0810DAF-D448-461C-A421-EDA996E3F010}"/>
                  </a:ext>
                </a:extLst>
              </p:cNvPr>
              <p:cNvSpPr/>
              <p:nvPr/>
            </p:nvSpPr>
            <p:spPr>
              <a:xfrm>
                <a:off x="5059334" y="1466045"/>
                <a:ext cx="1960474" cy="824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r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r>
                        <a:rPr lang="en-US" sz="2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𝚽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r</m:t>
                          </m:r>
                        </m:sub>
                      </m:sSub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𝚽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T</m:t>
                          </m:r>
                        </m:sup>
                      </m:sSup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2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r</m:t>
                          </m:r>
                        </m:sub>
                        <m:sup>
                          <m:r>
                            <a:rPr lang="en-US" sz="22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′</m:t>
                          </m:r>
                        </m:sup>
                      </m:sSubSup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𝚽</m:t>
                          </m:r>
                        </m:e>
                        <m:sup>
                          <m:r>
                            <a:rPr lang="en-US" sz="22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sSubSup>
                        <m:sSubSupPr>
                          <m:ctrlPr>
                            <a:rPr lang="en-US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2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r</m:t>
                          </m:r>
                        </m:sub>
                        <m:sup>
                          <m:r>
                            <a:rPr lang="en-US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′</m:t>
                          </m:r>
                        </m:sup>
                      </m:sSubSup>
                      <m:sSup>
                        <m:s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𝚽</m:t>
                              </m:r>
                            </m:e>
                            <m:sup>
                              <m:r>
                                <a:rPr lang="en-US" sz="2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br>
                  <a:rPr lang="en-US" sz="2200" dirty="0">
                    <a:solidFill>
                      <a:schemeClr val="bg1"/>
                    </a:solidFill>
                  </a:rPr>
                </a:b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7">
                <a:extLst>
                  <a:ext uri="{FF2B5EF4-FFF2-40B4-BE49-F238E27FC236}">
                    <a16:creationId xmlns:a16="http://schemas.microsoft.com/office/drawing/2014/main" id="{C0810DAF-D448-461C-A421-EDA996E3F0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334" y="1466045"/>
                <a:ext cx="1960474" cy="8249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8">
                <a:extLst>
                  <a:ext uri="{FF2B5EF4-FFF2-40B4-BE49-F238E27FC236}">
                    <a16:creationId xmlns:a16="http://schemas.microsoft.com/office/drawing/2014/main" id="{6B644B8C-BF4A-4ABF-8DB5-EA08E0D3AAF4}"/>
                  </a:ext>
                </a:extLst>
              </p:cNvPr>
              <p:cNvSpPr/>
              <p:nvPr/>
            </p:nvSpPr>
            <p:spPr>
              <a:xfrm>
                <a:off x="7066483" y="1459514"/>
                <a:ext cx="2031112" cy="824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r>
                        <a:rPr lang="en-US" sz="2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𝚿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𝚿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T</m:t>
                          </m:r>
                        </m:sup>
                      </m:sSup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2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c</m:t>
                          </m:r>
                        </m:sub>
                        <m:sup>
                          <m:r>
                            <a:rPr lang="en-US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′</m:t>
                          </m:r>
                        </m:sup>
                      </m:sSubSup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𝚿</m:t>
                          </m:r>
                        </m:e>
                        <m:sup>
                          <m:r>
                            <a:rPr lang="en-US" sz="22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sSubSup>
                        <m:sSubSupPr>
                          <m:ctrlPr>
                            <a:rPr lang="en-US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2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c</m:t>
                          </m:r>
                        </m:sub>
                        <m:sup>
                          <m:r>
                            <a:rPr lang="en-US" sz="22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′</m:t>
                          </m:r>
                        </m:sup>
                      </m:sSubSup>
                      <m:sSup>
                        <m:s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𝚿</m:t>
                              </m:r>
                            </m:e>
                            <m:sup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br>
                  <a:rPr lang="en-US" sz="2200" b="0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</a:b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8">
                <a:extLst>
                  <a:ext uri="{FF2B5EF4-FFF2-40B4-BE49-F238E27FC236}">
                    <a16:creationId xmlns:a16="http://schemas.microsoft.com/office/drawing/2014/main" id="{6B644B8C-BF4A-4ABF-8DB5-EA08E0D3AA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483" y="1459514"/>
                <a:ext cx="2031112" cy="8249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9">
            <a:extLst>
              <a:ext uri="{FF2B5EF4-FFF2-40B4-BE49-F238E27FC236}">
                <a16:creationId xmlns:a16="http://schemas.microsoft.com/office/drawing/2014/main" id="{C6276773-C9FA-4742-AED1-C19629325258}"/>
              </a:ext>
            </a:extLst>
          </p:cNvPr>
          <p:cNvSpPr/>
          <p:nvPr/>
        </p:nvSpPr>
        <p:spPr>
          <a:xfrm>
            <a:off x="5176376" y="967072"/>
            <a:ext cx="40627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Orthogonal </a:t>
            </a:r>
            <a:r>
              <a:rPr lang="en-US" sz="2200" dirty="0" err="1">
                <a:solidFill>
                  <a:schemeClr val="bg1"/>
                </a:solidFill>
              </a:rPr>
              <a:t>eigendecomposition</a:t>
            </a:r>
            <a:endParaRPr lang="en-US" sz="22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0">
                <a:extLst>
                  <a:ext uri="{FF2B5EF4-FFF2-40B4-BE49-F238E27FC236}">
                    <a16:creationId xmlns:a16="http://schemas.microsoft.com/office/drawing/2014/main" id="{22F09A40-E945-472C-85B1-7AA8071AD7AF}"/>
                  </a:ext>
                </a:extLst>
              </p:cNvPr>
              <p:cNvSpPr/>
              <p:nvPr/>
            </p:nvSpPr>
            <p:spPr>
              <a:xfrm>
                <a:off x="6357365" y="2805859"/>
                <a:ext cx="1685657" cy="1242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0" smtClean="0">
                          <a:solidFill>
                            <a:srgbClr val="D05D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𝐙</m:t>
                      </m:r>
                      <m:r>
                        <m:rPr>
                          <m:aln/>
                        </m:rPr>
                        <a:rPr lang="en-US" sz="2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𝚽</m:t>
                          </m:r>
                        </m:e>
                        <m:sup>
                          <m:r>
                            <a:rPr lang="en-US" sz="2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1" i="0" smtClean="0">
                          <a:solidFill>
                            <a:srgbClr val="D05D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𝐂</m:t>
                      </m:r>
                      <m:sSup>
                        <m:sSupPr>
                          <m:ctrlPr>
                            <a:rPr lang="en-US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𝚿</m:t>
                              </m:r>
                            </m:e>
                            <m:sup>
                              <m:r>
                                <a:rPr lang="en-US" sz="2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T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sz="2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𝐀</m:t>
                      </m:r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r>
                        <a:rPr lang="en-US" sz="22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𝚽</m:t>
                      </m:r>
                      <m:r>
                        <m:rPr>
                          <m:nor/>
                        </m:rPr>
                        <a:rPr lang="en-US" sz="2200" b="1" dirty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  <a:cs typeface="Cambria Math" charset="0"/>
                        </a:rPr>
                        <m:t>P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𝚽</m:t>
                              </m:r>
                            </m:e>
                            <m:sup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𝑇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sz="2200" b="1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𝐁</m:t>
                      </m:r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r>
                        <a:rPr lang="en-US" sz="2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𝚿</m:t>
                      </m:r>
                      <m:r>
                        <a:rPr lang="en-US" sz="2200" b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𝐐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𝚿</m:t>
                              </m:r>
                            </m:e>
                            <m:sup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br>
                  <a:rPr lang="en-US" sz="2200" dirty="0">
                    <a:solidFill>
                      <a:schemeClr val="bg1"/>
                    </a:solidFill>
                    <a:ea typeface="Cambria Math" panose="02040503050406030204" pitchFamily="18" charset="0"/>
                    <a:cs typeface="Cambria Math" charset="0"/>
                  </a:rPr>
                </a:b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10">
                <a:extLst>
                  <a:ext uri="{FF2B5EF4-FFF2-40B4-BE49-F238E27FC236}">
                    <a16:creationId xmlns:a16="http://schemas.microsoft.com/office/drawing/2014/main" id="{22F09A40-E945-472C-85B1-7AA8071AD7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365" y="2805859"/>
                <a:ext cx="1685657" cy="1242263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D79145FC-74CE-4C04-B99F-C41FBA9E9891}"/>
                  </a:ext>
                </a:extLst>
              </p:cNvPr>
              <p:cNvSpPr/>
              <p:nvPr/>
            </p:nvSpPr>
            <p:spPr>
              <a:xfrm>
                <a:off x="5711961" y="4612775"/>
                <a:ext cx="3211007" cy="4370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smtClean="0">
                          <a:solidFill>
                            <a:srgbClr val="D05D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𝐗</m:t>
                      </m:r>
                      <m:r>
                        <m:rPr>
                          <m:aln/>
                        </m:rPr>
                        <a:rPr lang="he-IL" sz="2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charset="0"/>
                        </a:rPr>
                        <m:t>𝐀</m:t>
                      </m:r>
                      <m:r>
                        <a:rPr lang="en-US" sz="2200" b="1">
                          <a:solidFill>
                            <a:srgbClr val="D05D00"/>
                          </a:solidFill>
                          <a:latin typeface="Cambria Math" panose="02040503050406030204" pitchFamily="18" charset="0"/>
                          <a:ea typeface="Cambria Math" charset="0"/>
                        </a:rPr>
                        <m:t>𝐙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𝐁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𝑻</m:t>
                          </m:r>
                        </m:sup>
                      </m:sSup>
                      <m:r>
                        <m:rPr>
                          <m:nor/>
                          <m:aln/>
                        </m:rPr>
                        <a:rPr lang="en-US" sz="2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r>
                        <a:rPr lang="en-US" sz="22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𝚽</m:t>
                      </m:r>
                      <m:r>
                        <m:rPr>
                          <m:nor/>
                        </m:rPr>
                        <a:rPr lang="en-US" sz="2200" b="1" dirty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  <a:cs typeface="Cambria Math" charset="0"/>
                        </a:rPr>
                        <m:t>P</m:t>
                      </m:r>
                      <m:r>
                        <a:rPr lang="en-US" sz="2200" b="1">
                          <a:solidFill>
                            <a:srgbClr val="D05D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𝐂</m:t>
                      </m:r>
                      <m:sSup>
                        <m:sSupPr>
                          <m:ctrlPr>
                            <a:rPr lang="en-US" sz="2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1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𝐐</m:t>
                          </m:r>
                        </m:e>
                        <m:sup>
                          <m:r>
                            <a:rPr lang="en-US" sz="2200" b="1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𝐓</m:t>
                          </m:r>
                        </m:sup>
                      </m:sSup>
                      <m:sSup>
                        <m:sSupPr>
                          <m:ctrlP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𝚿</m:t>
                          </m:r>
                        </m:e>
                        <m:sup>
                          <m:r>
                            <a:rPr lang="en-US" sz="2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𝑻</m:t>
                          </m:r>
                        </m:sup>
                      </m:sSup>
                    </m:oMath>
                  </m:oMathPara>
                </a14:m>
                <a:br>
                  <a:rPr lang="en-US" sz="2200" b="1" i="1" dirty="0">
                    <a:solidFill>
                      <a:srgbClr val="00B050"/>
                    </a:solidFill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</a:br>
                <a:endParaRPr lang="en-US" sz="2200" dirty="0"/>
              </a:p>
            </p:txBody>
          </p:sp>
        </mc:Choice>
        <mc:Fallback xmlns=""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D79145FC-74CE-4C04-B99F-C41FBA9E98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961" y="4612775"/>
                <a:ext cx="3211007" cy="437043"/>
              </a:xfrm>
              <a:prstGeom prst="rect">
                <a:avLst/>
              </a:prstGeom>
              <a:blipFill>
                <a:blip r:embed="rId6"/>
                <a:stretch>
                  <a:fillRect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A2AE094-612A-1E42-9896-07B0FB4D1E26}"/>
              </a:ext>
            </a:extLst>
          </p:cNvPr>
          <p:cNvGrpSpPr/>
          <p:nvPr/>
        </p:nvGrpSpPr>
        <p:grpSpPr>
          <a:xfrm>
            <a:off x="731931" y="1091464"/>
            <a:ext cx="3565050" cy="1192956"/>
            <a:chOff x="731931" y="1091464"/>
            <a:chExt cx="3565050" cy="1192956"/>
          </a:xfrm>
        </p:grpSpPr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C58BD693-B54D-4843-BD7C-CB7D6689A58E}"/>
                </a:ext>
              </a:extLst>
            </p:cNvPr>
            <p:cNvSpPr/>
            <p:nvPr/>
          </p:nvSpPr>
          <p:spPr>
            <a:xfrm>
              <a:off x="731931" y="1091464"/>
              <a:ext cx="3565050" cy="1192956"/>
            </a:xfrm>
            <a:prstGeom prst="wedgeRoundRectCallout">
              <a:avLst>
                <a:gd name="adj1" fmla="val 108291"/>
                <a:gd name="adj2" fmla="val 154935"/>
                <a:gd name="adj3" fmla="val 16667"/>
              </a:avLst>
            </a:prstGeom>
            <a:solidFill>
              <a:srgbClr val="002060"/>
            </a:solidFill>
            <a:ln w="825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FF1E00A-AC04-B546-B879-364896AF554D}"/>
                    </a:ext>
                  </a:extLst>
                </p:cNvPr>
                <p:cNvSpPr/>
                <p:nvPr/>
              </p:nvSpPr>
              <p:spPr>
                <a:xfrm>
                  <a:off x="858248" y="1133912"/>
                  <a:ext cx="3264404" cy="11080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:r>
                    <a:rPr lang="en-US" sz="2200" b="1" dirty="0">
                      <a:solidFill>
                        <a:srgbClr val="FFFF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Cambria Math" charset="0"/>
                    </a:rPr>
                    <a:t>Implicit graph learning:</a:t>
                  </a:r>
                  <a:br>
                    <a:rPr lang="en-US" sz="2200" b="1" dirty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Cambria Math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𝐀</m:t>
                        </m:r>
                        <m:sSup>
                          <m:sSupPr>
                            <m:ctrlP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charset="0"/>
                              </a:rPr>
                              <m:t>𝚽</m:t>
                            </m:r>
                          </m:e>
                          <m:sup>
                            <m:r>
                              <a:rPr lang="en-US" sz="2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=</m:t>
                        </m:r>
                        <m:r>
                          <a:rPr lang="en-US" sz="2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𝚽</m:t>
                        </m:r>
                        <m:r>
                          <m:rPr>
                            <m:nor/>
                          </m:rPr>
                          <a:rPr lang="en-US" sz="2200" b="1" dirty="0">
                            <a:solidFill>
                              <a:srgbClr val="FF0000"/>
                            </a:solidFill>
                            <a:ea typeface="Cambria Math" panose="02040503050406030204" pitchFamily="18" charset="0"/>
                            <a:cs typeface="Cambria Math" charset="0"/>
                          </a:rPr>
                          <m:t>P</m:t>
                        </m:r>
                      </m:oMath>
                      <m:oMath xmlns:m="http://schemas.openxmlformats.org/officeDocument/2006/math">
                        <m:r>
                          <a:rPr lang="en-US" sz="22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𝐁</m:t>
                        </m:r>
                        <m:sSup>
                          <m:sSupPr>
                            <m:ctrlPr>
                              <a:rPr lang="en-US" sz="2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charset="0"/>
                              </a:rPr>
                              <m:t>𝚿</m:t>
                            </m:r>
                          </m:e>
                          <m:sup>
                            <m:r>
                              <a:rPr lang="en-US" sz="2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=</m:t>
                        </m:r>
                        <m:r>
                          <a:rPr lang="en-US" sz="22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𝚿</m:t>
                        </m:r>
                        <m:r>
                          <a:rPr lang="en-US" sz="2200" b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𝐐</m:t>
                        </m:r>
                      </m:oMath>
                    </m:oMathPara>
                  </a14:m>
                  <a:br>
                    <a:rPr lang="en-US" sz="2200" dirty="0">
                      <a:solidFill>
                        <a:schemeClr val="bg1"/>
                      </a:solidFill>
                      <a:ea typeface="Cambria Math" panose="02040503050406030204" pitchFamily="18" charset="0"/>
                      <a:cs typeface="Cambria Math" charset="0"/>
                    </a:rPr>
                  </a:br>
                  <a:endParaRPr lang="en-US" sz="2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FF1E00A-AC04-B546-B879-364896AF55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248" y="1133912"/>
                  <a:ext cx="3264404" cy="1108060"/>
                </a:xfrm>
                <a:prstGeom prst="rect">
                  <a:avLst/>
                </a:prstGeom>
                <a:blipFill>
                  <a:blip r:embed="rId7"/>
                  <a:stretch>
                    <a:fillRect l="-2326" t="-3371" b="-2247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1864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Spectral geometric matrix completion (SGMC)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FAF8BB5-E708-9342-99A3-E07B3E393819}"/>
                  </a:ext>
                </a:extLst>
              </p:cNvPr>
              <p:cNvSpPr/>
              <p:nvPr/>
            </p:nvSpPr>
            <p:spPr>
              <a:xfrm>
                <a:off x="861060" y="1390553"/>
                <a:ext cx="3819379" cy="66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200" b="1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𝐂</m:t>
                              </m:r>
                              <m:r>
                                <a:rPr lang="en-US" sz="22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  <m:r>
                                <a:rPr lang="en-US" sz="22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2200" b="1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𝐐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𝚽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𝐏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D05D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𝐂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1" i="0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𝐐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 b="0" i="0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T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sz="220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charset="0"/>
                                            </a:rPr>
                                            <m:t>𝚿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charset="0"/>
                                            </a:rPr>
                                            <m:t>T</m:t>
                                          </m:r>
                                        </m:sup>
                                      </m:sSup>
                                      <m: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𝐌</m:t>
                                      </m:r>
                                    </m:e>
                                  </m:d>
                                  <m:r>
                                    <a:rPr lang="en-US" sz="2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⨀</m:t>
                                  </m:r>
                                  <m:r>
                                    <a:rPr lang="en-US" sz="2200" b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𝐒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F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FAF8BB5-E708-9342-99A3-E07B3E393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" y="1390553"/>
                <a:ext cx="3819379" cy="660887"/>
              </a:xfrm>
              <a:prstGeom prst="rect">
                <a:avLst/>
              </a:prstGeom>
              <a:blipFill>
                <a:blip r:embed="rId2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DEEB4F2-0E0A-FA4E-A60A-7386FF8E0404}"/>
                  </a:ext>
                </a:extLst>
              </p:cNvPr>
              <p:cNvSpPr/>
              <p:nvPr/>
            </p:nvSpPr>
            <p:spPr>
              <a:xfrm>
                <a:off x="1458265" y="3197939"/>
                <a:ext cx="4342534" cy="5854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𝑜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r</m:t>
                          </m:r>
                        </m:sub>
                      </m:sSub>
                      <m:sSubSup>
                        <m:sSub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𝐏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T</m:t>
                                  </m:r>
                                </m:sup>
                              </m:sSup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  <m:r>
                                <a:rPr lang="en-US" sz="22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sz="22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𝐈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F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</a:rPr>
                        <m:t> </m:t>
                      </m:r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𝑜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  <m:sSubSup>
                        <m:sSub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1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𝐐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T</m:t>
                                  </m:r>
                                </m:sup>
                              </m:sSup>
                              <m:r>
                                <a:rPr lang="en-US" sz="2200" b="1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𝐐</m:t>
                              </m:r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𝐈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F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DEEB4F2-0E0A-FA4E-A60A-7386FF8E04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65" y="3197939"/>
                <a:ext cx="4342534" cy="585481"/>
              </a:xfrm>
              <a:prstGeom prst="rect">
                <a:avLst/>
              </a:prstGeom>
              <a:blipFill>
                <a:blip r:embed="rId3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A02011-2284-7B40-B64F-18563DF5770C}"/>
                  </a:ext>
                </a:extLst>
              </p:cNvPr>
              <p:cNvSpPr/>
              <p:nvPr/>
            </p:nvSpPr>
            <p:spPr>
              <a:xfrm>
                <a:off x="1458265" y="3886099"/>
                <a:ext cx="5229573" cy="5854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r</m:t>
                          </m:r>
                        </m:sub>
                      </m:sSub>
                      <m:sSubSup>
                        <m:sSub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off</m:t>
                              </m:r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𝐏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T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𝚲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r</m:t>
                                      </m:r>
                                    </m:sub>
                                  </m:sSub>
                                  <m:r>
                                    <a:rPr lang="en-US" sz="22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𝐏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F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</a:rPr>
                        <m:t> </m:t>
                      </m:r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  <m:sSubSup>
                        <m:sSub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off</m:t>
                              </m:r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𝐐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T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𝚲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2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  <m:r>
                                    <a:rPr lang="en-US" sz="2200" b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𝐐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F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A02011-2284-7B40-B64F-18563DF57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65" y="3886099"/>
                <a:ext cx="5229573" cy="585481"/>
              </a:xfrm>
              <a:prstGeom prst="rect">
                <a:avLst/>
              </a:prstGeom>
              <a:blipFill>
                <a:blip r:embed="rId4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D426604B-F0C7-1248-B538-F6404D10BEDA}"/>
              </a:ext>
            </a:extLst>
          </p:cNvPr>
          <p:cNvSpPr/>
          <p:nvPr/>
        </p:nvSpPr>
        <p:spPr>
          <a:xfrm>
            <a:off x="6779207" y="2440094"/>
            <a:ext cx="1446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smoothness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6ADDB-7A81-B54E-ACD1-BB253AB302C5}"/>
              </a:ext>
            </a:extLst>
          </p:cNvPr>
          <p:cNvSpPr/>
          <p:nvPr/>
        </p:nvSpPr>
        <p:spPr>
          <a:xfrm>
            <a:off x="6779207" y="3290624"/>
            <a:ext cx="1596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orthogonality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BB1FE-B0F6-5846-AC20-F1973F23FBE1}"/>
              </a:ext>
            </a:extLst>
          </p:cNvPr>
          <p:cNvSpPr/>
          <p:nvPr/>
        </p:nvSpPr>
        <p:spPr>
          <a:xfrm>
            <a:off x="6779207" y="3824896"/>
            <a:ext cx="17649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approximate 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diagonalization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5AFA89-7A78-3D47-9D08-808A09FFD083}"/>
                  </a:ext>
                </a:extLst>
              </p:cNvPr>
              <p:cNvSpPr/>
              <p:nvPr/>
            </p:nvSpPr>
            <p:spPr>
              <a:xfrm>
                <a:off x="1458265" y="2082372"/>
                <a:ext cx="3154069" cy="474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r</m:t>
                          </m:r>
                        </m:sub>
                      </m:sSub>
                      <m:r>
                        <a:rPr lang="en-US" sz="22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𝐐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𝐂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en-US" sz="2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𝐏</m:t>
                          </m:r>
                          <m:r>
                            <a:rPr lang="en-US" sz="2200" b="1">
                              <a:solidFill>
                                <a:srgbClr val="D05D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𝐂</m:t>
                          </m:r>
                          <m:sSup>
                            <m:sSupPr>
                              <m:ctrlPr>
                                <a:rPr lang="en-US" sz="2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𝐐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5AFA89-7A78-3D47-9D08-808A09FFD0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65" y="2082372"/>
                <a:ext cx="3154069" cy="474489"/>
              </a:xfrm>
              <a:prstGeom prst="rect">
                <a:avLst/>
              </a:prstGeom>
              <a:blipFill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8C76840E-D51E-2C4F-BA2B-1471D71035B9}"/>
              </a:ext>
            </a:extLst>
          </p:cNvPr>
          <p:cNvSpPr/>
          <p:nvPr/>
        </p:nvSpPr>
        <p:spPr>
          <a:xfrm>
            <a:off x="861060" y="4684261"/>
            <a:ext cx="6185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SGMC</a:t>
            </a:r>
            <a:r>
              <a:rPr lang="en-US" sz="2000" dirty="0">
                <a:solidFill>
                  <a:schemeClr val="bg1"/>
                </a:solidFill>
              </a:rPr>
              <a:t> = a form of </a:t>
            </a:r>
            <a:r>
              <a:rPr lang="en-US" sz="2000" b="1" dirty="0">
                <a:solidFill>
                  <a:schemeClr val="bg1"/>
                </a:solidFill>
              </a:rPr>
              <a:t>DMF</a:t>
            </a:r>
            <a:r>
              <a:rPr lang="en-US" sz="2000" dirty="0">
                <a:solidFill>
                  <a:schemeClr val="bg1"/>
                </a:solidFill>
              </a:rPr>
              <a:t> + geometric regularization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8786F9-1DAE-1941-9FC0-C75AB24E2417}"/>
              </a:ext>
            </a:extLst>
          </p:cNvPr>
          <p:cNvSpPr/>
          <p:nvPr/>
        </p:nvSpPr>
        <p:spPr>
          <a:xfrm>
            <a:off x="2021748" y="1474444"/>
            <a:ext cx="771786" cy="405720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7E32BDD-AE8D-4042-94C0-0A9AD51C8E05}"/>
                  </a:ext>
                </a:extLst>
              </p:cNvPr>
              <p:cNvSpPr/>
              <p:nvPr/>
            </p:nvSpPr>
            <p:spPr>
              <a:xfrm>
                <a:off x="1458265" y="2665865"/>
                <a:ext cx="3163687" cy="474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  <m:r>
                        <a:rPr lang="en-US" sz="22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𝐂</m:t>
                              </m:r>
                              <m:sSup>
                                <m:sSupPr>
                                  <m:ctrlPr>
                                    <a:rPr lang="en-US" sz="2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𝐐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T</m:t>
                                  </m:r>
                                </m:sup>
                              </m:sSup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c</m:t>
                              </m:r>
                            </m:sub>
                          </m:sSub>
                          <m:r>
                            <a:rPr lang="en-US" sz="2200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𝐐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𝐂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7E32BDD-AE8D-4042-94C0-0A9AD51C8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65" y="2665865"/>
                <a:ext cx="3163687" cy="474489"/>
              </a:xfrm>
              <a:prstGeom prst="rect">
                <a:avLst/>
              </a:prstGeom>
              <a:blipFill>
                <a:blip r:embed="rId6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1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4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Spectral geometric matrix completion (SGMC-</a:t>
            </a:r>
            <a:r>
              <a:rPr lang="en-US" sz="3000" b="1" dirty="0">
                <a:solidFill>
                  <a:srgbClr val="FFFF00"/>
                </a:solidFill>
              </a:rPr>
              <a:t>Z</a:t>
            </a:r>
            <a:r>
              <a:rPr lang="en-US" sz="3000" b="1" dirty="0">
                <a:solidFill>
                  <a:schemeClr val="bg1"/>
                </a:solidFill>
              </a:rPr>
              <a:t>)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FAF8BB5-E708-9342-99A3-E07B3E393819}"/>
                  </a:ext>
                </a:extLst>
              </p:cNvPr>
              <p:cNvSpPr/>
              <p:nvPr/>
            </p:nvSpPr>
            <p:spPr>
              <a:xfrm>
                <a:off x="861060" y="1191043"/>
                <a:ext cx="4849726" cy="95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200" b="1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𝐂</m:t>
                              </m:r>
                              <m:r>
                                <a:rPr lang="en-US" sz="22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  <m:r>
                                <a:rPr lang="en-US" sz="22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2200" b="1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𝐐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en-US" sz="2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00" b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charset="0"/>
                                            </a:rPr>
                                            <m:t>𝚽</m:t>
                                          </m:r>
                                          <m:r>
                                            <a:rPr lang="en-US" sz="2200" b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Cambria Math" charset="0"/>
                                            </a:rPr>
                                            <m:t>𝐏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200" b="1" i="1" smtClean="0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b="1" i="0" smtClean="0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Cambria Math" charset="0"/>
                                                </a:rPr>
                                                <m:t>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b="1" i="0" smtClean="0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Cambria Math" charset="0"/>
                                                </a:rPr>
                                                <m:t>𝐩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200" b="1">
                                              <a:solidFill>
                                                <a:srgbClr val="D05D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𝐂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2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200" b="1" i="1" smtClean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200" b="1" i="0" smtClean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200" b="1" i="0" smtClean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𝐪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200" b="1" i="0" smtClean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charset="0"/>
                                                      <a:cs typeface="Cambria Math" charset="0"/>
                                                    </a:rPr>
                                                    <m:t>𝐓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sz="2200" b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𝐐</m:t>
                                              </m:r>
                                            </m:e>
                                            <m:sup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20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T</m:t>
                                              </m:r>
                                            </m:sup>
                                          </m:sSup>
                                          <m:sSup>
                                            <m:sSupPr>
                                              <m:ctrlPr>
                                                <a:rPr lang="en-US" sz="22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Cambria Math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200" b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Cambria Math" charset="0"/>
                                                </a:rPr>
                                                <m:t>𝚿</m:t>
                                              </m:r>
                                            </m:e>
                                            <m:sup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20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Cambria Math" charset="0"/>
                                                </a:rPr>
                                                <m:t>T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200" b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𝐌</m:t>
                                          </m:r>
                                        </m:e>
                                      </m:d>
                                      <m: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⨀</m:t>
                                      </m:r>
                                      <m:r>
                                        <a:rPr lang="en-US" sz="2200" b="1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𝐒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F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func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FAF8BB5-E708-9342-99A3-E07B3E393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" y="1191043"/>
                <a:ext cx="4849726" cy="951094"/>
              </a:xfrm>
              <a:prstGeom prst="rect">
                <a:avLst/>
              </a:prstGeom>
              <a:blipFill>
                <a:blip r:embed="rId2"/>
                <a:stretch>
                  <a:fillRect l="-8094" t="-122368" b="-16578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A02011-2284-7B40-B64F-18563DF5770C}"/>
                  </a:ext>
                </a:extLst>
              </p:cNvPr>
              <p:cNvSpPr/>
              <p:nvPr/>
            </p:nvSpPr>
            <p:spPr>
              <a:xfrm>
                <a:off x="1458265" y="3247727"/>
                <a:ext cx="5229573" cy="5854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r</m:t>
                          </m:r>
                        </m:sub>
                      </m:sSub>
                      <m:sSubSup>
                        <m:sSub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off</m:t>
                              </m:r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𝐏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T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𝚲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r</m:t>
                                      </m:r>
                                    </m:sub>
                                  </m:sSub>
                                  <m:r>
                                    <a:rPr lang="en-US" sz="22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𝐏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F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</a:rPr>
                        <m:t> </m:t>
                      </m:r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  <m:sSubSup>
                        <m:sSubSup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off</m:t>
                              </m:r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𝐐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20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T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𝚲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2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mbria Math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  <m:r>
                                    <a:rPr lang="en-US" sz="2200" b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𝐐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F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A02011-2284-7B40-B64F-18563DF57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65" y="3247727"/>
                <a:ext cx="5229573" cy="5854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D426604B-F0C7-1248-B538-F6404D10BEDA}"/>
              </a:ext>
            </a:extLst>
          </p:cNvPr>
          <p:cNvSpPr/>
          <p:nvPr/>
        </p:nvSpPr>
        <p:spPr>
          <a:xfrm>
            <a:off x="6779207" y="2440094"/>
            <a:ext cx="1446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smoothness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BB1FE-B0F6-5846-AC20-F1973F23FBE1}"/>
              </a:ext>
            </a:extLst>
          </p:cNvPr>
          <p:cNvSpPr/>
          <p:nvPr/>
        </p:nvSpPr>
        <p:spPr>
          <a:xfrm>
            <a:off x="6779207" y="3186524"/>
            <a:ext cx="17649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approximate 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diagonalization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5AFA89-7A78-3D47-9D08-808A09FFD083}"/>
                  </a:ext>
                </a:extLst>
              </p:cNvPr>
              <p:cNvSpPr/>
              <p:nvPr/>
            </p:nvSpPr>
            <p:spPr>
              <a:xfrm>
                <a:off x="1458265" y="2082372"/>
                <a:ext cx="3154069" cy="474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r</m:t>
                          </m:r>
                        </m:sub>
                      </m:sSub>
                      <m:r>
                        <a:rPr lang="en-US" sz="22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𝐐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𝐂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en-US" sz="2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𝐏</m:t>
                          </m:r>
                          <m:r>
                            <a:rPr lang="en-US" sz="2200" b="1">
                              <a:solidFill>
                                <a:srgbClr val="D05D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𝐂</m:t>
                          </m:r>
                          <m:sSup>
                            <m:sSupPr>
                              <m:ctrlPr>
                                <a:rPr lang="en-US" sz="2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𝐐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5AFA89-7A78-3D47-9D08-808A09FFD0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65" y="2082372"/>
                <a:ext cx="3154069" cy="474489"/>
              </a:xfrm>
              <a:prstGeom prst="rect">
                <a:avLst/>
              </a:prstGeom>
              <a:blipFill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8C76840E-D51E-2C4F-BA2B-1471D71035B9}"/>
              </a:ext>
            </a:extLst>
          </p:cNvPr>
          <p:cNvSpPr/>
          <p:nvPr/>
        </p:nvSpPr>
        <p:spPr>
          <a:xfrm>
            <a:off x="980205" y="4210693"/>
            <a:ext cx="6185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SGMC</a:t>
            </a:r>
            <a:r>
              <a:rPr lang="en-US" sz="2000" dirty="0">
                <a:solidFill>
                  <a:schemeClr val="bg1"/>
                </a:solidFill>
              </a:rPr>
              <a:t> = a form of </a:t>
            </a:r>
            <a:r>
              <a:rPr lang="en-US" sz="2000" b="1" dirty="0">
                <a:solidFill>
                  <a:schemeClr val="bg1"/>
                </a:solidFill>
              </a:rPr>
              <a:t>DMF</a:t>
            </a:r>
            <a:r>
              <a:rPr lang="en-US" sz="2000" dirty="0">
                <a:solidFill>
                  <a:schemeClr val="bg1"/>
                </a:solidFill>
              </a:rPr>
              <a:t> + geometric regularization</a:t>
            </a:r>
            <a:endParaRPr lang="en-US" sz="20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7E32BDD-AE8D-4042-94C0-0A9AD51C8E05}"/>
                  </a:ext>
                </a:extLst>
              </p:cNvPr>
              <p:cNvSpPr/>
              <p:nvPr/>
            </p:nvSpPr>
            <p:spPr>
              <a:xfrm>
                <a:off x="1458265" y="2665865"/>
                <a:ext cx="3163687" cy="474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  <m:r>
                        <a:rPr lang="en-US" sz="22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𝐂</m:t>
                              </m:r>
                              <m:sSup>
                                <m:sSupPr>
                                  <m:ctrlPr>
                                    <a:rPr lang="en-US" sz="2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𝐐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T</m:t>
                                  </m:r>
                                </m:sup>
                              </m:sSup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c</m:t>
                              </m:r>
                            </m:sub>
                          </m:sSub>
                          <m:r>
                            <a:rPr lang="en-US" sz="2200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𝐐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𝐂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𝐏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7E32BDD-AE8D-4042-94C0-0A9AD51C8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265" y="2665865"/>
                <a:ext cx="3163687" cy="474489"/>
              </a:xfrm>
              <a:prstGeom prst="rect">
                <a:avLst/>
              </a:prstGeom>
              <a:blipFill>
                <a:blip r:embed="rId6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23">
            <a:extLst>
              <a:ext uri="{FF2B5EF4-FFF2-40B4-BE49-F238E27FC236}">
                <a16:creationId xmlns:a16="http://schemas.microsoft.com/office/drawing/2014/main" id="{EE74DE8C-48C4-4721-AA8E-BAD174FB1CD8}"/>
              </a:ext>
            </a:extLst>
          </p:cNvPr>
          <p:cNvSpPr/>
          <p:nvPr/>
        </p:nvSpPr>
        <p:spPr>
          <a:xfrm>
            <a:off x="265648" y="5037741"/>
            <a:ext cx="6910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Kovnatsky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et al.,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2013 ⋅ Litany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et al.,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2017 ⋅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Vestner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et al. 2017 ⋅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Melzi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et al.,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07FF3E7-B146-C14D-8723-43772FA8A7F9}"/>
                  </a:ext>
                </a:extLst>
              </p:cNvPr>
              <p:cNvSpPr/>
              <p:nvPr/>
            </p:nvSpPr>
            <p:spPr>
              <a:xfrm>
                <a:off x="6224310" y="1368556"/>
                <a:ext cx="2845715" cy="42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𝐅</m:t>
                          </m:r>
                        </m:e>
                        <m:sub>
                          <m:r>
                            <a:rPr lang="en-US" sz="2000" b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𝐩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𝐆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𝒒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0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spectral</m:t>
                      </m:r>
                      <m:r>
                        <a:rPr lang="en-US" sz="20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filters</m:t>
                      </m:r>
                    </m:oMath>
                  </m:oMathPara>
                </a14:m>
                <a:endParaRPr lang="en-IL" sz="20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07FF3E7-B146-C14D-8723-43772FA8A7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310" y="1368556"/>
                <a:ext cx="2845715" cy="427746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1D21AF8F-84EC-C845-98E9-12DC00451ACC}"/>
              </a:ext>
            </a:extLst>
          </p:cNvPr>
          <p:cNvGrpSpPr/>
          <p:nvPr/>
        </p:nvGrpSpPr>
        <p:grpSpPr>
          <a:xfrm>
            <a:off x="7135163" y="1831391"/>
            <a:ext cx="560302" cy="561390"/>
            <a:chOff x="7135163" y="1874298"/>
            <a:chExt cx="560302" cy="56139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1AD3EB-530F-2945-A8E5-A08798E87BC1}"/>
                </a:ext>
              </a:extLst>
            </p:cNvPr>
            <p:cNvSpPr/>
            <p:nvPr/>
          </p:nvSpPr>
          <p:spPr>
            <a:xfrm>
              <a:off x="7135163" y="1874298"/>
              <a:ext cx="560302" cy="561390"/>
            </a:xfrm>
            <a:prstGeom prst="rect">
              <a:avLst/>
            </a:prstGeom>
            <a:solidFill>
              <a:srgbClr val="A74A00">
                <a:alpha val="20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BB7E40-33D0-F04F-9208-1E1FB5E77984}"/>
                </a:ext>
              </a:extLst>
            </p:cNvPr>
            <p:cNvSpPr/>
            <p:nvPr/>
          </p:nvSpPr>
          <p:spPr>
            <a:xfrm>
              <a:off x="7140606" y="1881325"/>
              <a:ext cx="91543" cy="9154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EB17DE-8151-D14A-AA99-34BED4FA5F5F}"/>
                </a:ext>
              </a:extLst>
            </p:cNvPr>
            <p:cNvSpPr/>
            <p:nvPr/>
          </p:nvSpPr>
          <p:spPr>
            <a:xfrm>
              <a:off x="7232984" y="1973701"/>
              <a:ext cx="91543" cy="9154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629C974-36A9-9E4B-8C89-2F693D8987AF}"/>
                </a:ext>
              </a:extLst>
            </p:cNvPr>
            <p:cNvSpPr/>
            <p:nvPr/>
          </p:nvSpPr>
          <p:spPr>
            <a:xfrm>
              <a:off x="7326782" y="2067143"/>
              <a:ext cx="91543" cy="9154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0B0109-A28E-0547-9B0C-1F3C0AE3907F}"/>
                </a:ext>
              </a:extLst>
            </p:cNvPr>
            <p:cNvSpPr/>
            <p:nvPr/>
          </p:nvSpPr>
          <p:spPr>
            <a:xfrm>
              <a:off x="7416338" y="2160230"/>
              <a:ext cx="91543" cy="9154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36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Results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75259-9FA6-7849-BD7A-C2C0E8B34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45" y="1501389"/>
            <a:ext cx="8555994" cy="35739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92C08F-B91D-384A-A5A3-AC40778F6BF5}"/>
              </a:ext>
            </a:extLst>
          </p:cNvPr>
          <p:cNvSpPr/>
          <p:nvPr/>
        </p:nvSpPr>
        <p:spPr>
          <a:xfrm>
            <a:off x="486563" y="3612607"/>
            <a:ext cx="8340876" cy="548331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5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Results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F0CFE-B0F7-614B-830F-53EA98D6F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93"/>
          <a:stretch/>
        </p:blipFill>
        <p:spPr>
          <a:xfrm>
            <a:off x="534092" y="1945179"/>
            <a:ext cx="8200548" cy="25436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355CB0-D8DA-F34F-9B3A-D2343A0620D7}"/>
              </a:ext>
            </a:extLst>
          </p:cNvPr>
          <p:cNvSpPr/>
          <p:nvPr/>
        </p:nvSpPr>
        <p:spPr>
          <a:xfrm>
            <a:off x="1479154" y="1413726"/>
            <a:ext cx="6185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Drug-target interaction </a:t>
            </a:r>
            <a:r>
              <a:rPr lang="en-US" sz="2000" dirty="0">
                <a:solidFill>
                  <a:schemeClr val="bg1"/>
                </a:solidFill>
              </a:rPr>
              <a:t>(Enzymes)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5C9E33-A629-AC49-B705-2FFF06DD3A1C}"/>
              </a:ext>
            </a:extLst>
          </p:cNvPr>
          <p:cNvSpPr/>
          <p:nvPr/>
        </p:nvSpPr>
        <p:spPr>
          <a:xfrm>
            <a:off x="7082442" y="1945179"/>
            <a:ext cx="1596355" cy="2543694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7A2548-F0E4-8446-89A7-3F620BFE96A8}"/>
              </a:ext>
            </a:extLst>
          </p:cNvPr>
          <p:cNvSpPr/>
          <p:nvPr/>
        </p:nvSpPr>
        <p:spPr>
          <a:xfrm>
            <a:off x="534091" y="4565070"/>
            <a:ext cx="88662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CVS1 – pair prediction; CVS2 – drug prediction (missing rows); CV3 – target prediction (missing columns)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72517-B9FE-3E42-9E89-3B8BFE138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04" y="1945178"/>
            <a:ext cx="8144705" cy="2550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Results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355CB0-D8DA-F34F-9B3A-D2343A0620D7}"/>
              </a:ext>
            </a:extLst>
          </p:cNvPr>
          <p:cNvSpPr/>
          <p:nvPr/>
        </p:nvSpPr>
        <p:spPr>
          <a:xfrm>
            <a:off x="1479154" y="1413726"/>
            <a:ext cx="6185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Drug-target interaction </a:t>
            </a:r>
            <a:r>
              <a:rPr lang="en-US" sz="2000" dirty="0">
                <a:solidFill>
                  <a:schemeClr val="bg1"/>
                </a:solidFill>
              </a:rPr>
              <a:t>(protein-coupled receptors)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5C9E33-A629-AC49-B705-2FFF06DD3A1C}"/>
              </a:ext>
            </a:extLst>
          </p:cNvPr>
          <p:cNvSpPr/>
          <p:nvPr/>
        </p:nvSpPr>
        <p:spPr>
          <a:xfrm>
            <a:off x="7082442" y="1945179"/>
            <a:ext cx="1596355" cy="2543694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6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Matrix completion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3BF758-E51B-3D42-820D-0B74936030B3}"/>
                  </a:ext>
                </a:extLst>
              </p:cNvPr>
              <p:cNvSpPr/>
              <p:nvPr/>
            </p:nvSpPr>
            <p:spPr>
              <a:xfrm>
                <a:off x="5243651" y="2225441"/>
                <a:ext cx="1947456" cy="4580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  <m: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∈</m:t>
                      </m:r>
                      <m:r>
                        <a:rPr lang="en-US" sz="22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𝒮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3BF758-E51B-3D42-820D-0B749360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651" y="2225441"/>
                <a:ext cx="1947456" cy="458011"/>
              </a:xfrm>
              <a:prstGeom prst="rect">
                <a:avLst/>
              </a:prstGeom>
              <a:blipFill>
                <a:blip r:embed="rId2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6F90DB5-FD27-FF4F-945B-07DE47F22016}"/>
              </a:ext>
            </a:extLst>
          </p:cNvPr>
          <p:cNvSpPr/>
          <p:nvPr/>
        </p:nvSpPr>
        <p:spPr>
          <a:xfrm>
            <a:off x="1065402" y="2040648"/>
            <a:ext cx="3144567" cy="2383947"/>
          </a:xfrm>
          <a:prstGeom prst="rect">
            <a:avLst/>
          </a:prstGeom>
          <a:solidFill>
            <a:srgbClr val="A74A00">
              <a:alpha val="20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7116A2-E32E-CB4B-B9C4-2CF428C8F301}"/>
              </a:ext>
            </a:extLst>
          </p:cNvPr>
          <p:cNvSpPr/>
          <p:nvPr/>
        </p:nvSpPr>
        <p:spPr>
          <a:xfrm>
            <a:off x="5243651" y="1825331"/>
            <a:ext cx="2981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Incomplete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BE71B73-78A9-EB4B-9C00-7ACA5A267287}"/>
                  </a:ext>
                </a:extLst>
              </p:cNvPr>
              <p:cNvSpPr/>
              <p:nvPr/>
            </p:nvSpPr>
            <p:spPr>
              <a:xfrm>
                <a:off x="5243650" y="2959242"/>
                <a:ext cx="309495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Goal: </a:t>
                </a:r>
                <a:r>
                  <a:rPr lang="en-US" sz="2000" dirty="0">
                    <a:solidFill>
                      <a:schemeClr val="bg1"/>
                    </a:solidFill>
                  </a:rPr>
                  <a:t>estimate full matrix 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D05D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𝐗</m:t>
                    </m:r>
                  </m:oMath>
                </a14:m>
                <a:endParaRPr lang="en-US" sz="2000" dirty="0">
                  <a:solidFill>
                    <a:srgbClr val="00B0F0"/>
                  </a:solidFill>
                </a:endParaRP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such that</a:t>
                </a:r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BE71B73-78A9-EB4B-9C00-7ACA5A2672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650" y="2959242"/>
                <a:ext cx="3094950" cy="707886"/>
              </a:xfrm>
              <a:prstGeom prst="rect">
                <a:avLst/>
              </a:prstGeom>
              <a:blipFill>
                <a:blip r:embed="rId3"/>
                <a:stretch>
                  <a:fillRect l="-1633" t="-3509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4A6971-2A64-6544-A3F0-D7F0E0BF1B96}"/>
                  </a:ext>
                </a:extLst>
              </p:cNvPr>
              <p:cNvSpPr/>
              <p:nvPr/>
            </p:nvSpPr>
            <p:spPr>
              <a:xfrm>
                <a:off x="5880651" y="3694418"/>
                <a:ext cx="182094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>
                          <a:solidFill>
                            <a:srgbClr val="D05D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𝐗</m:t>
                      </m:r>
                      <m:r>
                        <a:rPr lang="en-US" sz="2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⨀</m:t>
                      </m:r>
                      <m:r>
                        <a:rPr lang="en-US" sz="22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𝐒</m:t>
                      </m:r>
                      <m:r>
                        <a:rPr lang="en-US" sz="2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200" b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𝐌</m:t>
                      </m:r>
                      <m:r>
                        <a:rPr lang="en-US" sz="2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⨀</m:t>
                      </m:r>
                      <m:r>
                        <a:rPr lang="en-US" sz="22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𝐒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4A6971-2A64-6544-A3F0-D7F0E0BF1B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651" y="3694418"/>
                <a:ext cx="1820948" cy="430887"/>
              </a:xfrm>
              <a:prstGeom prst="rect">
                <a:avLst/>
              </a:prstGeom>
              <a:blipFill>
                <a:blip r:embed="rId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6ACD0EB6-040E-2D4D-9271-205DDE0FB125}"/>
              </a:ext>
            </a:extLst>
          </p:cNvPr>
          <p:cNvSpPr/>
          <p:nvPr/>
        </p:nvSpPr>
        <p:spPr>
          <a:xfrm rot="16200000">
            <a:off x="-117760" y="3032202"/>
            <a:ext cx="1966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Row space: users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6A8874-87F6-A84F-8059-709100BE7EE1}"/>
              </a:ext>
            </a:extLst>
          </p:cNvPr>
          <p:cNvSpPr/>
          <p:nvPr/>
        </p:nvSpPr>
        <p:spPr>
          <a:xfrm>
            <a:off x="1462409" y="1637731"/>
            <a:ext cx="2347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Column space: items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FB6494-2BC2-E445-9EA6-0F62827E7D62}"/>
              </a:ext>
            </a:extLst>
          </p:cNvPr>
          <p:cNvSpPr/>
          <p:nvPr/>
        </p:nvSpPr>
        <p:spPr>
          <a:xfrm>
            <a:off x="1065401" y="2039523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4BFB7D-67A0-C945-964C-62D4C15F0C20}"/>
              </a:ext>
            </a:extLst>
          </p:cNvPr>
          <p:cNvSpPr/>
          <p:nvPr/>
        </p:nvSpPr>
        <p:spPr>
          <a:xfrm>
            <a:off x="2768035" y="2243628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C1F86F-6DEC-784C-BB03-69DF71B452FB}"/>
              </a:ext>
            </a:extLst>
          </p:cNvPr>
          <p:cNvSpPr/>
          <p:nvPr/>
        </p:nvSpPr>
        <p:spPr>
          <a:xfrm>
            <a:off x="2057972" y="2447688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2CF6A-286F-7F43-A36A-8101B1233370}"/>
              </a:ext>
            </a:extLst>
          </p:cNvPr>
          <p:cNvSpPr/>
          <p:nvPr/>
        </p:nvSpPr>
        <p:spPr>
          <a:xfrm>
            <a:off x="3629148" y="2652485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3DF6E9-23B0-8141-849C-DF897F51AFA5}"/>
              </a:ext>
            </a:extLst>
          </p:cNvPr>
          <p:cNvSpPr/>
          <p:nvPr/>
        </p:nvSpPr>
        <p:spPr>
          <a:xfrm>
            <a:off x="1266588" y="284449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E41C1B-1757-8D44-8B29-61A8DBBFAD4C}"/>
              </a:ext>
            </a:extLst>
          </p:cNvPr>
          <p:cNvSpPr/>
          <p:nvPr/>
        </p:nvSpPr>
        <p:spPr>
          <a:xfrm>
            <a:off x="1846268" y="3043015"/>
            <a:ext cx="198521" cy="198521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781DDD-0447-4B4B-9D73-7B62CD568886}"/>
              </a:ext>
            </a:extLst>
          </p:cNvPr>
          <p:cNvSpPr/>
          <p:nvPr/>
        </p:nvSpPr>
        <p:spPr>
          <a:xfrm>
            <a:off x="2448209" y="3232257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5B78BF-EBA9-D14E-AFC8-167AC1D39723}"/>
              </a:ext>
            </a:extLst>
          </p:cNvPr>
          <p:cNvSpPr/>
          <p:nvPr/>
        </p:nvSpPr>
        <p:spPr>
          <a:xfrm>
            <a:off x="3037000" y="3435897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EE7397-B152-E647-B86A-E35C44508C79}"/>
              </a:ext>
            </a:extLst>
          </p:cNvPr>
          <p:cNvSpPr/>
          <p:nvPr/>
        </p:nvSpPr>
        <p:spPr>
          <a:xfrm>
            <a:off x="1482965" y="3628903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FB63D2-54A9-904D-86F5-8E534760C057}"/>
              </a:ext>
            </a:extLst>
          </p:cNvPr>
          <p:cNvSpPr/>
          <p:nvPr/>
        </p:nvSpPr>
        <p:spPr>
          <a:xfrm>
            <a:off x="2845268" y="3829428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CFB544-44F9-CE42-A35D-1B4EA6767B74}"/>
              </a:ext>
            </a:extLst>
          </p:cNvPr>
          <p:cNvSpPr/>
          <p:nvPr/>
        </p:nvSpPr>
        <p:spPr>
          <a:xfrm>
            <a:off x="2065327" y="4027553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B844F4-05E4-4E4F-94E0-E6375E40C57A}"/>
              </a:ext>
            </a:extLst>
          </p:cNvPr>
          <p:cNvSpPr/>
          <p:nvPr/>
        </p:nvSpPr>
        <p:spPr>
          <a:xfrm>
            <a:off x="3233814" y="4227682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ECA22D-99B9-D447-84F8-A9F4D2AB40E4}"/>
              </a:ext>
            </a:extLst>
          </p:cNvPr>
          <p:cNvSpPr/>
          <p:nvPr/>
        </p:nvSpPr>
        <p:spPr>
          <a:xfrm>
            <a:off x="2263848" y="284449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2FF1BA-57C1-444C-A27B-BAF9B114E15E}"/>
              </a:ext>
            </a:extLst>
          </p:cNvPr>
          <p:cNvSpPr/>
          <p:nvPr/>
        </p:nvSpPr>
        <p:spPr>
          <a:xfrm>
            <a:off x="3629148" y="382742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2AADA6-355D-FE4B-A4E5-2B0919D3A7B5}"/>
              </a:ext>
            </a:extLst>
          </p:cNvPr>
          <p:cNvSpPr/>
          <p:nvPr/>
        </p:nvSpPr>
        <p:spPr>
          <a:xfrm>
            <a:off x="3823013" y="2447687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BA1B28-CDE5-4C49-8145-F045DA28A554}"/>
              </a:ext>
            </a:extLst>
          </p:cNvPr>
          <p:cNvSpPr/>
          <p:nvPr/>
        </p:nvSpPr>
        <p:spPr>
          <a:xfrm>
            <a:off x="4019402" y="422607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3FD91F-31F4-8149-B58E-BB303AB5AB1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065385" y="3142276"/>
            <a:ext cx="780883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25970F-C615-984D-9841-DB43BA6BD8E6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1945529" y="2037841"/>
            <a:ext cx="0" cy="1005174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BF38B97-8B85-E843-A5BF-26497A09F29B}"/>
                  </a:ext>
                </a:extLst>
              </p:cNvPr>
              <p:cNvSpPr/>
              <p:nvPr/>
            </p:nvSpPr>
            <p:spPr>
              <a:xfrm>
                <a:off x="1696697" y="3173315"/>
                <a:ext cx="636007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BF38B97-8B85-E843-A5BF-26497A09F2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697" y="3173315"/>
                <a:ext cx="636007" cy="391646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28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C6C24-9EA8-8C4A-BCCF-540EBE67A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03" y="1945177"/>
            <a:ext cx="8144705" cy="256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Results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355CB0-D8DA-F34F-9B3A-D2343A0620D7}"/>
              </a:ext>
            </a:extLst>
          </p:cNvPr>
          <p:cNvSpPr/>
          <p:nvPr/>
        </p:nvSpPr>
        <p:spPr>
          <a:xfrm>
            <a:off x="1479154" y="1413726"/>
            <a:ext cx="6185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Drug-target interaction </a:t>
            </a:r>
            <a:r>
              <a:rPr lang="en-US" sz="2000" dirty="0">
                <a:solidFill>
                  <a:schemeClr val="bg1"/>
                </a:solidFill>
              </a:rPr>
              <a:t>(ion channels)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5C9E33-A629-AC49-B705-2FFF06DD3A1C}"/>
              </a:ext>
            </a:extLst>
          </p:cNvPr>
          <p:cNvSpPr/>
          <p:nvPr/>
        </p:nvSpPr>
        <p:spPr>
          <a:xfrm>
            <a:off x="7082442" y="1945179"/>
            <a:ext cx="1596355" cy="2543694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37A442-D86B-C04A-9F69-43FB700D53DD}"/>
              </a:ext>
            </a:extLst>
          </p:cNvPr>
          <p:cNvSpPr/>
          <p:nvPr/>
        </p:nvSpPr>
        <p:spPr>
          <a:xfrm>
            <a:off x="534091" y="4565070"/>
            <a:ext cx="88662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CVS1 – pair prediction; CVS2 – drug prediction (missing rows); CV3 – target prediction (missing columns)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Comparison to DMF – input density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AF35F6-3D1D-5F46-8CDC-ADDD3BF03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45" y="2076650"/>
            <a:ext cx="8573549" cy="22193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C9E190-2794-B849-B420-44899E5ED7E5}"/>
              </a:ext>
            </a:extLst>
          </p:cNvPr>
          <p:cNvSpPr/>
          <p:nvPr/>
        </p:nvSpPr>
        <p:spPr>
          <a:xfrm>
            <a:off x="827504" y="4963615"/>
            <a:ext cx="6185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Data: Synthetic Netflix (variant)</a:t>
            </a:r>
          </a:p>
        </p:txBody>
      </p:sp>
    </p:spTree>
    <p:extLst>
      <p:ext uri="{BB962C8B-B14F-4D97-AF65-F5344CB8AC3E}">
        <p14:creationId xmlns:p14="http://schemas.microsoft.com/office/powerpoint/2010/main" val="2935917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Comparison to DMF – cold start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C9E190-2794-B849-B420-44899E5ED7E5}"/>
              </a:ext>
            </a:extLst>
          </p:cNvPr>
          <p:cNvSpPr/>
          <p:nvPr/>
        </p:nvSpPr>
        <p:spPr>
          <a:xfrm>
            <a:off x="827504" y="4963615"/>
            <a:ext cx="6185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Data: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Movielens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100K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55DCE-B46C-E54D-89A3-1255AA59A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346" y="1373479"/>
            <a:ext cx="6006153" cy="344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7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Conclusion</a:t>
            </a:r>
            <a:endParaRPr lang="en-US" sz="2000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78F45A-F613-4C42-A32F-C4E619E3F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02" y="1544692"/>
            <a:ext cx="8163341" cy="239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7663">
              <a:lnSpc>
                <a:spcPts val="3000"/>
              </a:lnSpc>
              <a:spcBef>
                <a:spcPts val="400"/>
              </a:spcBef>
              <a:spcAft>
                <a:spcPts val="400"/>
              </a:spcAft>
              <a:buClr>
                <a:srgbClr val="D05D00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sz="2000" dirty="0">
                <a:solidFill>
                  <a:schemeClr val="bg1"/>
                </a:solidFill>
              </a:rPr>
              <a:t>Simple spectral technique for matrix completion</a:t>
            </a:r>
          </a:p>
          <a:p>
            <a:pPr indent="347663">
              <a:lnSpc>
                <a:spcPts val="3000"/>
              </a:lnSpc>
              <a:spcBef>
                <a:spcPts val="400"/>
              </a:spcBef>
              <a:spcAft>
                <a:spcPts val="400"/>
              </a:spcAft>
              <a:buClr>
                <a:srgbClr val="D05D00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sz="2000" dirty="0">
                <a:solidFill>
                  <a:schemeClr val="bg1"/>
                </a:solidFill>
              </a:rPr>
              <a:t>Performs better than many more complex methods</a:t>
            </a:r>
          </a:p>
          <a:p>
            <a:pPr indent="347663">
              <a:lnSpc>
                <a:spcPts val="3000"/>
              </a:lnSpc>
              <a:spcBef>
                <a:spcPts val="400"/>
              </a:spcBef>
              <a:spcAft>
                <a:spcPts val="400"/>
              </a:spcAft>
              <a:buClr>
                <a:srgbClr val="D05D00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sz="2000" dirty="0">
                <a:solidFill>
                  <a:schemeClr val="bg1"/>
                </a:solidFill>
              </a:rPr>
              <a:t>Includes implicit graph learning</a:t>
            </a:r>
          </a:p>
          <a:p>
            <a:pPr indent="347663">
              <a:lnSpc>
                <a:spcPts val="3000"/>
              </a:lnSpc>
              <a:spcBef>
                <a:spcPts val="400"/>
              </a:spcBef>
              <a:spcAft>
                <a:spcPts val="400"/>
              </a:spcAft>
              <a:buClr>
                <a:srgbClr val="D05D00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sz="2000" dirty="0">
                <a:solidFill>
                  <a:schemeClr val="bg1"/>
                </a:solidFill>
              </a:rPr>
              <a:t>Variant of DMF with different parametrization + geometric priors</a:t>
            </a:r>
          </a:p>
          <a:p>
            <a:pPr indent="347663">
              <a:lnSpc>
                <a:spcPts val="3000"/>
              </a:lnSpc>
              <a:spcBef>
                <a:spcPts val="400"/>
              </a:spcBef>
              <a:spcAft>
                <a:spcPts val="400"/>
              </a:spcAft>
              <a:buClr>
                <a:srgbClr val="D05D00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sz="2000" dirty="0">
                <a:solidFill>
                  <a:schemeClr val="bg1"/>
                </a:solidFill>
              </a:rPr>
              <a:t>Useful interpretations related to shape analysis   </a:t>
            </a:r>
          </a:p>
        </p:txBody>
      </p:sp>
    </p:spTree>
    <p:extLst>
      <p:ext uri="{BB962C8B-B14F-4D97-AF65-F5344CB8AC3E}">
        <p14:creationId xmlns:p14="http://schemas.microsoft.com/office/powerpoint/2010/main" val="208849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It’s simple, I mean it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05820E-9B5C-1342-B170-3DB014EF8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23" y="1506266"/>
            <a:ext cx="6352078" cy="35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0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16D6E7-3CA4-B341-ACB7-2490528E6D1D}"/>
              </a:ext>
            </a:extLst>
          </p:cNvPr>
          <p:cNvSpPr/>
          <p:nvPr/>
        </p:nvSpPr>
        <p:spPr>
          <a:xfrm>
            <a:off x="771787" y="1695017"/>
            <a:ext cx="61856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Paper: </a:t>
            </a:r>
          </a:p>
          <a:p>
            <a:r>
              <a:rPr lang="en-US" sz="2600" dirty="0">
                <a:hlinkClick r:id="rId2"/>
              </a:rPr>
              <a:t>https://arxiv.org/pdf/1911.07255.pdf</a:t>
            </a:r>
            <a:endParaRPr lang="en-US" sz="2600" dirty="0">
              <a:solidFill>
                <a:srgbClr val="00B0F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510363-DA5C-2D46-ABB6-6C4AE2FA28BF}"/>
              </a:ext>
            </a:extLst>
          </p:cNvPr>
          <p:cNvSpPr/>
          <p:nvPr/>
        </p:nvSpPr>
        <p:spPr>
          <a:xfrm>
            <a:off x="771787" y="2991082"/>
            <a:ext cx="777659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Code: </a:t>
            </a:r>
            <a:r>
              <a:rPr lang="en-US" sz="2600" dirty="0">
                <a:hlinkClick r:id="rId3"/>
              </a:rPr>
              <a:t>https://colab.research.google.com/drive/1OkNEiTHok14gcVf3NxFIbAFutDN6-Tx6</a:t>
            </a:r>
            <a:endParaRPr lang="en-US" sz="2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22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Matrix completion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602E71-5582-3C44-8BEF-A1319CEC1341}"/>
              </a:ext>
            </a:extLst>
          </p:cNvPr>
          <p:cNvSpPr/>
          <p:nvPr/>
        </p:nvSpPr>
        <p:spPr>
          <a:xfrm>
            <a:off x="1065402" y="2040648"/>
            <a:ext cx="3144567" cy="2383947"/>
          </a:xfrm>
          <a:prstGeom prst="rect">
            <a:avLst/>
          </a:prstGeom>
          <a:solidFill>
            <a:srgbClr val="A74A00">
              <a:alpha val="20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B8CFA4-AA28-4F42-A74F-35A705BDEC0F}"/>
              </a:ext>
            </a:extLst>
          </p:cNvPr>
          <p:cNvSpPr/>
          <p:nvPr/>
        </p:nvSpPr>
        <p:spPr>
          <a:xfrm rot="16200000">
            <a:off x="-117760" y="3032202"/>
            <a:ext cx="1966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Row space: users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69B82A-5DF4-3247-9DFD-B8896403A850}"/>
              </a:ext>
            </a:extLst>
          </p:cNvPr>
          <p:cNvSpPr/>
          <p:nvPr/>
        </p:nvSpPr>
        <p:spPr>
          <a:xfrm>
            <a:off x="1462409" y="1637731"/>
            <a:ext cx="2347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Column space: items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4041F8-BA78-EE47-9267-7D8E27EB3CA2}"/>
              </a:ext>
            </a:extLst>
          </p:cNvPr>
          <p:cNvSpPr/>
          <p:nvPr/>
        </p:nvSpPr>
        <p:spPr>
          <a:xfrm>
            <a:off x="1065401" y="2039523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35941D-DDF6-684E-BB9A-294D303B6475}"/>
              </a:ext>
            </a:extLst>
          </p:cNvPr>
          <p:cNvSpPr/>
          <p:nvPr/>
        </p:nvSpPr>
        <p:spPr>
          <a:xfrm>
            <a:off x="2768035" y="2243628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027413-9590-6848-8EAA-7AE15BBCE8B6}"/>
              </a:ext>
            </a:extLst>
          </p:cNvPr>
          <p:cNvSpPr/>
          <p:nvPr/>
        </p:nvSpPr>
        <p:spPr>
          <a:xfrm>
            <a:off x="2057972" y="2447688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98846B-62C7-D145-919C-D9FD6F07D98B}"/>
              </a:ext>
            </a:extLst>
          </p:cNvPr>
          <p:cNvSpPr/>
          <p:nvPr/>
        </p:nvSpPr>
        <p:spPr>
          <a:xfrm>
            <a:off x="3629148" y="2652485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E9F5C4-256B-674A-BD5F-8ADA98C588FA}"/>
              </a:ext>
            </a:extLst>
          </p:cNvPr>
          <p:cNvSpPr/>
          <p:nvPr/>
        </p:nvSpPr>
        <p:spPr>
          <a:xfrm>
            <a:off x="1266588" y="284449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404A13-E6E9-6348-ACF5-7B654555C625}"/>
              </a:ext>
            </a:extLst>
          </p:cNvPr>
          <p:cNvSpPr/>
          <p:nvPr/>
        </p:nvSpPr>
        <p:spPr>
          <a:xfrm>
            <a:off x="1846268" y="3043015"/>
            <a:ext cx="198521" cy="198521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22957A-D9EC-9243-97EF-ABE421DD8DC9}"/>
              </a:ext>
            </a:extLst>
          </p:cNvPr>
          <p:cNvSpPr/>
          <p:nvPr/>
        </p:nvSpPr>
        <p:spPr>
          <a:xfrm>
            <a:off x="2448209" y="3232257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65982C-9F4A-0949-8E65-39F61EDE6E5C}"/>
              </a:ext>
            </a:extLst>
          </p:cNvPr>
          <p:cNvSpPr/>
          <p:nvPr/>
        </p:nvSpPr>
        <p:spPr>
          <a:xfrm>
            <a:off x="3037000" y="3435897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EB449C-B050-6E43-9F53-89CFC651D6F2}"/>
              </a:ext>
            </a:extLst>
          </p:cNvPr>
          <p:cNvSpPr/>
          <p:nvPr/>
        </p:nvSpPr>
        <p:spPr>
          <a:xfrm>
            <a:off x="1482965" y="3628903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1259C6-95AD-5C41-89F3-94DF5EC58E0C}"/>
              </a:ext>
            </a:extLst>
          </p:cNvPr>
          <p:cNvSpPr/>
          <p:nvPr/>
        </p:nvSpPr>
        <p:spPr>
          <a:xfrm>
            <a:off x="2845268" y="3829428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8DABC9-4504-1843-A0D5-F2194CBC9A49}"/>
              </a:ext>
            </a:extLst>
          </p:cNvPr>
          <p:cNvSpPr/>
          <p:nvPr/>
        </p:nvSpPr>
        <p:spPr>
          <a:xfrm>
            <a:off x="2065327" y="4027553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4EAB73-9CD7-7A49-A9B8-EB3EC2181706}"/>
              </a:ext>
            </a:extLst>
          </p:cNvPr>
          <p:cNvSpPr/>
          <p:nvPr/>
        </p:nvSpPr>
        <p:spPr>
          <a:xfrm>
            <a:off x="3233814" y="4227682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CD9221-A7D7-684A-A6CC-ECEEB6FB963E}"/>
              </a:ext>
            </a:extLst>
          </p:cNvPr>
          <p:cNvSpPr/>
          <p:nvPr/>
        </p:nvSpPr>
        <p:spPr>
          <a:xfrm>
            <a:off x="2263848" y="284449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8809FF-FBF6-9E47-86C0-FF15A6ED96CD}"/>
              </a:ext>
            </a:extLst>
          </p:cNvPr>
          <p:cNvSpPr/>
          <p:nvPr/>
        </p:nvSpPr>
        <p:spPr>
          <a:xfrm>
            <a:off x="3629148" y="382742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DA23E7E-2703-C142-8D7B-004B77F5B473}"/>
              </a:ext>
            </a:extLst>
          </p:cNvPr>
          <p:cNvSpPr/>
          <p:nvPr/>
        </p:nvSpPr>
        <p:spPr>
          <a:xfrm>
            <a:off x="3823013" y="2447687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48B1F1-07D2-F440-90F4-56DC8D6EDD05}"/>
              </a:ext>
            </a:extLst>
          </p:cNvPr>
          <p:cNvSpPr/>
          <p:nvPr/>
        </p:nvSpPr>
        <p:spPr>
          <a:xfrm>
            <a:off x="4019402" y="422607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8D5D15C-C605-4C42-91C6-8818876CD1E0}"/>
                  </a:ext>
                </a:extLst>
              </p:cNvPr>
              <p:cNvSpPr/>
              <p:nvPr/>
            </p:nvSpPr>
            <p:spPr>
              <a:xfrm>
                <a:off x="4928528" y="1842529"/>
                <a:ext cx="2640659" cy="5468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200" b="1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𝐗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2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>
                                          <a:solidFill>
                                            <a:srgbClr val="D05D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𝐗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𝐌</m:t>
                                      </m:r>
                                    </m:e>
                                  </m:d>
                                  <m:r>
                                    <a:rPr lang="en-US" sz="2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⨀</m:t>
                                  </m:r>
                                  <m:r>
                                    <a:rPr lang="en-US" sz="2200" b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𝐒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F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8D5D15C-C605-4C42-91C6-8818876CD1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528" y="1842529"/>
                <a:ext cx="2640659" cy="546881"/>
              </a:xfrm>
              <a:prstGeom prst="rect">
                <a:avLst/>
              </a:prstGeom>
              <a:blipFill>
                <a:blip r:embed="rId2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ABF124A-B35E-674B-8B90-65873B8A2A5F}"/>
                  </a:ext>
                </a:extLst>
              </p:cNvPr>
              <p:cNvSpPr/>
              <p:nvPr/>
            </p:nvSpPr>
            <p:spPr>
              <a:xfrm>
                <a:off x="7337570" y="1859307"/>
                <a:ext cx="154061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prior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200" b="1">
                          <a:solidFill>
                            <a:srgbClr val="D05D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𝐗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ABF124A-B35E-674B-8B90-65873B8A2A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570" y="1859307"/>
                <a:ext cx="1540615" cy="430887"/>
              </a:xfrm>
              <a:prstGeom prst="rect">
                <a:avLst/>
              </a:prstGeom>
              <a:blipFill>
                <a:blip r:embed="rId3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D4155754-28D8-0143-A423-7C15A46F0CF1}"/>
              </a:ext>
            </a:extLst>
          </p:cNvPr>
          <p:cNvSpPr/>
          <p:nvPr/>
        </p:nvSpPr>
        <p:spPr>
          <a:xfrm>
            <a:off x="4991982" y="2524999"/>
            <a:ext cx="3342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Problem is under-determined!</a:t>
            </a:r>
          </a:p>
        </p:txBody>
      </p:sp>
    </p:spTree>
    <p:extLst>
      <p:ext uri="{BB962C8B-B14F-4D97-AF65-F5344CB8AC3E}">
        <p14:creationId xmlns:p14="http://schemas.microsoft.com/office/powerpoint/2010/main" val="417138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Rank-regularized matrix completion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4A6971-2A64-6544-A3F0-D7F0E0BF1B96}"/>
                  </a:ext>
                </a:extLst>
              </p:cNvPr>
              <p:cNvSpPr/>
              <p:nvPr/>
            </p:nvSpPr>
            <p:spPr>
              <a:xfrm>
                <a:off x="4928528" y="1842529"/>
                <a:ext cx="2640659" cy="5468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200" b="1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𝐗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>
                                          <a:solidFill>
                                            <a:srgbClr val="D05D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𝐗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𝐌</m:t>
                                      </m:r>
                                    </m:e>
                                  </m:d>
                                  <m:r>
                                    <a:rPr lang="en-US" sz="2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⨀</m:t>
                                  </m:r>
                                  <m:r>
                                    <a:rPr lang="en-US" sz="2200" b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𝐒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F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4A6971-2A64-6544-A3F0-D7F0E0BF1B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528" y="1842529"/>
                <a:ext cx="2640659" cy="546881"/>
              </a:xfrm>
              <a:prstGeom prst="rect">
                <a:avLst/>
              </a:prstGeom>
              <a:blipFill>
                <a:blip r:embed="rId2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DEC200C-5344-1247-BC41-6BBA083F0609}"/>
                  </a:ext>
                </a:extLst>
              </p:cNvPr>
              <p:cNvSpPr/>
              <p:nvPr/>
            </p:nvSpPr>
            <p:spPr>
              <a:xfrm>
                <a:off x="7345959" y="1859307"/>
                <a:ext cx="148470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b="0" dirty="0">
                    <a:solidFill>
                      <a:schemeClr val="bg1"/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sz="2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rank</m:t>
                    </m:r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2200" b="1" smtClean="0">
                        <a:solidFill>
                          <a:srgbClr val="D05D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𝐗</m:t>
                    </m:r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DEC200C-5344-1247-BC41-6BBA083F06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959" y="1859307"/>
                <a:ext cx="1484702" cy="430887"/>
              </a:xfrm>
              <a:prstGeom prst="rect">
                <a:avLst/>
              </a:prstGeom>
              <a:blipFill>
                <a:blip r:embed="rId3"/>
                <a:stretch>
                  <a:fillRect r="-169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6B5D5EE0-AFBE-B642-9B54-E991F873F05A}"/>
              </a:ext>
            </a:extLst>
          </p:cNvPr>
          <p:cNvSpPr/>
          <p:nvPr/>
        </p:nvSpPr>
        <p:spPr>
          <a:xfrm>
            <a:off x="4991982" y="2524999"/>
            <a:ext cx="3156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Problem: </a:t>
            </a:r>
            <a:r>
              <a:rPr lang="en-US" sz="2000" dirty="0">
                <a:solidFill>
                  <a:srgbClr val="FF0000"/>
                </a:solidFill>
              </a:rPr>
              <a:t>rank is intractable!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23A628-8924-F74B-9C0A-7C746430A65E}"/>
              </a:ext>
            </a:extLst>
          </p:cNvPr>
          <p:cNvSpPr/>
          <p:nvPr/>
        </p:nvSpPr>
        <p:spPr>
          <a:xfrm>
            <a:off x="1065402" y="2040648"/>
            <a:ext cx="3144567" cy="2383947"/>
          </a:xfrm>
          <a:prstGeom prst="rect">
            <a:avLst/>
          </a:prstGeom>
          <a:solidFill>
            <a:srgbClr val="A74A00">
              <a:alpha val="20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93C01-952D-C043-8274-FF6C18CE4926}"/>
              </a:ext>
            </a:extLst>
          </p:cNvPr>
          <p:cNvSpPr/>
          <p:nvPr/>
        </p:nvSpPr>
        <p:spPr>
          <a:xfrm rot="16200000">
            <a:off x="-117760" y="3032202"/>
            <a:ext cx="1966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Row space: users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24C583-6622-4849-AB2C-EDBC84E1A666}"/>
              </a:ext>
            </a:extLst>
          </p:cNvPr>
          <p:cNvSpPr/>
          <p:nvPr/>
        </p:nvSpPr>
        <p:spPr>
          <a:xfrm>
            <a:off x="1462409" y="1637731"/>
            <a:ext cx="2347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Column space: items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859AA7-3BF4-EF45-9E7D-28018F383B7F}"/>
              </a:ext>
            </a:extLst>
          </p:cNvPr>
          <p:cNvSpPr/>
          <p:nvPr/>
        </p:nvSpPr>
        <p:spPr>
          <a:xfrm>
            <a:off x="1065401" y="2039523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6C846D-33EB-6747-8E89-F442BDCBF7DA}"/>
              </a:ext>
            </a:extLst>
          </p:cNvPr>
          <p:cNvSpPr/>
          <p:nvPr/>
        </p:nvSpPr>
        <p:spPr>
          <a:xfrm>
            <a:off x="2768035" y="2243628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02147A-BE57-F344-AC69-41605E6329F5}"/>
              </a:ext>
            </a:extLst>
          </p:cNvPr>
          <p:cNvSpPr/>
          <p:nvPr/>
        </p:nvSpPr>
        <p:spPr>
          <a:xfrm>
            <a:off x="2057972" y="2447688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9CFA0-6757-9F42-A1B6-97795970C637}"/>
              </a:ext>
            </a:extLst>
          </p:cNvPr>
          <p:cNvSpPr/>
          <p:nvPr/>
        </p:nvSpPr>
        <p:spPr>
          <a:xfrm>
            <a:off x="3629148" y="2652485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719705-9613-8D4A-8012-DFA2EE880F55}"/>
              </a:ext>
            </a:extLst>
          </p:cNvPr>
          <p:cNvSpPr/>
          <p:nvPr/>
        </p:nvSpPr>
        <p:spPr>
          <a:xfrm>
            <a:off x="1266588" y="284449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0428BA-5F6E-4547-8394-484442231851}"/>
              </a:ext>
            </a:extLst>
          </p:cNvPr>
          <p:cNvSpPr/>
          <p:nvPr/>
        </p:nvSpPr>
        <p:spPr>
          <a:xfrm>
            <a:off x="1846268" y="3043015"/>
            <a:ext cx="198521" cy="198521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A2942F-F3EB-F745-8C94-EFEF6347B359}"/>
              </a:ext>
            </a:extLst>
          </p:cNvPr>
          <p:cNvSpPr/>
          <p:nvPr/>
        </p:nvSpPr>
        <p:spPr>
          <a:xfrm>
            <a:off x="2448209" y="3232257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FDE8E-87C0-F147-8C29-69E621B8B3C9}"/>
              </a:ext>
            </a:extLst>
          </p:cNvPr>
          <p:cNvSpPr/>
          <p:nvPr/>
        </p:nvSpPr>
        <p:spPr>
          <a:xfrm>
            <a:off x="3037000" y="3435897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1A98B1-0FBD-C546-A365-BBED3CBD4E7F}"/>
              </a:ext>
            </a:extLst>
          </p:cNvPr>
          <p:cNvSpPr/>
          <p:nvPr/>
        </p:nvSpPr>
        <p:spPr>
          <a:xfrm>
            <a:off x="1482965" y="3628903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98887A-E210-8141-9747-71E5C2A7B198}"/>
              </a:ext>
            </a:extLst>
          </p:cNvPr>
          <p:cNvSpPr/>
          <p:nvPr/>
        </p:nvSpPr>
        <p:spPr>
          <a:xfrm>
            <a:off x="2845268" y="3829428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22F601-8052-F545-99F8-AEE3166A855D}"/>
              </a:ext>
            </a:extLst>
          </p:cNvPr>
          <p:cNvSpPr/>
          <p:nvPr/>
        </p:nvSpPr>
        <p:spPr>
          <a:xfrm>
            <a:off x="2065327" y="4027553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A7B372-8AAE-494A-BD9B-68FB33B95444}"/>
              </a:ext>
            </a:extLst>
          </p:cNvPr>
          <p:cNvSpPr/>
          <p:nvPr/>
        </p:nvSpPr>
        <p:spPr>
          <a:xfrm>
            <a:off x="3233814" y="4227682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AE089-9BDA-A445-910B-88DB80AB9A3E}"/>
              </a:ext>
            </a:extLst>
          </p:cNvPr>
          <p:cNvSpPr/>
          <p:nvPr/>
        </p:nvSpPr>
        <p:spPr>
          <a:xfrm>
            <a:off x="2263848" y="284449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AC0664-4DF0-1943-8988-DA84F4AD3633}"/>
              </a:ext>
            </a:extLst>
          </p:cNvPr>
          <p:cNvSpPr/>
          <p:nvPr/>
        </p:nvSpPr>
        <p:spPr>
          <a:xfrm>
            <a:off x="3629148" y="382742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425C95-5B07-914B-9462-C60A7CDA8906}"/>
              </a:ext>
            </a:extLst>
          </p:cNvPr>
          <p:cNvSpPr/>
          <p:nvPr/>
        </p:nvSpPr>
        <p:spPr>
          <a:xfrm>
            <a:off x="3823013" y="2447687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B0E38A-902D-3141-A3B6-B09015E8C177}"/>
              </a:ext>
            </a:extLst>
          </p:cNvPr>
          <p:cNvSpPr/>
          <p:nvPr/>
        </p:nvSpPr>
        <p:spPr>
          <a:xfrm>
            <a:off x="4019402" y="422607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Rank-regularized matrix completion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4A6971-2A64-6544-A3F0-D7F0E0BF1B96}"/>
                  </a:ext>
                </a:extLst>
              </p:cNvPr>
              <p:cNvSpPr/>
              <p:nvPr/>
            </p:nvSpPr>
            <p:spPr>
              <a:xfrm>
                <a:off x="2814503" y="1548915"/>
                <a:ext cx="4163447" cy="5468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200" b="1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𝐗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>
                                          <a:solidFill>
                                            <a:srgbClr val="D05D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𝐗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𝐌</m:t>
                                      </m:r>
                                    </m:e>
                                  </m:d>
                                  <m:r>
                                    <a:rPr lang="en-US" sz="2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⨀</m:t>
                                  </m:r>
                                  <m:r>
                                    <a:rPr lang="en-US" sz="2200" b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𝐒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F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𝜇</m:t>
                      </m:r>
                      <m:r>
                        <a:rPr lang="en-US" sz="22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rank</m:t>
                      </m:r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200" b="1">
                          <a:solidFill>
                            <a:srgbClr val="D05D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𝐗</m:t>
                      </m:r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4A6971-2A64-6544-A3F0-D7F0E0BF1B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503" y="1548915"/>
                <a:ext cx="4163447" cy="546881"/>
              </a:xfrm>
              <a:prstGeom prst="rect">
                <a:avLst/>
              </a:prstGeom>
              <a:blipFill>
                <a:blip r:embed="rId2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6B5D5EE0-AFBE-B642-9B54-E991F873F05A}"/>
              </a:ext>
            </a:extLst>
          </p:cNvPr>
          <p:cNvSpPr/>
          <p:nvPr/>
        </p:nvSpPr>
        <p:spPr>
          <a:xfrm>
            <a:off x="315982" y="2313823"/>
            <a:ext cx="2084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D05D00"/>
                </a:solidFill>
              </a:rPr>
              <a:t>Convex relaxation</a:t>
            </a:r>
            <a:endParaRPr lang="en-US" sz="2000" dirty="0">
              <a:solidFill>
                <a:srgbClr val="D05D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43D383-89A7-3848-9EF2-8E04C564B6A7}"/>
                  </a:ext>
                </a:extLst>
              </p:cNvPr>
              <p:cNvSpPr/>
              <p:nvPr/>
            </p:nvSpPr>
            <p:spPr>
              <a:xfrm>
                <a:off x="265648" y="2713933"/>
                <a:ext cx="3784306" cy="5468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200" b="1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𝐗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>
                                          <a:solidFill>
                                            <a:srgbClr val="D05D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𝐗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𝐌</m:t>
                                      </m:r>
                                    </m:e>
                                  </m:d>
                                  <m:r>
                                    <a:rPr lang="en-US" sz="2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⨀</m:t>
                                  </m:r>
                                  <m:r>
                                    <a:rPr lang="en-US" sz="2200" b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𝐒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F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𝜇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𝐗</m:t>
                              </m:r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43D383-89A7-3848-9EF2-8E04C564B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48" y="2713933"/>
                <a:ext cx="3784306" cy="546881"/>
              </a:xfrm>
              <a:prstGeom prst="rect">
                <a:avLst/>
              </a:prstGeom>
              <a:blipFill>
                <a:blip r:embed="rId3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08F89F8-71B4-C246-BF1A-4A5DBCEDBB5C}"/>
                  </a:ext>
                </a:extLst>
              </p:cNvPr>
              <p:cNvSpPr/>
              <p:nvPr/>
            </p:nvSpPr>
            <p:spPr>
              <a:xfrm>
                <a:off x="265648" y="3260814"/>
                <a:ext cx="266066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𝐗</m:t>
                              </m:r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∗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</a:rPr>
                        <m:t>+⋯+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08F89F8-71B4-C246-BF1A-4A5DBCEDBB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48" y="3260814"/>
                <a:ext cx="266066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53FFC2A-CCF8-C54F-B1FB-9A14B79307C7}"/>
              </a:ext>
            </a:extLst>
          </p:cNvPr>
          <p:cNvSpPr/>
          <p:nvPr/>
        </p:nvSpPr>
        <p:spPr>
          <a:xfrm>
            <a:off x="5770224" y="2313823"/>
            <a:ext cx="1844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D05D00"/>
                </a:solidFill>
              </a:rPr>
              <a:t>Factorized form</a:t>
            </a:r>
            <a:endParaRPr lang="en-US" sz="2000" dirty="0">
              <a:solidFill>
                <a:srgbClr val="D05D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162D5AB-C4F2-1D4F-86CE-3DA05CCA1DD7}"/>
                  </a:ext>
                </a:extLst>
              </p:cNvPr>
              <p:cNvSpPr/>
              <p:nvPr/>
            </p:nvSpPr>
            <p:spPr>
              <a:xfrm>
                <a:off x="5719890" y="2713933"/>
                <a:ext cx="2977289" cy="672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2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𝐘</m:t>
                              </m:r>
                              <m:r>
                                <a:rPr lang="en-US" sz="2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2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𝐙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T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𝐘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1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1" i="0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𝐙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T</m:t>
                                          </m:r>
                                        </m:sup>
                                      </m:sSup>
                                      <m: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𝐌</m:t>
                                      </m:r>
                                    </m:e>
                                  </m:d>
                                  <m:r>
                                    <a:rPr lang="en-US" sz="2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⨀</m:t>
                                  </m:r>
                                  <m:r>
                                    <a:rPr lang="en-US" sz="2200" b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𝐒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F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162D5AB-C4F2-1D4F-86CE-3DA05CCA1D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890" y="2713933"/>
                <a:ext cx="2977289" cy="672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9B1E46E9-EB53-1C48-A485-A3B3B89B6246}"/>
              </a:ext>
            </a:extLst>
          </p:cNvPr>
          <p:cNvSpPr/>
          <p:nvPr/>
        </p:nvSpPr>
        <p:spPr>
          <a:xfrm>
            <a:off x="2864837" y="3964611"/>
            <a:ext cx="36132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D05D00"/>
                </a:solidFill>
              </a:rPr>
              <a:t>Deep matrix factorization (DMF)</a:t>
            </a:r>
            <a:endParaRPr lang="en-US" sz="2000" dirty="0">
              <a:solidFill>
                <a:srgbClr val="D05D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2FC8584-19AF-3E4A-9C59-3F80108068E8}"/>
                  </a:ext>
                </a:extLst>
              </p:cNvPr>
              <p:cNvSpPr/>
              <p:nvPr/>
            </p:nvSpPr>
            <p:spPr>
              <a:xfrm>
                <a:off x="2814503" y="4364721"/>
                <a:ext cx="3897542" cy="591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𝐘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𝐘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2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b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𝐘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2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⋅⋯⋅</m:t>
                                      </m:r>
                                      <m:sSub>
                                        <m:sSubPr>
                                          <m:ctrlPr>
                                            <a:rPr lang="en-US" sz="22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b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𝐘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𝐌</m:t>
                                      </m:r>
                                    </m:e>
                                  </m:d>
                                  <m:r>
                                    <a:rPr lang="en-US" sz="2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⨀</m:t>
                                  </m:r>
                                  <m:r>
                                    <a:rPr lang="en-US" sz="2200" b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𝐒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F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2FC8584-19AF-3E4A-9C59-3F8010806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503" y="4364721"/>
                <a:ext cx="3897542" cy="5914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B39B5D1-88D2-A24A-A1E4-E2801CB35544}"/>
              </a:ext>
            </a:extLst>
          </p:cNvPr>
          <p:cNvCxnSpPr>
            <a:cxnSpLocks/>
          </p:cNvCxnSpPr>
          <p:nvPr/>
        </p:nvCxnSpPr>
        <p:spPr>
          <a:xfrm flipH="1">
            <a:off x="3224576" y="2105799"/>
            <a:ext cx="770594" cy="408079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19D76B-0306-584B-AF71-A2C715E19A52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896227" y="2095796"/>
            <a:ext cx="823663" cy="418082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065BD9-1868-AE4A-BD61-795CE477250A}"/>
              </a:ext>
            </a:extLst>
          </p:cNvPr>
          <p:cNvCxnSpPr>
            <a:cxnSpLocks/>
          </p:cNvCxnSpPr>
          <p:nvPr/>
        </p:nvCxnSpPr>
        <p:spPr>
          <a:xfrm>
            <a:off x="4482635" y="2158779"/>
            <a:ext cx="1" cy="1742849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DA1340DC-CAA2-E140-AF3E-1D42532A08FD}"/>
              </a:ext>
            </a:extLst>
          </p:cNvPr>
          <p:cNvSpPr/>
          <p:nvPr/>
        </p:nvSpPr>
        <p:spPr>
          <a:xfrm>
            <a:off x="315982" y="5037537"/>
            <a:ext cx="2008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Candes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&amp;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Recht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2009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3AA649-234C-E446-B757-340A6743FDB2}"/>
              </a:ext>
            </a:extLst>
          </p:cNvPr>
          <p:cNvSpPr/>
          <p:nvPr/>
        </p:nvSpPr>
        <p:spPr>
          <a:xfrm>
            <a:off x="2160265" y="5037537"/>
            <a:ext cx="3786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⋅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Gunasekar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et al.,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2017 ⋅ Arora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26001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3" grpId="0"/>
      <p:bldP spid="14" grpId="0"/>
      <p:bldP spid="15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Deep matrix factorization (DMF)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2FC8584-19AF-3E4A-9C59-3F80108068E8}"/>
                  </a:ext>
                </a:extLst>
              </p:cNvPr>
              <p:cNvSpPr/>
              <p:nvPr/>
            </p:nvSpPr>
            <p:spPr>
              <a:xfrm>
                <a:off x="2657149" y="1596354"/>
                <a:ext cx="3897542" cy="591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𝐘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𝐘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2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b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𝐘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2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⋅⋯⋅</m:t>
                                      </m:r>
                                      <m:sSub>
                                        <m:sSubPr>
                                          <m:ctrlPr>
                                            <a:rPr lang="en-US" sz="22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b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𝐘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𝐌</m:t>
                                      </m:r>
                                    </m:e>
                                  </m:d>
                                  <m:r>
                                    <a:rPr lang="en-US" sz="2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⨀</m:t>
                                  </m:r>
                                  <m:r>
                                    <a:rPr lang="en-US" sz="2200" b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𝐒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F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2FC8584-19AF-3E4A-9C59-3F8010806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149" y="1596354"/>
                <a:ext cx="3897542" cy="5914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A3D476D9-2EDD-8B4B-973E-E19E4D317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02" y="2559760"/>
                <a:ext cx="8163341" cy="19037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indent="347663">
                  <a:lnSpc>
                    <a:spcPts val="3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D05D00"/>
                  </a:buClr>
                  <a:buFont typeface="Wingdings" pitchFamily="2" charset="2"/>
                  <a:buChar char="n"/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dirty="0">
                    <a:solidFill>
                      <a:schemeClr val="bg1"/>
                    </a:solidFill>
                  </a:rPr>
                  <a:t>Overparametrized representation</a:t>
                </a:r>
              </a:p>
              <a:p>
                <a:pPr indent="347663">
                  <a:lnSpc>
                    <a:spcPts val="3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D05D00"/>
                  </a:buClr>
                  <a:buFont typeface="Wingdings" pitchFamily="2" charset="2"/>
                  <a:buChar char="n"/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dirty="0">
                    <a:solidFill>
                      <a:schemeClr val="bg1"/>
                    </a:solidFill>
                  </a:rPr>
                  <a:t>Gradient descent dynamics promote implicit rank regularization</a:t>
                </a:r>
              </a:p>
              <a:p>
                <a:pPr indent="347663">
                  <a:lnSpc>
                    <a:spcPts val="3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D05D00"/>
                  </a:buClr>
                  <a:buFont typeface="Wingdings" pitchFamily="2" charset="2"/>
                  <a:buChar char="n"/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dirty="0">
                    <a:solidFill>
                      <a:schemeClr val="bg1"/>
                    </a:solidFill>
                  </a:rPr>
                  <a:t>The effect is stronger with depth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  <a:p>
                <a:pPr indent="347663">
                  <a:lnSpc>
                    <a:spcPts val="3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D05D00"/>
                  </a:buClr>
                  <a:buFont typeface="Wingdings" pitchFamily="2" charset="2"/>
                  <a:buChar char="n"/>
                  <a:tabLst>
                    <a:tab pos="347663" algn="l"/>
                    <a:tab pos="1081088" algn="l"/>
                    <a:tab pos="1712913" algn="l"/>
                  </a:tabLst>
                </a:pPr>
                <a:endParaRPr lang="en-US" dirty="0">
                  <a:solidFill>
                    <a:srgbClr val="D05D00"/>
                  </a:solidFill>
                </a:endParaRPr>
              </a:p>
            </p:txBody>
          </p:sp>
        </mc:Choice>
        <mc:Fallback xmlns=""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A3D476D9-2EDD-8B4B-973E-E19E4D317A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402" y="2559760"/>
                <a:ext cx="8163341" cy="1903726"/>
              </a:xfrm>
              <a:prstGeom prst="rect">
                <a:avLst/>
              </a:prstGeom>
              <a:blipFill>
                <a:blip r:embed="rId3"/>
                <a:stretch>
                  <a:fillRect l="-3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5AEBA8ED-85B2-FA44-B10F-7EF0F2699E52}"/>
              </a:ext>
            </a:extLst>
          </p:cNvPr>
          <p:cNvSpPr/>
          <p:nvPr/>
        </p:nvSpPr>
        <p:spPr>
          <a:xfrm>
            <a:off x="265648" y="5037741"/>
            <a:ext cx="36290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Gunasekar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et al.,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2017 ⋅ Arora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0675084-53A9-4C48-8587-8986249F71DF}"/>
                  </a:ext>
                </a:extLst>
              </p:cNvPr>
              <p:cNvSpPr/>
              <p:nvPr/>
            </p:nvSpPr>
            <p:spPr>
              <a:xfrm>
                <a:off x="3176394" y="4050227"/>
                <a:ext cx="3032369" cy="512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1−1/</m:t>
                          </m:r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0675084-53A9-4C48-8587-8986249F71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394" y="4050227"/>
                <a:ext cx="3032369" cy="512961"/>
              </a:xfrm>
              <a:prstGeom prst="rect">
                <a:avLst/>
              </a:prstGeom>
              <a:blipFill>
                <a:blip r:embed="rId4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35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Geometric matrix completion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A8D47FE-E4F9-854B-96D1-A3C6F36C4F34}"/>
                  </a:ext>
                </a:extLst>
              </p:cNvPr>
              <p:cNvSpPr/>
              <p:nvPr/>
            </p:nvSpPr>
            <p:spPr>
              <a:xfrm>
                <a:off x="4802041" y="1938322"/>
                <a:ext cx="327589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Matrix 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D05D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𝐗</m:t>
                    </m:r>
                  </m:oMath>
                </a14:m>
                <a:r>
                  <a:rPr lang="en-US" sz="2000" dirty="0">
                    <a:solidFill>
                      <a:srgbClr val="00B0F0"/>
                    </a:solidFill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</a:rPr>
                  <a:t>lives on the product</a:t>
                </a:r>
              </a:p>
              <a:p>
                <a:r>
                  <a:rPr lang="en-US" sz="2000" b="0" dirty="0">
                    <a:solidFill>
                      <a:schemeClr val="bg1"/>
                    </a:solidFill>
                    <a:ea typeface="Cambria Math" panose="02040503050406030204" pitchFamily="18" charset="0"/>
                    <a:cs typeface="Cambria Math" charset="0"/>
                  </a:rPr>
                  <a:t>graph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𝒢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A8D47FE-E4F9-854B-96D1-A3C6F36C4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041" y="1938322"/>
                <a:ext cx="3275897" cy="707886"/>
              </a:xfrm>
              <a:prstGeom prst="rect">
                <a:avLst/>
              </a:prstGeom>
              <a:blipFill>
                <a:blip r:embed="rId2"/>
                <a:stretch>
                  <a:fillRect l="-1931" t="-5357" r="-77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2646ED3-BC3C-8546-A30F-1895CA00B706}"/>
                  </a:ext>
                </a:extLst>
              </p:cNvPr>
              <p:cNvSpPr/>
              <p:nvPr/>
            </p:nvSpPr>
            <p:spPr>
              <a:xfrm>
                <a:off x="4799734" y="3273228"/>
                <a:ext cx="322921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Assume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are known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2646ED3-BC3C-8546-A30F-1895CA00B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734" y="3273228"/>
                <a:ext cx="3229217" cy="400110"/>
              </a:xfrm>
              <a:prstGeom prst="rect">
                <a:avLst/>
              </a:prstGeom>
              <a:blipFill>
                <a:blip r:embed="rId3"/>
                <a:stretch>
                  <a:fillRect l="-1961" t="-9375" r="-39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C9C23E13-6CF2-AC48-ACA1-C5F1A02DD360}"/>
              </a:ext>
            </a:extLst>
          </p:cNvPr>
          <p:cNvSpPr/>
          <p:nvPr/>
        </p:nvSpPr>
        <p:spPr>
          <a:xfrm>
            <a:off x="1065402" y="2040648"/>
            <a:ext cx="3144567" cy="2383947"/>
          </a:xfrm>
          <a:prstGeom prst="rect">
            <a:avLst/>
          </a:prstGeom>
          <a:solidFill>
            <a:srgbClr val="A74A00">
              <a:alpha val="20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6640A1-67F8-1340-AC92-61EE4E967B22}"/>
                  </a:ext>
                </a:extLst>
              </p:cNvPr>
              <p:cNvSpPr/>
              <p:nvPr/>
            </p:nvSpPr>
            <p:spPr>
              <a:xfrm rot="16200000">
                <a:off x="61917" y="2937537"/>
                <a:ext cx="158940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chemeClr val="bg1">
                        <a:lumMod val="75000"/>
                      </a:schemeClr>
                    </a:solidFill>
                  </a:rPr>
                  <a:t>Row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6640A1-67F8-1340-AC92-61EE4E967B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917" y="2937537"/>
                <a:ext cx="1589409" cy="400110"/>
              </a:xfrm>
              <a:prstGeom prst="rect">
                <a:avLst/>
              </a:prstGeom>
              <a:blipFill>
                <a:blip r:embed="rId4"/>
                <a:stretch>
                  <a:fillRect l="-9375" r="-25000" b="-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576FB0-2905-5C4F-98E9-609C9B82D742}"/>
                  </a:ext>
                </a:extLst>
              </p:cNvPr>
              <p:cNvSpPr/>
              <p:nvPr/>
            </p:nvSpPr>
            <p:spPr>
              <a:xfrm>
                <a:off x="1600055" y="1617601"/>
                <a:ext cx="194835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chemeClr val="bg1">
                        <a:lumMod val="75000"/>
                      </a:schemeClr>
                    </a:solidFill>
                  </a:rPr>
                  <a:t>Column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576FB0-2905-5C4F-98E9-609C9B82D7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055" y="1617601"/>
                <a:ext cx="1948354" cy="400110"/>
              </a:xfrm>
              <a:prstGeom prst="rect">
                <a:avLst/>
              </a:prstGeom>
              <a:blipFill>
                <a:blip r:embed="rId5"/>
                <a:stretch>
                  <a:fillRect l="-3247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3BB6EC27-B551-9E43-BA07-7EB4C3B916BD}"/>
              </a:ext>
            </a:extLst>
          </p:cNvPr>
          <p:cNvSpPr/>
          <p:nvPr/>
        </p:nvSpPr>
        <p:spPr>
          <a:xfrm>
            <a:off x="1065401" y="2039523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753604-8F4A-5448-A961-54F5A70DBAB4}"/>
              </a:ext>
            </a:extLst>
          </p:cNvPr>
          <p:cNvSpPr/>
          <p:nvPr/>
        </p:nvSpPr>
        <p:spPr>
          <a:xfrm>
            <a:off x="2768035" y="2243628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EAD5D7-1D2B-FA4A-A55E-5BBEF54E9EEB}"/>
              </a:ext>
            </a:extLst>
          </p:cNvPr>
          <p:cNvSpPr/>
          <p:nvPr/>
        </p:nvSpPr>
        <p:spPr>
          <a:xfrm>
            <a:off x="2057972" y="2447688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15AA2E-9BB2-134D-9806-2167BE1310F9}"/>
              </a:ext>
            </a:extLst>
          </p:cNvPr>
          <p:cNvSpPr/>
          <p:nvPr/>
        </p:nvSpPr>
        <p:spPr>
          <a:xfrm>
            <a:off x="3629148" y="2652485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42DE2D-A34E-D544-8988-D7225D332CDE}"/>
              </a:ext>
            </a:extLst>
          </p:cNvPr>
          <p:cNvSpPr/>
          <p:nvPr/>
        </p:nvSpPr>
        <p:spPr>
          <a:xfrm>
            <a:off x="1266588" y="284449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00E7C2-6D3F-674D-BD3F-CE0E86C28112}"/>
              </a:ext>
            </a:extLst>
          </p:cNvPr>
          <p:cNvSpPr/>
          <p:nvPr/>
        </p:nvSpPr>
        <p:spPr>
          <a:xfrm>
            <a:off x="1846268" y="3043015"/>
            <a:ext cx="198521" cy="198521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437328-4F56-D546-9625-60D221B169C0}"/>
              </a:ext>
            </a:extLst>
          </p:cNvPr>
          <p:cNvSpPr/>
          <p:nvPr/>
        </p:nvSpPr>
        <p:spPr>
          <a:xfrm>
            <a:off x="2448209" y="3232257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366CE1-09D8-7B43-8830-E7F906754BD3}"/>
              </a:ext>
            </a:extLst>
          </p:cNvPr>
          <p:cNvSpPr/>
          <p:nvPr/>
        </p:nvSpPr>
        <p:spPr>
          <a:xfrm>
            <a:off x="3037000" y="3435897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1B317E-0C2C-AC41-8464-F66215828628}"/>
              </a:ext>
            </a:extLst>
          </p:cNvPr>
          <p:cNvSpPr/>
          <p:nvPr/>
        </p:nvSpPr>
        <p:spPr>
          <a:xfrm>
            <a:off x="1482965" y="3628903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E78253-0217-684D-B8F5-A844021794A1}"/>
              </a:ext>
            </a:extLst>
          </p:cNvPr>
          <p:cNvSpPr/>
          <p:nvPr/>
        </p:nvSpPr>
        <p:spPr>
          <a:xfrm>
            <a:off x="2845268" y="3829428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F832A1-D94A-4047-8129-79EF80D25960}"/>
              </a:ext>
            </a:extLst>
          </p:cNvPr>
          <p:cNvSpPr/>
          <p:nvPr/>
        </p:nvSpPr>
        <p:spPr>
          <a:xfrm>
            <a:off x="2065327" y="4027553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36173F-42E3-2E4B-B281-AF256184D82E}"/>
              </a:ext>
            </a:extLst>
          </p:cNvPr>
          <p:cNvSpPr/>
          <p:nvPr/>
        </p:nvSpPr>
        <p:spPr>
          <a:xfrm>
            <a:off x="3233814" y="4227682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C8BE1B-E3FA-C243-847F-03A3D899D831}"/>
              </a:ext>
            </a:extLst>
          </p:cNvPr>
          <p:cNvSpPr/>
          <p:nvPr/>
        </p:nvSpPr>
        <p:spPr>
          <a:xfrm>
            <a:off x="2263848" y="284449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1E4E06-0B19-A04A-B511-FFABC470F0DB}"/>
              </a:ext>
            </a:extLst>
          </p:cNvPr>
          <p:cNvSpPr/>
          <p:nvPr/>
        </p:nvSpPr>
        <p:spPr>
          <a:xfrm>
            <a:off x="3629148" y="382742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94C1A5-C079-684F-A460-B9F40621B43B}"/>
              </a:ext>
            </a:extLst>
          </p:cNvPr>
          <p:cNvSpPr/>
          <p:nvPr/>
        </p:nvSpPr>
        <p:spPr>
          <a:xfrm>
            <a:off x="3823013" y="2447687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3D5A3E-7CB0-6144-967E-4565319A5CF6}"/>
              </a:ext>
            </a:extLst>
          </p:cNvPr>
          <p:cNvSpPr/>
          <p:nvPr/>
        </p:nvSpPr>
        <p:spPr>
          <a:xfrm>
            <a:off x="4019402" y="4226074"/>
            <a:ext cx="198521" cy="198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8C4A1E9-74FB-0243-AC8D-C254035FF33A}"/>
                  </a:ext>
                </a:extLst>
              </p:cNvPr>
              <p:cNvSpPr/>
              <p:nvPr/>
            </p:nvSpPr>
            <p:spPr>
              <a:xfrm>
                <a:off x="4802041" y="2773784"/>
                <a:ext cx="482313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Prior: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D05D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𝐗</m:t>
                    </m:r>
                  </m:oMath>
                </a14:m>
                <a:r>
                  <a:rPr lang="en-US" sz="2000" dirty="0">
                    <a:solidFill>
                      <a:srgbClr val="00B0F0"/>
                    </a:solidFill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</a:rPr>
                  <a:t>is band-limited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𝒢</m:t>
                    </m:r>
                  </m:oMath>
                </a14:m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8C4A1E9-74FB-0243-AC8D-C254035FF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041" y="2773784"/>
                <a:ext cx="4823139" cy="400110"/>
              </a:xfrm>
              <a:prstGeom prst="rect">
                <a:avLst/>
              </a:prstGeom>
              <a:blipFill>
                <a:blip r:embed="rId6"/>
                <a:stretch>
                  <a:fillRect l="-1312" t="-3030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DA115ED8-CDD8-2643-83FB-35F519D338DC}"/>
              </a:ext>
            </a:extLst>
          </p:cNvPr>
          <p:cNvSpPr/>
          <p:nvPr/>
        </p:nvSpPr>
        <p:spPr>
          <a:xfrm>
            <a:off x="265648" y="5037741"/>
            <a:ext cx="35888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Kalofolias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et al.,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2014 ⋅ Monti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383815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6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Graph Laplacian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A8D47FE-E4F9-854B-96D1-A3C6F36C4F34}"/>
                  </a:ext>
                </a:extLst>
              </p:cNvPr>
              <p:cNvSpPr/>
              <p:nvPr/>
            </p:nvSpPr>
            <p:spPr>
              <a:xfrm>
                <a:off x="487092" y="1600225"/>
                <a:ext cx="16191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Row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A8D47FE-E4F9-854B-96D1-A3C6F36C4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92" y="1600225"/>
                <a:ext cx="1619161" cy="400110"/>
              </a:xfrm>
              <a:prstGeom prst="rect">
                <a:avLst/>
              </a:prstGeom>
              <a:blipFill>
                <a:blip r:embed="rId2"/>
                <a:stretch>
                  <a:fillRect l="-3101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7272AD7-E1B4-1A44-98EC-CC37054DACBE}"/>
                  </a:ext>
                </a:extLst>
              </p:cNvPr>
              <p:cNvSpPr/>
              <p:nvPr/>
            </p:nvSpPr>
            <p:spPr>
              <a:xfrm>
                <a:off x="487092" y="2071406"/>
                <a:ext cx="39775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	(weighed) adjacency matrix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7272AD7-E1B4-1A44-98EC-CC37054DAC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92" y="2071406"/>
                <a:ext cx="3977564" cy="400110"/>
              </a:xfrm>
              <a:prstGeom prst="rect">
                <a:avLst/>
              </a:prstGeom>
              <a:blipFill>
                <a:blip r:embed="rId3"/>
                <a:stretch>
                  <a:fillRect t="-6061" r="-317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5947A3F-C2EC-4E41-957C-D54DECBD7BEC}"/>
                  </a:ext>
                </a:extLst>
              </p:cNvPr>
              <p:cNvSpPr/>
              <p:nvPr/>
            </p:nvSpPr>
            <p:spPr>
              <a:xfrm>
                <a:off x="487092" y="2471516"/>
                <a:ext cx="366478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	(weighed) degree matrix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5947A3F-C2EC-4E41-957C-D54DECBD7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92" y="2471516"/>
                <a:ext cx="3664786" cy="400110"/>
              </a:xfrm>
              <a:prstGeom prst="rect">
                <a:avLst/>
              </a:prstGeom>
              <a:blipFill>
                <a:blip r:embed="rId4"/>
                <a:stretch>
                  <a:fillRect t="-6250" r="-69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1EDF4DF-DCC4-174A-8B41-F50BAC4DE9D1}"/>
                  </a:ext>
                </a:extLst>
              </p:cNvPr>
              <p:cNvSpPr/>
              <p:nvPr/>
            </p:nvSpPr>
            <p:spPr>
              <a:xfrm>
                <a:off x="487092" y="2851338"/>
                <a:ext cx="353917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  graph Laplacian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1EDF4DF-DCC4-174A-8B41-F50BAC4DE9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92" y="2851338"/>
                <a:ext cx="3539174" cy="400110"/>
              </a:xfrm>
              <a:prstGeom prst="rect">
                <a:avLst/>
              </a:prstGeom>
              <a:blipFill>
                <a:blip r:embed="rId5"/>
                <a:stretch>
                  <a:fillRect t="-9375" r="-10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6FA5590-8261-164D-8F42-D78D60912F7D}"/>
                  </a:ext>
                </a:extLst>
              </p:cNvPr>
              <p:cNvSpPr/>
              <p:nvPr/>
            </p:nvSpPr>
            <p:spPr>
              <a:xfrm>
                <a:off x="5024807" y="1600225"/>
                <a:ext cx="197201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Column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6FA5590-8261-164D-8F42-D78D60912F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807" y="1600225"/>
                <a:ext cx="1972015" cy="400110"/>
              </a:xfrm>
              <a:prstGeom prst="rect">
                <a:avLst/>
              </a:prstGeom>
              <a:blipFill>
                <a:blip r:embed="rId6"/>
                <a:stretch>
                  <a:fillRect l="-3871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B9111A9-2B8D-3B48-9839-1E1B47383317}"/>
                  </a:ext>
                </a:extLst>
              </p:cNvPr>
              <p:cNvSpPr/>
              <p:nvPr/>
            </p:nvSpPr>
            <p:spPr>
              <a:xfrm>
                <a:off x="5024807" y="2471516"/>
                <a:ext cx="366478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	(weighed) degree matrix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B9111A9-2B8D-3B48-9839-1E1B473833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807" y="2471516"/>
                <a:ext cx="3664786" cy="400110"/>
              </a:xfrm>
              <a:prstGeom prst="rect">
                <a:avLst/>
              </a:prstGeom>
              <a:blipFill>
                <a:blip r:embed="rId7"/>
                <a:stretch>
                  <a:fillRect t="-6250" r="-69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F0680D5-AC4C-724E-9412-6D5F60C48DEF}"/>
                  </a:ext>
                </a:extLst>
              </p:cNvPr>
              <p:cNvSpPr/>
              <p:nvPr/>
            </p:nvSpPr>
            <p:spPr>
              <a:xfrm>
                <a:off x="5024807" y="2851338"/>
                <a:ext cx="355360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  graph Laplacian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F0680D5-AC4C-724E-9412-6D5F60C4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807" y="2851338"/>
                <a:ext cx="3553602" cy="400110"/>
              </a:xfrm>
              <a:prstGeom prst="rect">
                <a:avLst/>
              </a:prstGeom>
              <a:blipFill>
                <a:blip r:embed="rId8"/>
                <a:stretch>
                  <a:fillRect t="-9375" r="-10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8F357E-5F05-E448-8158-9EB508B21A8A}"/>
                  </a:ext>
                </a:extLst>
              </p:cNvPr>
              <p:cNvSpPr/>
              <p:nvPr/>
            </p:nvSpPr>
            <p:spPr>
              <a:xfrm>
                <a:off x="5024807" y="2071406"/>
                <a:ext cx="39775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	(weighed) adjacency matrix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8F357E-5F05-E448-8158-9EB508B21A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807" y="2071406"/>
                <a:ext cx="3977564" cy="400110"/>
              </a:xfrm>
              <a:prstGeom prst="rect">
                <a:avLst/>
              </a:prstGeom>
              <a:blipFill>
                <a:blip r:embed="rId9"/>
                <a:stretch>
                  <a:fillRect t="-6061" r="-319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C059526-41B5-404C-8309-EB67EF386525}"/>
                  </a:ext>
                </a:extLst>
              </p:cNvPr>
              <p:cNvSpPr/>
              <p:nvPr/>
            </p:nvSpPr>
            <p:spPr>
              <a:xfrm>
                <a:off x="3217033" y="3807694"/>
                <a:ext cx="436190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Laplacian of product graph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𝒢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C059526-41B5-404C-8309-EB67EF386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033" y="3807694"/>
                <a:ext cx="4361900" cy="400110"/>
              </a:xfrm>
              <a:prstGeom prst="rect">
                <a:avLst/>
              </a:prstGeom>
              <a:blipFill>
                <a:blip r:embed="rId10"/>
                <a:stretch>
                  <a:fillRect l="-1159" t="-967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FB62605-4711-4F42-AD6E-508E38DF1778}"/>
                  </a:ext>
                </a:extLst>
              </p:cNvPr>
              <p:cNvSpPr/>
              <p:nvPr/>
            </p:nvSpPr>
            <p:spPr>
              <a:xfrm>
                <a:off x="1629227" y="3812858"/>
                <a:ext cx="14352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𝐋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r</m:t>
                          </m:r>
                        </m:sub>
                      </m:sSub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⨁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FB62605-4711-4F42-AD6E-508E38DF1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227" y="3812858"/>
                <a:ext cx="143526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575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402" y="670394"/>
            <a:ext cx="8443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>
                <a:solidFill>
                  <a:schemeClr val="bg1"/>
                </a:solidFill>
              </a:rPr>
              <a:t>Dirichlet energy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A625E2D-B731-BD40-845F-D98F708256DE}"/>
                  </a:ext>
                </a:extLst>
              </p:cNvPr>
              <p:cNvSpPr/>
              <p:nvPr/>
            </p:nvSpPr>
            <p:spPr>
              <a:xfrm>
                <a:off x="1722964" y="1661315"/>
                <a:ext cx="525667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Prior: </a:t>
                </a:r>
                <a:r>
                  <a:rPr lang="en-US" sz="2000" dirty="0">
                    <a:solidFill>
                      <a:schemeClr val="bg1"/>
                    </a:solidFill>
                  </a:rPr>
                  <a:t>matrix 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D05D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𝐗</m:t>
                    </m:r>
                  </m:oMath>
                </a14:m>
                <a:r>
                  <a:rPr lang="en-US" sz="2000" dirty="0">
                    <a:solidFill>
                      <a:srgbClr val="00B0F0"/>
                    </a:solidFill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</a:rPr>
                  <a:t>is band-limited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𝒢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r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𝒢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c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A625E2D-B731-BD40-845F-D98F708256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964" y="1661315"/>
                <a:ext cx="5256676" cy="400110"/>
              </a:xfrm>
              <a:prstGeom prst="rect">
                <a:avLst/>
              </a:prstGeom>
              <a:blipFill>
                <a:blip r:embed="rId2"/>
                <a:stretch>
                  <a:fillRect l="-1205"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FB62605-4711-4F42-AD6E-508E38DF1778}"/>
                  </a:ext>
                </a:extLst>
              </p:cNvPr>
              <p:cNvSpPr/>
              <p:nvPr/>
            </p:nvSpPr>
            <p:spPr>
              <a:xfrm>
                <a:off x="3602098" y="2532976"/>
                <a:ext cx="2553904" cy="4276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000" b="1" i="0" smtClean="0">
                              <a:solidFill>
                                <a:srgbClr val="D05D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𝐗</m:t>
                          </m:r>
                        </m:e>
                      </m:d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𝐗</m:t>
                              </m:r>
                              <m:r>
                                <a:rPr lang="en-US" sz="20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𝐋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r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⨁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𝐋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c</m:t>
                                  </m:r>
                                </m:sub>
                              </m:sSub>
                              <m:r>
                                <a:rPr lang="en-US" sz="20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𝐗</m:t>
                              </m:r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𝒢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FB62605-4711-4F42-AD6E-508E38DF1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098" y="2532976"/>
                <a:ext cx="2553904" cy="427618"/>
              </a:xfrm>
              <a:prstGeom prst="rect">
                <a:avLst/>
              </a:prstGeom>
              <a:blipFill>
                <a:blip r:embed="rId3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14D54EE-8D64-C24D-B74E-88B10503A0DE}"/>
                  </a:ext>
                </a:extLst>
              </p:cNvPr>
              <p:cNvSpPr/>
              <p:nvPr/>
            </p:nvSpPr>
            <p:spPr>
              <a:xfrm>
                <a:off x="4214495" y="3047243"/>
                <a:ext cx="3052631" cy="439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𝐗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𝐋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en-US" sz="2000" b="1">
                              <a:solidFill>
                                <a:srgbClr val="D05D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𝐗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𝐗</m:t>
                              </m:r>
                              <m:r>
                                <a:rPr lang="en-US" sz="20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𝐋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c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𝐗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14D54EE-8D64-C24D-B74E-88B10503A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495" y="3047243"/>
                <a:ext cx="3052631" cy="4397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FAF8BB5-E708-9342-99A3-E07B3E393819}"/>
                  </a:ext>
                </a:extLst>
              </p:cNvPr>
              <p:cNvSpPr/>
              <p:nvPr/>
            </p:nvSpPr>
            <p:spPr>
              <a:xfrm>
                <a:off x="1722964" y="4074001"/>
                <a:ext cx="6448560" cy="555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200" b="1" i="0" smtClean="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𝐗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>
                                          <a:solidFill>
                                            <a:srgbClr val="D05D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𝐗</m:t>
                                      </m:r>
                                      <m:r>
                                        <a:rPr lang="en-US" sz="2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𝐌</m:t>
                                      </m:r>
                                    </m:e>
                                  </m:d>
                                  <m:r>
                                    <a:rPr lang="en-US" sz="2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charset="0"/>
                                    </a:rPr>
                                    <m:t>⨀</m:t>
                                  </m:r>
                                  <m:r>
                                    <a:rPr lang="en-US" sz="2200" b="1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𝐒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F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r</m:t>
                          </m:r>
                        </m:sub>
                      </m:sSub>
                      <m:r>
                        <a:rPr lang="en-US" sz="22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𝐗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𝐋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en-US" sz="2200" b="1">
                              <a:solidFill>
                                <a:srgbClr val="D05D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charset="0"/>
                            </a:rPr>
                            <m:t>𝐗</m:t>
                          </m:r>
                        </m:e>
                      </m:d>
                      <m:r>
                        <a:rPr lang="en-US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  <m:r>
                        <a:rPr lang="en-US" sz="22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𝐗</m:t>
                              </m:r>
                              <m:r>
                                <a:rPr lang="en-US" sz="22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𝐋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c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𝐗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D05D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charset="0"/>
                                </a:rPr>
                                <m:t>T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FAF8BB5-E708-9342-99A3-E07B3E393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964" y="4074001"/>
                <a:ext cx="6448560" cy="555473"/>
              </a:xfrm>
              <a:prstGeom prst="rect">
                <a:avLst/>
              </a:prstGeom>
              <a:blipFill>
                <a:blip r:embed="rId5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BFCD3586-1D43-154B-A4BA-A4992EB4D889}"/>
              </a:ext>
            </a:extLst>
          </p:cNvPr>
          <p:cNvSpPr/>
          <p:nvPr/>
        </p:nvSpPr>
        <p:spPr>
          <a:xfrm>
            <a:off x="1722964" y="2546730"/>
            <a:ext cx="52566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Dirichlet energy</a:t>
            </a:r>
            <a:endParaRPr lang="en-US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3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/>
      <p:bldP spid="15" grpId="0"/>
      <p:bldP spid="23" grpId="0"/>
    </p:bldLst>
  </p:timing>
</p:sld>
</file>

<file path=ppt/theme/theme1.xml><?xml version="1.0" encoding="utf-8"?>
<a:theme xmlns:a="http://schemas.openxmlformats.org/drawingml/2006/main" name="VIS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34207</TotalTime>
  <Words>792</Words>
  <Application>Microsoft Macintosh PowerPoint</Application>
  <PresentationFormat>On-screen Show (16:10)</PresentationFormat>
  <Paragraphs>151</Paragraphs>
  <Slides>25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LucidaGrande</vt:lpstr>
      <vt:lpstr>Wingdings</vt:lpstr>
      <vt:lpstr>VISTA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Bronstein</dc:creator>
  <cp:lastModifiedBy>Alexander Bronshtein</cp:lastModifiedBy>
  <cp:revision>767</cp:revision>
  <cp:lastPrinted>2018-11-23T14:59:06Z</cp:lastPrinted>
  <dcterms:created xsi:type="dcterms:W3CDTF">2018-10-16T23:44:59Z</dcterms:created>
  <dcterms:modified xsi:type="dcterms:W3CDTF">2021-02-10T09:14:09Z</dcterms:modified>
</cp:coreProperties>
</file>